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656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BF865-6BEE-4FA0-9874-3E0318E0CA9E}" type="datetimeFigureOut">
              <a:rPr lang="en-US" smtClean="0"/>
              <a:pPr/>
              <a:t>7/10/2019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A26B3-D418-4679-9886-3261E7486E65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3EF3C-D100-4F63-8B79-ECC506C78905}" type="datetime1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B257-ED9F-43D8-8036-F2404E278F3A}" type="datetime1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5A219-348D-42F5-8E64-8045CD83BA61}" type="datetime1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29CC8-EFB3-4412-B88F-3AF9FCDED386}" type="datetime1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F1864-995A-4F65-9E32-449181AEEFCB}" type="datetime1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DA4A4-BA83-466A-BACB-506E76AF3A6E}" type="datetime1">
              <a:rPr lang="en-US" smtClean="0"/>
              <a:pPr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4A09-41B7-4A04-BA9A-07327DF0BADF}" type="datetime1">
              <a:rPr lang="en-US" smtClean="0"/>
              <a:pPr/>
              <a:t>7/10/2019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8E5BE-2E27-4EC0-BC6D-8737B3076479}" type="datetime1">
              <a:rPr lang="en-US" smtClean="0"/>
              <a:pPr/>
              <a:t>7/10/2019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EF780-1BDC-463B-BBAF-947C301C06FE}" type="datetime1">
              <a:rPr lang="en-US" smtClean="0"/>
              <a:pPr/>
              <a:t>7/10/2019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A90F-DA5F-4A96-958E-425527DE1DF4}" type="datetime1">
              <a:rPr lang="en-US" smtClean="0"/>
              <a:pPr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C8003-32DB-43C8-8ABD-57232A573D03}" type="datetime1">
              <a:rPr lang="en-US" smtClean="0"/>
              <a:pPr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AF069-9E16-487E-9B01-7E0B214078AA}" type="datetime1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43200"/>
            <a:ext cx="7772400" cy="1447800"/>
          </a:xfrm>
        </p:spPr>
        <p:txBody>
          <a:bodyPr>
            <a:normAutofit/>
          </a:bodyPr>
          <a:lstStyle/>
          <a:p>
            <a:r>
              <a:rPr lang="en-NZ" sz="3600" b="1" dirty="0" smtClean="0"/>
              <a:t>Dealing with People in a School Environment</a:t>
            </a:r>
            <a:endParaRPr lang="en-NZ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419600"/>
            <a:ext cx="8229600" cy="2133600"/>
          </a:xfrm>
        </p:spPr>
        <p:txBody>
          <a:bodyPr>
            <a:noAutofit/>
          </a:bodyPr>
          <a:lstStyle/>
          <a:p>
            <a:r>
              <a:rPr lang="en-US" sz="1800" b="1" dirty="0" smtClean="0">
                <a:solidFill>
                  <a:schemeClr val="tx1"/>
                </a:solidFill>
              </a:rPr>
              <a:t>PRESENTED BY:</a:t>
            </a:r>
            <a:endParaRPr lang="en-NZ" sz="1800" b="1" dirty="0" smtClean="0">
              <a:solidFill>
                <a:schemeClr val="tx1"/>
              </a:solidFill>
            </a:endParaRPr>
          </a:p>
          <a:p>
            <a:r>
              <a:rPr lang="en-US" sz="1800" b="1" dirty="0" smtClean="0">
                <a:solidFill>
                  <a:schemeClr val="tx1"/>
                </a:solidFill>
              </a:rPr>
              <a:t>Rosita Guy  </a:t>
            </a:r>
            <a:endParaRPr lang="en-NZ" sz="1800" b="1" dirty="0" smtClean="0">
              <a:solidFill>
                <a:schemeClr val="tx1"/>
              </a:solidFill>
            </a:endParaRPr>
          </a:p>
          <a:p>
            <a:r>
              <a:rPr lang="en-US" sz="1800" b="1" dirty="0" smtClean="0">
                <a:solidFill>
                  <a:schemeClr val="tx1"/>
                </a:solidFill>
              </a:rPr>
              <a:t>Dip. IR., Cert. IR., Cert. Sup. Mgt., </a:t>
            </a:r>
            <a:r>
              <a:rPr lang="en-GB" sz="1800" b="1" dirty="0" smtClean="0">
                <a:solidFill>
                  <a:schemeClr val="tx1"/>
                </a:solidFill>
              </a:rPr>
              <a:t>Accredited Consultant Extended DISK (Level2),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endParaRPr lang="en-NZ" sz="1800" b="1" dirty="0" smtClean="0">
              <a:solidFill>
                <a:schemeClr val="tx1"/>
              </a:solidFill>
            </a:endParaRPr>
          </a:p>
          <a:p>
            <a:r>
              <a:rPr lang="en-US" sz="1800" b="1" dirty="0" smtClean="0">
                <a:solidFill>
                  <a:schemeClr val="tx1"/>
                </a:solidFill>
              </a:rPr>
              <a:t>Principal Rosita Guy Associates</a:t>
            </a:r>
            <a:endParaRPr lang="en-NZ" sz="1800" b="1" dirty="0" smtClean="0">
              <a:solidFill>
                <a:schemeClr val="tx1"/>
              </a:solidFill>
            </a:endParaRPr>
          </a:p>
          <a:p>
            <a:r>
              <a:rPr lang="en-GB" sz="1800" b="1" dirty="0" smtClean="0">
                <a:solidFill>
                  <a:schemeClr val="tx1"/>
                </a:solidFill>
              </a:rPr>
              <a:t>People &amp; Business Management Coaching &amp; </a:t>
            </a:r>
            <a:r>
              <a:rPr lang="en-GB" sz="1800" b="1" smtClean="0">
                <a:solidFill>
                  <a:schemeClr val="tx1"/>
                </a:solidFill>
              </a:rPr>
              <a:t>Training Specialist</a:t>
            </a:r>
            <a:r>
              <a:rPr lang="en-NZ" sz="1800" b="1" smtClean="0">
                <a:solidFill>
                  <a:schemeClr val="tx1"/>
                </a:solidFill>
              </a:rPr>
              <a:t>, </a:t>
            </a:r>
            <a:r>
              <a:rPr lang="en-US" sz="1800" b="1" dirty="0" smtClean="0">
                <a:solidFill>
                  <a:schemeClr val="tx1"/>
                </a:solidFill>
              </a:rPr>
              <a:t>Christchurch, NZ.</a:t>
            </a:r>
          </a:p>
          <a:p>
            <a:r>
              <a:rPr lang="en-US" sz="1800" b="1" dirty="0" smtClean="0">
                <a:solidFill>
                  <a:schemeClr val="tx1"/>
                </a:solidFill>
              </a:rPr>
              <a:t>https.nzlinkedin.com/in/rositaguy</a:t>
            </a:r>
            <a:endParaRPr lang="en-NZ" sz="1800" b="1" dirty="0" smtClean="0">
              <a:solidFill>
                <a:schemeClr val="tx1"/>
              </a:solidFill>
            </a:endParaRPr>
          </a:p>
          <a:p>
            <a:r>
              <a:rPr lang="en-GB" sz="1800" b="1" dirty="0" smtClean="0"/>
              <a:t> </a:t>
            </a:r>
            <a:endParaRPr lang="en-NZ" sz="1800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NZ" sz="3600" b="1" dirty="0" smtClean="0"/>
              <a:t>Dealing with Difficult Situations</a:t>
            </a:r>
            <a:endParaRPr lang="en-N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NZ" b="1" dirty="0" smtClean="0"/>
              <a:t>Set limits and boundaries</a:t>
            </a:r>
            <a:r>
              <a:rPr lang="en-NZ" dirty="0" smtClean="0"/>
              <a:t>.</a:t>
            </a:r>
          </a:p>
          <a:p>
            <a:pPr lvl="0"/>
            <a:endParaRPr lang="en-NZ" dirty="0" smtClean="0"/>
          </a:p>
          <a:p>
            <a:pPr lvl="0"/>
            <a:r>
              <a:rPr lang="en-NZ" b="1" dirty="0" smtClean="0"/>
              <a:t>Trust your instincts.</a:t>
            </a:r>
            <a:r>
              <a:rPr lang="en-NZ" dirty="0" smtClean="0"/>
              <a:t> </a:t>
            </a:r>
          </a:p>
          <a:p>
            <a:pPr lvl="0"/>
            <a:endParaRPr lang="en-NZ" dirty="0" smtClean="0"/>
          </a:p>
          <a:p>
            <a:pPr lvl="0"/>
            <a:r>
              <a:rPr lang="en-NZ" b="1" dirty="0" smtClean="0"/>
              <a:t>One response does not fit all</a:t>
            </a:r>
            <a:r>
              <a:rPr lang="en-NZ" dirty="0" smtClean="0"/>
              <a:t>. </a:t>
            </a:r>
          </a:p>
          <a:p>
            <a:pPr lvl="0">
              <a:buNone/>
            </a:pPr>
            <a:endParaRPr lang="en-NZ" dirty="0" smtClean="0"/>
          </a:p>
          <a:p>
            <a:pPr lvl="0"/>
            <a:r>
              <a:rPr lang="en-NZ" b="1" dirty="0" smtClean="0"/>
              <a:t>Debrief.</a:t>
            </a:r>
            <a:r>
              <a:rPr lang="en-NZ" dirty="0" smtClean="0"/>
              <a:t> </a:t>
            </a:r>
          </a:p>
          <a:p>
            <a:pPr lvl="0"/>
            <a:endParaRPr lang="en-NZ" dirty="0" smtClean="0"/>
          </a:p>
          <a:p>
            <a:pPr lvl="0"/>
            <a:r>
              <a:rPr lang="en-NZ" b="1" dirty="0" smtClean="0"/>
              <a:t>Discharge your own stress</a:t>
            </a:r>
            <a:r>
              <a:rPr lang="en-NZ" dirty="0" smtClean="0"/>
              <a:t> </a:t>
            </a:r>
          </a:p>
          <a:p>
            <a:pPr lvl="0">
              <a:buNone/>
            </a:pPr>
            <a:endParaRPr lang="en-NZ" dirty="0" smtClean="0"/>
          </a:p>
          <a:p>
            <a:pPr lvl="0"/>
            <a:r>
              <a:rPr lang="en-NZ" b="1" dirty="0" smtClean="0"/>
              <a:t>Give yourself credit</a:t>
            </a:r>
            <a:r>
              <a:rPr lang="en-NZ" dirty="0" smtClean="0"/>
              <a:t> </a:t>
            </a:r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3074" name="Picture 2" descr="Image result for get rid of  stress 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1219200"/>
            <a:ext cx="3505200" cy="510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NZ" sz="4000" b="1" dirty="0" smtClean="0"/>
              <a:t/>
            </a:r>
            <a:br>
              <a:rPr lang="en-NZ" sz="4000" b="1" dirty="0" smtClean="0"/>
            </a:br>
            <a:r>
              <a:rPr lang="en-NZ" sz="4000" b="1" dirty="0" smtClean="0"/>
              <a:t>Dealing  With People You  Don’t Like</a:t>
            </a:r>
            <a:r>
              <a:rPr lang="en-NZ" dirty="0" smtClean="0"/>
              <a:t/>
            </a:r>
            <a:br>
              <a:rPr lang="en-NZ" dirty="0" smtClean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b="1" dirty="0" smtClean="0"/>
              <a:t>Smart People:</a:t>
            </a:r>
          </a:p>
          <a:p>
            <a:r>
              <a:rPr lang="en-GB" b="1" dirty="0" smtClean="0"/>
              <a:t>Accept that they are not going to like everyone</a:t>
            </a:r>
          </a:p>
          <a:p>
            <a:endParaRPr lang="en-GB" b="1" dirty="0" smtClean="0"/>
          </a:p>
          <a:p>
            <a:r>
              <a:rPr lang="en-NZ" b="1" dirty="0" smtClean="0"/>
              <a:t>Bear with (not ignore or dismiss) those they don’t like.</a:t>
            </a:r>
          </a:p>
          <a:p>
            <a:endParaRPr lang="en-NZ" b="1" dirty="0" smtClean="0"/>
          </a:p>
          <a:p>
            <a:r>
              <a:rPr lang="en-NZ" b="1" dirty="0" smtClean="0"/>
              <a:t>Ensure small efforts make big changes in life</a:t>
            </a:r>
          </a:p>
          <a:p>
            <a:pPr>
              <a:buNone/>
            </a:pPr>
            <a:endParaRPr lang="en-NZ" b="1" dirty="0" smtClean="0"/>
          </a:p>
          <a:p>
            <a:r>
              <a:rPr lang="en-NZ" b="1" dirty="0" smtClean="0"/>
              <a:t>T</a:t>
            </a:r>
            <a:r>
              <a:rPr lang="en-NZ" b="1" smtClean="0"/>
              <a:t>reat</a:t>
            </a:r>
            <a:r>
              <a:rPr lang="en-NZ" b="1" dirty="0" smtClean="0"/>
              <a:t> those they don’t like </a:t>
            </a:r>
          </a:p>
          <a:p>
            <a:pPr>
              <a:buNone/>
            </a:pPr>
            <a:r>
              <a:rPr lang="en-NZ" b="1" dirty="0" smtClean="0"/>
              <a:t>     with civility</a:t>
            </a:r>
            <a:endParaRPr lang="en-NZ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29400" y="5105400"/>
            <a:ext cx="2318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NZ"/>
          </a:p>
        </p:txBody>
      </p:sp>
      <p:pic>
        <p:nvPicPr>
          <p:cNvPr id="2050" name="Picture 2" descr="Image result for treating people  civilly 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10225" y="4343400"/>
            <a:ext cx="3533775" cy="2114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NZ" b="1" dirty="0" smtClean="0"/>
              <a:t/>
            </a:r>
            <a:br>
              <a:rPr lang="en-NZ" b="1" dirty="0" smtClean="0"/>
            </a:br>
            <a:r>
              <a:rPr lang="en-NZ" sz="4000" b="1" dirty="0" smtClean="0"/>
              <a:t>Dealing  With People You  Don’t Like</a:t>
            </a:r>
            <a:r>
              <a:rPr lang="en-NZ" dirty="0" smtClean="0"/>
              <a:t/>
            </a:r>
            <a:br>
              <a:rPr lang="en-NZ" dirty="0" smtClean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r>
              <a:rPr lang="en-NZ" b="1" dirty="0" smtClean="0"/>
              <a:t>check their own expectations</a:t>
            </a:r>
          </a:p>
          <a:p>
            <a:endParaRPr lang="en-NZ" b="1" dirty="0" smtClean="0"/>
          </a:p>
          <a:p>
            <a:r>
              <a:rPr lang="en-NZ" b="1" dirty="0" smtClean="0"/>
              <a:t>turn inwards and focus on themselves</a:t>
            </a:r>
          </a:p>
          <a:p>
            <a:endParaRPr lang="en-NZ" b="1" dirty="0" smtClean="0"/>
          </a:p>
          <a:p>
            <a:r>
              <a:rPr lang="en-NZ" b="1" dirty="0" smtClean="0"/>
              <a:t>pause and take a deep breath</a:t>
            </a:r>
          </a:p>
          <a:p>
            <a:endParaRPr lang="en-NZ" b="1" dirty="0" smtClean="0"/>
          </a:p>
          <a:p>
            <a:r>
              <a:rPr lang="en-NZ" b="1" dirty="0" smtClean="0"/>
              <a:t>voice their own needs</a:t>
            </a:r>
          </a:p>
          <a:p>
            <a:endParaRPr lang="en-NZ" b="1" dirty="0" smtClean="0"/>
          </a:p>
          <a:p>
            <a:r>
              <a:rPr lang="en-NZ" b="1" dirty="0" smtClean="0"/>
              <a:t>allow space between them</a:t>
            </a:r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026" name="Picture 2" descr="Image result for take a deep breath  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1" y="3581400"/>
            <a:ext cx="3429000" cy="243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The Change Process Begins with YOU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777" y="914400"/>
            <a:ext cx="8619423" cy="54102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NZ" sz="2800" b="1" dirty="0" smtClean="0"/>
              <a:t> THE SAME WIND BLOWS </a:t>
            </a:r>
            <a:endParaRPr lang="en-GB" sz="2800" dirty="0" smtClean="0"/>
          </a:p>
          <a:p>
            <a:pPr algn="ctr">
              <a:buNone/>
            </a:pPr>
            <a:r>
              <a:rPr lang="en-NZ" sz="2800" b="1" dirty="0" smtClean="0"/>
              <a:t> </a:t>
            </a:r>
            <a:endParaRPr lang="en-GB" sz="2800" dirty="0" smtClean="0"/>
          </a:p>
          <a:p>
            <a:pPr algn="ctr">
              <a:buNone/>
            </a:pPr>
            <a:r>
              <a:rPr lang="en-NZ" sz="2800" b="1" dirty="0" smtClean="0"/>
              <a:t>UPON US ALL.</a:t>
            </a:r>
            <a:endParaRPr lang="en-GB" sz="2800" dirty="0" smtClean="0"/>
          </a:p>
          <a:p>
            <a:pPr algn="ctr">
              <a:buNone/>
            </a:pPr>
            <a:r>
              <a:rPr lang="en-NZ" sz="2800" b="1" dirty="0" smtClean="0"/>
              <a:t> </a:t>
            </a:r>
            <a:endParaRPr lang="en-GB" sz="2800" dirty="0" smtClean="0"/>
          </a:p>
          <a:p>
            <a:pPr algn="ctr">
              <a:buNone/>
            </a:pPr>
            <a:r>
              <a:rPr lang="en-NZ" sz="2800" b="1" dirty="0" smtClean="0"/>
              <a:t>IT  IS NOT THE BLOWING OF THE WIND</a:t>
            </a:r>
            <a:endParaRPr lang="en-GB" sz="2800" dirty="0" smtClean="0"/>
          </a:p>
          <a:p>
            <a:pPr algn="ctr">
              <a:buNone/>
            </a:pPr>
            <a:r>
              <a:rPr lang="en-NZ" sz="2800" b="1" dirty="0" smtClean="0"/>
              <a:t> </a:t>
            </a:r>
            <a:endParaRPr lang="en-GB" sz="2800" dirty="0" smtClean="0"/>
          </a:p>
          <a:p>
            <a:pPr algn="ctr">
              <a:buNone/>
            </a:pPr>
            <a:r>
              <a:rPr lang="en-NZ" sz="2800" b="1" dirty="0" smtClean="0"/>
              <a:t> BUT THE SET OF THE SAIL WHICH </a:t>
            </a:r>
            <a:endParaRPr lang="en-GB" sz="2800" dirty="0" smtClean="0"/>
          </a:p>
          <a:p>
            <a:pPr algn="ctr">
              <a:buNone/>
            </a:pPr>
            <a:r>
              <a:rPr lang="en-NZ" sz="2800" b="1" dirty="0" smtClean="0"/>
              <a:t> </a:t>
            </a:r>
            <a:endParaRPr lang="en-GB" sz="2800" dirty="0" smtClean="0"/>
          </a:p>
          <a:p>
            <a:pPr algn="ctr">
              <a:buNone/>
            </a:pPr>
            <a:r>
              <a:rPr lang="en-NZ" sz="2800" b="1" dirty="0" smtClean="0"/>
              <a:t>	MAKES THE DIFFERENCE</a:t>
            </a:r>
          </a:p>
          <a:p>
            <a:pPr algn="ctr">
              <a:buNone/>
            </a:pPr>
            <a:r>
              <a:rPr lang="en-GB" sz="2400" dirty="0" smtClean="0"/>
              <a:t>			</a:t>
            </a:r>
          </a:p>
          <a:p>
            <a:pPr algn="ctr">
              <a:buNone/>
            </a:pPr>
            <a:r>
              <a:rPr lang="en-GB" b="1" dirty="0" smtClean="0"/>
              <a:t>								</a:t>
            </a:r>
            <a:r>
              <a:rPr lang="en-NZ" sz="1600" b="1" dirty="0" smtClean="0"/>
              <a:t>JIM ROHN</a:t>
            </a:r>
            <a:endParaRPr lang="en-GB" sz="1600" dirty="0" smtClean="0"/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08725"/>
            <a:ext cx="1906466" cy="4127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2A55C9E-EE7E-4C9B-8962-7720F4D13523}" type="slidenum">
              <a:rPr lang="en-NZ" smtClean="0"/>
              <a:pPr>
                <a:defRPr/>
              </a:pPr>
              <a:t>13</a:t>
            </a:fld>
            <a:endParaRPr lang="en-NZ"/>
          </a:p>
        </p:txBody>
      </p:sp>
      <p:sp>
        <p:nvSpPr>
          <p:cNvPr id="6" name="TextBox 5"/>
          <p:cNvSpPr txBox="1"/>
          <p:nvPr/>
        </p:nvSpPr>
        <p:spPr>
          <a:xfrm>
            <a:off x="4044458" y="807247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pic>
        <p:nvPicPr>
          <p:cNvPr id="1026" name="Picture 2" descr="C:\Documents and Settings\Guy Associates\My Documents\My Pictures\Microsoft Clip Organizer\j029216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695680"/>
            <a:ext cx="1451413" cy="3162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</p:spPr>
        <p:txBody>
          <a:bodyPr>
            <a:normAutofit/>
          </a:bodyPr>
          <a:lstStyle/>
          <a:p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38800"/>
          </a:xfrm>
        </p:spPr>
        <p:txBody>
          <a:bodyPr>
            <a:normAutofit/>
          </a:bodyPr>
          <a:lstStyle/>
          <a:p>
            <a:pPr marL="457200" lvl="0" indent="-457200">
              <a:buNone/>
            </a:pPr>
            <a:r>
              <a:rPr lang="en-GB" sz="2600" dirty="0" smtClean="0"/>
              <a:t>	</a:t>
            </a:r>
            <a:endParaRPr lang="en-GB" sz="2600" b="1" i="1" dirty="0" smtClean="0"/>
          </a:p>
          <a:p>
            <a:pPr algn="ctr">
              <a:buNone/>
            </a:pPr>
            <a:r>
              <a:rPr lang="en-GB" sz="3600" b="1" i="1" dirty="0" smtClean="0"/>
              <a:t>“The Pessimist complains about the wind.</a:t>
            </a:r>
          </a:p>
          <a:p>
            <a:pPr algn="ctr">
              <a:buNone/>
            </a:pPr>
            <a:r>
              <a:rPr lang="en-GB" sz="3600" b="1" i="1" dirty="0" smtClean="0"/>
              <a:t> </a:t>
            </a:r>
          </a:p>
          <a:p>
            <a:pPr algn="ctr">
              <a:buNone/>
            </a:pPr>
            <a:r>
              <a:rPr lang="en-GB" sz="3600" b="1" i="1" dirty="0" smtClean="0"/>
              <a:t>The Optimist expects it to change.</a:t>
            </a:r>
          </a:p>
          <a:p>
            <a:pPr algn="ctr">
              <a:buNone/>
            </a:pPr>
            <a:r>
              <a:rPr lang="en-GB" sz="3600" b="1" i="1" dirty="0" smtClean="0"/>
              <a:t/>
            </a:r>
            <a:br>
              <a:rPr lang="en-GB" sz="3600" b="1" i="1" dirty="0" smtClean="0"/>
            </a:br>
            <a:r>
              <a:rPr lang="en-GB" sz="3600" b="1" i="1" dirty="0" smtClean="0"/>
              <a:t>	The Activist adjusts the sails.”</a:t>
            </a:r>
            <a:r>
              <a:rPr lang="en-GB" sz="3600" dirty="0" smtClean="0"/>
              <a:t>	</a:t>
            </a:r>
          </a:p>
          <a:p>
            <a:pPr algn="ctr">
              <a:buNone/>
            </a:pPr>
            <a:r>
              <a:rPr lang="en-GB" sz="3600" b="1" dirty="0" smtClean="0"/>
              <a:t>                            </a:t>
            </a:r>
            <a:r>
              <a:rPr lang="en-GB" sz="2400" b="1" dirty="0" smtClean="0"/>
              <a:t>                                                                </a:t>
            </a:r>
          </a:p>
          <a:p>
            <a:pPr algn="ctr">
              <a:buNone/>
            </a:pPr>
            <a:r>
              <a:rPr lang="en-GB" sz="2400" b="1" dirty="0" smtClean="0"/>
              <a:t>  John Maxwell</a:t>
            </a:r>
            <a:endParaRPr lang="en-GB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3837" y="6488668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16386" name="Picture 2" descr="C:\Documents and Settings\Guy Associates\Local Settings\Temporary Internet Files\Content.IE5\UIIYF34V\MC90043724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4111176"/>
            <a:ext cx="1752600" cy="2746824"/>
          </a:xfrm>
          <a:prstGeom prst="rect">
            <a:avLst/>
          </a:prstGeom>
          <a:noFill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©Rosita Guy Associates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b="1" dirty="0" smtClean="0"/>
              <a:t>Communication with Clarity </a:t>
            </a:r>
            <a:r>
              <a:rPr lang="en-NZ" dirty="0" smtClean="0"/>
              <a:t/>
            </a:r>
            <a:br>
              <a:rPr lang="en-NZ" dirty="0" smtClean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algn="ctr">
              <a:buNone/>
            </a:pPr>
            <a:r>
              <a:rPr lang="en-NZ" b="1" dirty="0" smtClean="0"/>
              <a:t>“If you expect it and don’t tell people</a:t>
            </a:r>
            <a:endParaRPr lang="en-NZ" dirty="0" smtClean="0"/>
          </a:p>
          <a:p>
            <a:pPr algn="ctr">
              <a:buNone/>
            </a:pPr>
            <a:endParaRPr lang="en-NZ" b="1" dirty="0" smtClean="0"/>
          </a:p>
          <a:p>
            <a:pPr algn="ctr">
              <a:buNone/>
            </a:pPr>
            <a:r>
              <a:rPr lang="en-NZ" b="1" dirty="0" smtClean="0"/>
              <a:t>you want it – you’ll never get it.</a:t>
            </a:r>
            <a:endParaRPr lang="en-NZ" dirty="0" smtClean="0"/>
          </a:p>
          <a:p>
            <a:pPr algn="ctr">
              <a:buNone/>
            </a:pPr>
            <a:r>
              <a:rPr lang="en-NZ" b="1" dirty="0" smtClean="0"/>
              <a:t>	  </a:t>
            </a:r>
          </a:p>
          <a:p>
            <a:pPr algn="ctr">
              <a:buNone/>
            </a:pPr>
            <a:r>
              <a:rPr lang="en-NZ" b="1" dirty="0" smtClean="0"/>
              <a:t>  People are lousy mind readers”</a:t>
            </a:r>
            <a:r>
              <a:rPr lang="en-NZ" dirty="0" smtClean="0"/>
              <a:t>	</a:t>
            </a:r>
          </a:p>
          <a:p>
            <a:pPr>
              <a:buNone/>
            </a:pPr>
            <a:endParaRPr lang="en-GB" b="1" i="1" dirty="0" smtClean="0"/>
          </a:p>
          <a:p>
            <a:pPr>
              <a:buNone/>
            </a:pPr>
            <a:r>
              <a:rPr lang="en-GB" b="1" i="1" dirty="0" smtClean="0"/>
              <a:t>					                 </a:t>
            </a:r>
            <a:r>
              <a:rPr lang="en-GB" sz="2400" b="1" i="1" dirty="0" smtClean="0"/>
              <a:t>James A. Belasco</a:t>
            </a:r>
            <a:endParaRPr lang="en-NZ" sz="2400" dirty="0" smtClean="0"/>
          </a:p>
          <a:p>
            <a:pPr>
              <a:buNone/>
            </a:pPr>
            <a:r>
              <a:rPr lang="en-GB" sz="2400" b="1" i="1" dirty="0" smtClean="0"/>
              <a:t>				               “Teaching the Elephant to Dance”</a:t>
            </a:r>
            <a:endParaRPr lang="en-NZ" sz="2400" dirty="0" smtClean="0"/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pic>
        <p:nvPicPr>
          <p:cNvPr id="11268" name="Picture 4" descr="Image result for elephant 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343400"/>
            <a:ext cx="3303467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NZ" sz="3600" b="1" dirty="0" smtClean="0"/>
              <a:t>Common Communication Problems </a:t>
            </a:r>
            <a:endParaRPr lang="en-NZ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GB" b="1" i="1" dirty="0" smtClean="0"/>
              <a:t>1.	  </a:t>
            </a:r>
            <a:r>
              <a:rPr lang="en-GB" b="1" dirty="0" smtClean="0"/>
              <a:t>Not Truly Listening</a:t>
            </a:r>
          </a:p>
          <a:p>
            <a:pPr lvl="0"/>
            <a:endParaRPr lang="en-NZ" dirty="0" smtClean="0"/>
          </a:p>
          <a:p>
            <a:pPr>
              <a:buNone/>
            </a:pPr>
            <a:r>
              <a:rPr lang="en-NZ" b="1" dirty="0" smtClean="0"/>
              <a:t>2.  Assuming You Know the Message before  the Person Finishes</a:t>
            </a:r>
          </a:p>
          <a:p>
            <a:pPr>
              <a:buNone/>
            </a:pPr>
            <a:endParaRPr lang="en-NZ" dirty="0" smtClean="0"/>
          </a:p>
          <a:p>
            <a:pPr>
              <a:buNone/>
            </a:pPr>
            <a:r>
              <a:rPr lang="en-NZ" b="1" dirty="0" smtClean="0"/>
              <a:t>3.	   Interrupting the Speaker</a:t>
            </a:r>
          </a:p>
          <a:p>
            <a:pPr>
              <a:buNone/>
            </a:pPr>
            <a:endParaRPr lang="en-NZ" b="1" dirty="0" smtClean="0"/>
          </a:p>
          <a:p>
            <a:pPr marL="514350" indent="-514350">
              <a:buAutoNum type="arabicPeriod" startAt="4"/>
            </a:pPr>
            <a:r>
              <a:rPr lang="en-NZ" b="1" dirty="0" smtClean="0"/>
              <a:t>Using “You” Statements Instead of “I”</a:t>
            </a:r>
          </a:p>
          <a:p>
            <a:pPr marL="514350" indent="-514350">
              <a:buNone/>
            </a:pPr>
            <a:r>
              <a:rPr lang="en-NZ" b="1" dirty="0" smtClean="0"/>
              <a:t>  	 Statements</a:t>
            </a:r>
            <a:endParaRPr lang="en-NZ" dirty="0" smtClean="0"/>
          </a:p>
          <a:p>
            <a:endParaRPr lang="en-NZ" dirty="0" smtClean="0"/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©Rosita Guy Associates</a:t>
            </a:r>
            <a:endParaRPr lang="en-US" dirty="0"/>
          </a:p>
        </p:txBody>
      </p:sp>
      <p:pic>
        <p:nvPicPr>
          <p:cNvPr id="10242" name="Picture 2" descr="Image result for Communication problems 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2667000"/>
            <a:ext cx="2857500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NZ" sz="3600" b="1" dirty="0" smtClean="0"/>
              <a:t>Common Communication Problems </a:t>
            </a:r>
            <a:endParaRPr lang="en-N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buNone/>
            </a:pPr>
            <a:r>
              <a:rPr lang="en-NZ" b="1" i="1" dirty="0" smtClean="0"/>
              <a:t>5. </a:t>
            </a:r>
            <a:r>
              <a:rPr lang="en-NZ" b="1" dirty="0" smtClean="0"/>
              <a:t>Letting Your Emotions Dictate Your Response</a:t>
            </a:r>
          </a:p>
          <a:p>
            <a:endParaRPr lang="en-NZ" b="1" dirty="0" smtClean="0"/>
          </a:p>
          <a:p>
            <a:pPr>
              <a:buNone/>
            </a:pPr>
            <a:r>
              <a:rPr lang="en-NZ" b="1" dirty="0" smtClean="0"/>
              <a:t>6. Failing to Account for Cultural Differences in Communication</a:t>
            </a:r>
            <a:endParaRPr lang="en-NZ" dirty="0" smtClean="0"/>
          </a:p>
          <a:p>
            <a:endParaRPr lang="en-NZ" dirty="0" smtClean="0"/>
          </a:p>
          <a:p>
            <a:pPr>
              <a:buNone/>
            </a:pPr>
            <a:r>
              <a:rPr lang="en-NZ" b="1" dirty="0" smtClean="0"/>
              <a:t>7. Misinterpretations and Assumptions</a:t>
            </a:r>
          </a:p>
          <a:p>
            <a:pPr>
              <a:buNone/>
            </a:pPr>
            <a:endParaRPr lang="en-NZ" dirty="0" smtClean="0"/>
          </a:p>
          <a:p>
            <a:pPr>
              <a:buNone/>
            </a:pPr>
            <a:r>
              <a:rPr lang="en-NZ" b="1" dirty="0" smtClean="0"/>
              <a:t>8. Being Indirect</a:t>
            </a:r>
            <a:endParaRPr lang="en-NZ" dirty="0" smtClean="0"/>
          </a:p>
          <a:p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9218" name="Picture 2" descr="Image result for Communication problems 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4419600"/>
            <a:ext cx="4191000" cy="198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NZ" sz="3600" b="1" dirty="0" smtClean="0"/>
              <a:t>Common Communication Problems </a:t>
            </a:r>
            <a:endParaRPr lang="en-N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5287963"/>
          </a:xfrm>
        </p:spPr>
        <p:txBody>
          <a:bodyPr/>
          <a:lstStyle/>
          <a:p>
            <a:pPr>
              <a:buNone/>
            </a:pPr>
            <a:r>
              <a:rPr lang="en-NZ" b="1" i="1" dirty="0" smtClean="0"/>
              <a:t>9.   </a:t>
            </a:r>
            <a:r>
              <a:rPr lang="en-NZ" b="1" dirty="0" smtClean="0"/>
              <a:t>Attacking Character Rather than Behaviour</a:t>
            </a:r>
          </a:p>
          <a:p>
            <a:pPr>
              <a:buNone/>
            </a:pPr>
            <a:endParaRPr lang="en-NZ" dirty="0" smtClean="0"/>
          </a:p>
          <a:p>
            <a:pPr>
              <a:buNone/>
            </a:pPr>
            <a:r>
              <a:rPr lang="en-NZ" b="1" dirty="0" smtClean="0"/>
              <a:t>10.  Avoiding Difficult Conversations</a:t>
            </a:r>
          </a:p>
          <a:p>
            <a:pPr>
              <a:buNone/>
            </a:pPr>
            <a:endParaRPr lang="en-NZ" b="1" dirty="0" smtClean="0"/>
          </a:p>
          <a:p>
            <a:pPr>
              <a:buNone/>
            </a:pPr>
            <a:r>
              <a:rPr lang="en-GB" b="1" dirty="0" smtClean="0"/>
              <a:t>11.  Lack of Standards</a:t>
            </a:r>
            <a:endParaRPr lang="en-NZ" dirty="0" smtClean="0"/>
          </a:p>
          <a:p>
            <a:endParaRPr lang="en-NZ" dirty="0" smtClean="0"/>
          </a:p>
          <a:p>
            <a:pPr marL="514350" indent="-514350">
              <a:buAutoNum type="arabicPeriod" startAt="12"/>
            </a:pPr>
            <a:r>
              <a:rPr lang="en-GB" b="1" dirty="0" smtClean="0"/>
              <a:t>  Communication Barriers</a:t>
            </a:r>
          </a:p>
          <a:p>
            <a:pPr marL="514350" indent="-514350">
              <a:buNone/>
            </a:pPr>
            <a:endParaRPr lang="en-GB" b="1" dirty="0" smtClean="0"/>
          </a:p>
          <a:p>
            <a:pPr marL="514350" indent="-514350">
              <a:buAutoNum type="arabicPeriod" startAt="12"/>
            </a:pPr>
            <a:r>
              <a:rPr lang="en-GB" b="1" dirty="0" smtClean="0"/>
              <a:t> Mixing Work and Personal Communication</a:t>
            </a:r>
            <a:endParaRPr lang="en-NZ" dirty="0" smtClean="0"/>
          </a:p>
          <a:p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8194" name="Picture 2" descr="Image result for difficult conversations at work 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2590800"/>
            <a:ext cx="3505200" cy="228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NZ" sz="3600" b="1" dirty="0" smtClean="0"/>
              <a:t>Common Communication Problems </a:t>
            </a:r>
            <a:endParaRPr lang="en-N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686800" cy="5211763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NZ" b="1" dirty="0" smtClean="0"/>
              <a:t>14.  </a:t>
            </a:r>
            <a:r>
              <a:rPr lang="en-GB" b="1" dirty="0" smtClean="0"/>
              <a:t>Lack of Factual Communication</a:t>
            </a:r>
          </a:p>
          <a:p>
            <a:pPr marL="514350" indent="-514350">
              <a:buAutoNum type="arabicPeriod" startAt="14"/>
            </a:pPr>
            <a:endParaRPr lang="en-NZ" dirty="0" smtClean="0"/>
          </a:p>
          <a:p>
            <a:pPr marL="514350" indent="-514350">
              <a:buAutoNum type="arabicPeriod" startAt="15"/>
            </a:pPr>
            <a:r>
              <a:rPr lang="en-GB" b="1" dirty="0" smtClean="0"/>
              <a:t>  Failure to Disperse Communication</a:t>
            </a:r>
          </a:p>
          <a:p>
            <a:pPr marL="514350" indent="-514350">
              <a:buAutoNum type="arabicPeriod" startAt="15"/>
            </a:pPr>
            <a:endParaRPr lang="en-NZ" dirty="0" smtClean="0"/>
          </a:p>
          <a:p>
            <a:pPr marL="514350" lvl="0" indent="-514350">
              <a:buAutoNum type="arabicPeriod" startAt="16"/>
            </a:pPr>
            <a:r>
              <a:rPr lang="en-NZ" b="1" dirty="0" smtClean="0"/>
              <a:t>  Privacy</a:t>
            </a:r>
          </a:p>
          <a:p>
            <a:pPr marL="514350" lvl="0" indent="-514350">
              <a:buAutoNum type="arabicPeriod" startAt="16"/>
            </a:pPr>
            <a:endParaRPr lang="en-NZ" b="1" dirty="0" smtClean="0"/>
          </a:p>
          <a:p>
            <a:pPr marL="514350" indent="-514350">
              <a:buFont typeface="Arial" pitchFamily="34" charset="0"/>
              <a:buAutoNum type="arabicPeriod" startAt="16"/>
            </a:pPr>
            <a:r>
              <a:rPr lang="en-NZ" b="1" dirty="0" smtClean="0"/>
              <a:t>  Attitude</a:t>
            </a:r>
          </a:p>
          <a:p>
            <a:pPr marL="514350" indent="-514350">
              <a:buNone/>
            </a:pPr>
            <a:endParaRPr lang="en-NZ" b="1" dirty="0" smtClean="0"/>
          </a:p>
          <a:p>
            <a:pPr marL="514350" lvl="0" indent="-514350">
              <a:buFont typeface="Arial" pitchFamily="34" charset="0"/>
              <a:buAutoNum type="arabicPeriod" startAt="16"/>
            </a:pPr>
            <a:r>
              <a:rPr lang="en-NZ" b="1" dirty="0" smtClean="0"/>
              <a:t>  Lack of Follow Through</a:t>
            </a:r>
            <a:endParaRPr lang="en-NZ" dirty="0" smtClean="0"/>
          </a:p>
          <a:p>
            <a:pPr marL="514350" indent="-514350">
              <a:buFont typeface="Arial" pitchFamily="34" charset="0"/>
              <a:buAutoNum type="arabicPeriod" startAt="16"/>
            </a:pPr>
            <a:endParaRPr lang="en-NZ" dirty="0" smtClean="0"/>
          </a:p>
          <a:p>
            <a:pPr marL="514350" lvl="0" indent="-514350">
              <a:buAutoNum type="arabicPeriod" startAt="16"/>
            </a:pPr>
            <a:endParaRPr lang="en-NZ" dirty="0" smtClean="0"/>
          </a:p>
          <a:p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170" name="Picture 2" descr="Image result for Communication problems 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2743200"/>
            <a:ext cx="4114800" cy="251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NZ" sz="3600" b="1" dirty="0" smtClean="0"/>
              <a:t/>
            </a:r>
            <a:br>
              <a:rPr lang="en-NZ" sz="3600" b="1" dirty="0" smtClean="0"/>
            </a:br>
            <a:r>
              <a:rPr lang="en-NZ" sz="3600" b="1" dirty="0" smtClean="0"/>
              <a:t>Dealing with Difficult Situations</a:t>
            </a:r>
            <a:r>
              <a:rPr lang="en-NZ" sz="3600" dirty="0" smtClean="0"/>
              <a:t/>
            </a:r>
            <a:br>
              <a:rPr lang="en-NZ" sz="3600" dirty="0" smtClean="0"/>
            </a:br>
            <a:endParaRPr lang="en-N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NZ" b="1" dirty="0" smtClean="0"/>
              <a:t>Listen.</a:t>
            </a:r>
            <a:r>
              <a:rPr lang="en-NZ" dirty="0" smtClean="0"/>
              <a:t> </a:t>
            </a:r>
          </a:p>
          <a:p>
            <a:pPr lvl="0"/>
            <a:endParaRPr lang="en-NZ" dirty="0" smtClean="0"/>
          </a:p>
          <a:p>
            <a:pPr lvl="0"/>
            <a:r>
              <a:rPr lang="en-NZ" b="1" dirty="0" smtClean="0"/>
              <a:t>Stay calm</a:t>
            </a:r>
            <a:r>
              <a:rPr lang="en-NZ" dirty="0" smtClean="0"/>
              <a:t>. </a:t>
            </a:r>
          </a:p>
          <a:p>
            <a:pPr lvl="0"/>
            <a:endParaRPr lang="en-NZ" b="1" dirty="0" smtClean="0"/>
          </a:p>
          <a:p>
            <a:pPr lvl="0"/>
            <a:r>
              <a:rPr lang="en-NZ" b="1" dirty="0" smtClean="0"/>
              <a:t>Do not judge</a:t>
            </a:r>
          </a:p>
          <a:p>
            <a:pPr lvl="0"/>
            <a:endParaRPr lang="en-NZ" b="1" dirty="0" smtClean="0"/>
          </a:p>
          <a:p>
            <a:pPr lvl="0"/>
            <a:r>
              <a:rPr lang="en-NZ" b="1" dirty="0" smtClean="0"/>
              <a:t>Reflect respect and dignity toward the other person.</a:t>
            </a:r>
            <a:r>
              <a:rPr lang="en-NZ" dirty="0" smtClean="0"/>
              <a:t> </a:t>
            </a:r>
          </a:p>
          <a:p>
            <a:pPr lvl="0">
              <a:buNone/>
            </a:pPr>
            <a:endParaRPr lang="en-NZ" dirty="0" smtClean="0"/>
          </a:p>
          <a:p>
            <a:pPr lvl="0"/>
            <a:r>
              <a:rPr lang="en-NZ" b="1" dirty="0" smtClean="0"/>
              <a:t>Look for the hidden need.</a:t>
            </a:r>
            <a:r>
              <a:rPr lang="en-NZ" dirty="0" smtClean="0"/>
              <a:t> </a:t>
            </a:r>
          </a:p>
          <a:p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6146" name="Picture 2" descr="Image result for dealing with difficult  situations  at work 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838200"/>
            <a:ext cx="3219450" cy="2676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NZ" sz="3600" b="1" dirty="0" smtClean="0"/>
              <a:t>Dealing with Difficult Situations</a:t>
            </a:r>
            <a:endParaRPr lang="en-N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NZ" b="1" dirty="0" smtClean="0"/>
              <a:t>Look for others around you who might be able to help.</a:t>
            </a:r>
            <a:r>
              <a:rPr lang="en-NZ" dirty="0" smtClean="0"/>
              <a:t> </a:t>
            </a:r>
          </a:p>
          <a:p>
            <a:pPr lvl="0"/>
            <a:endParaRPr lang="en-NZ" dirty="0" smtClean="0"/>
          </a:p>
          <a:p>
            <a:pPr lvl="0"/>
            <a:r>
              <a:rPr lang="en-NZ" b="1" dirty="0" smtClean="0"/>
              <a:t>Don't demand compliance.</a:t>
            </a:r>
            <a:r>
              <a:rPr lang="en-NZ" dirty="0" smtClean="0"/>
              <a:t> </a:t>
            </a:r>
          </a:p>
          <a:p>
            <a:pPr lvl="0"/>
            <a:endParaRPr lang="en-NZ" dirty="0" smtClean="0"/>
          </a:p>
          <a:p>
            <a:pPr lvl="0"/>
            <a:r>
              <a:rPr lang="en-NZ" b="1" dirty="0" smtClean="0"/>
              <a:t>Saying, "I understand," usually makes things worse.</a:t>
            </a:r>
            <a:r>
              <a:rPr lang="en-NZ" dirty="0" smtClean="0"/>
              <a:t> </a:t>
            </a:r>
          </a:p>
          <a:p>
            <a:pPr lvl="0"/>
            <a:endParaRPr lang="en-NZ" dirty="0" smtClean="0"/>
          </a:p>
          <a:p>
            <a:pPr lvl="0"/>
            <a:r>
              <a:rPr lang="en-NZ" b="1" dirty="0" smtClean="0"/>
              <a:t>Avoid smiling, as this may look like you are mocking the person.</a:t>
            </a:r>
          </a:p>
          <a:p>
            <a:pPr lvl="0">
              <a:buNone/>
            </a:pPr>
            <a:endParaRPr lang="en-NZ" b="1" dirty="0" smtClean="0"/>
          </a:p>
          <a:p>
            <a:r>
              <a:rPr lang="en-NZ" b="1" dirty="0" smtClean="0"/>
              <a:t>Don’t act defensively.</a:t>
            </a:r>
            <a:r>
              <a:rPr lang="en-NZ" dirty="0" smtClean="0"/>
              <a:t> </a:t>
            </a:r>
          </a:p>
          <a:p>
            <a:pPr lvl="0"/>
            <a:endParaRPr lang="en-NZ" dirty="0" smtClean="0"/>
          </a:p>
          <a:p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122" name="Picture 2" descr="Image result for dealing with difficult  situations  at work 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4648200"/>
            <a:ext cx="3057525" cy="17049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NZ" sz="3600" b="1" dirty="0" smtClean="0"/>
              <a:t>Dealing with Difficult Situations</a:t>
            </a:r>
            <a:endParaRPr lang="en-N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NZ" b="1" dirty="0" smtClean="0"/>
              <a:t>Don’t return anger with anger.</a:t>
            </a:r>
          </a:p>
          <a:p>
            <a:pPr lvl="0"/>
            <a:endParaRPr lang="en-NZ" dirty="0" smtClean="0"/>
          </a:p>
          <a:p>
            <a:pPr lvl="0"/>
            <a:r>
              <a:rPr lang="en-NZ" b="1" dirty="0" smtClean="0"/>
              <a:t> Use a low, calm, even monotone voice.</a:t>
            </a:r>
            <a:r>
              <a:rPr lang="en-NZ" dirty="0" smtClean="0"/>
              <a:t> </a:t>
            </a:r>
          </a:p>
          <a:p>
            <a:pPr lvl="0"/>
            <a:endParaRPr lang="en-NZ" dirty="0" smtClean="0"/>
          </a:p>
          <a:p>
            <a:pPr lvl="0"/>
            <a:r>
              <a:rPr lang="en-NZ" b="1" dirty="0" smtClean="0"/>
              <a:t>Don't argue</a:t>
            </a:r>
          </a:p>
          <a:p>
            <a:pPr lvl="0">
              <a:buNone/>
            </a:pPr>
            <a:endParaRPr lang="en-NZ" dirty="0" smtClean="0"/>
          </a:p>
          <a:p>
            <a:r>
              <a:rPr lang="en-NZ" b="1" dirty="0" smtClean="0"/>
              <a:t>Keep extra space between you </a:t>
            </a:r>
          </a:p>
          <a:p>
            <a:pPr>
              <a:buNone/>
            </a:pPr>
            <a:r>
              <a:rPr lang="en-NZ" b="1" dirty="0" smtClean="0"/>
              <a:t>    and the other person.</a:t>
            </a:r>
            <a:r>
              <a:rPr lang="en-NZ" dirty="0" smtClean="0"/>
              <a:t> </a:t>
            </a:r>
          </a:p>
          <a:p>
            <a:endParaRPr lang="en-NZ" dirty="0" smtClean="0"/>
          </a:p>
          <a:p>
            <a:pPr lvl="0"/>
            <a:r>
              <a:rPr lang="en-NZ" b="1" dirty="0" smtClean="0"/>
              <a:t>Saying, “I’m sorry,” or, “I’m going to try to fix this,”</a:t>
            </a:r>
          </a:p>
          <a:p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Rosita Guy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4098" name="Picture 2" descr="Image result for dealing with difficult  situations  at work 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2286000"/>
            <a:ext cx="28194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301</Words>
  <Application>Microsoft Office PowerPoint</Application>
  <PresentationFormat>On-screen Show (4:3)</PresentationFormat>
  <Paragraphs>163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Dealing with People in a School Environment</vt:lpstr>
      <vt:lpstr>Communication with Clarity  </vt:lpstr>
      <vt:lpstr>Common Communication Problems </vt:lpstr>
      <vt:lpstr>Common Communication Problems </vt:lpstr>
      <vt:lpstr>Common Communication Problems </vt:lpstr>
      <vt:lpstr>Common Communication Problems </vt:lpstr>
      <vt:lpstr> Dealing with Difficult Situations </vt:lpstr>
      <vt:lpstr>Dealing with Difficult Situations</vt:lpstr>
      <vt:lpstr>Dealing with Difficult Situations</vt:lpstr>
      <vt:lpstr>Dealing with Difficult Situations</vt:lpstr>
      <vt:lpstr> Dealing  With People You  Don’t Like </vt:lpstr>
      <vt:lpstr> Dealing  With People You  Don’t Like </vt:lpstr>
      <vt:lpstr>The Change Process Begins with YOU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Rosita Guy</dc:creator>
  <cp:lastModifiedBy>Windows User</cp:lastModifiedBy>
  <cp:revision>22</cp:revision>
  <dcterms:created xsi:type="dcterms:W3CDTF">2006-08-16T00:00:00Z</dcterms:created>
  <dcterms:modified xsi:type="dcterms:W3CDTF">2019-07-10T00:16:35Z</dcterms:modified>
</cp:coreProperties>
</file>