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048" y="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4" name="Date Placeholder 3"/>
          <p:cNvSpPr>
            <a:spLocks noGrp="1"/>
          </p:cNvSpPr>
          <p:nvPr>
            <p:ph type="dt" sz="half" idx="10"/>
          </p:nvPr>
        </p:nvSpPr>
        <p:spPr/>
        <p:txBody>
          <a:bodyPr/>
          <a:lstStyle/>
          <a:p>
            <a:fld id="{9815F6AC-0A70-48F2-9BB2-8211742FF4C2}" type="datetimeFigureOut">
              <a:rPr lang="en-NZ" smtClean="0"/>
              <a:t>6/04/2020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038D3A3-5418-41E6-A2FF-D1967BB83FA3}" type="slidenum">
              <a:rPr lang="en-NZ" smtClean="0"/>
              <a:t>‹#›</a:t>
            </a:fld>
            <a:endParaRPr lang="en-NZ"/>
          </a:p>
        </p:txBody>
      </p:sp>
    </p:spTree>
    <p:extLst>
      <p:ext uri="{BB962C8B-B14F-4D97-AF65-F5344CB8AC3E}">
        <p14:creationId xmlns:p14="http://schemas.microsoft.com/office/powerpoint/2010/main" val="3595922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9815F6AC-0A70-48F2-9BB2-8211742FF4C2}" type="datetimeFigureOut">
              <a:rPr lang="en-NZ" smtClean="0"/>
              <a:t>6/04/2020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038D3A3-5418-41E6-A2FF-D1967BB83FA3}" type="slidenum">
              <a:rPr lang="en-NZ" smtClean="0"/>
              <a:t>‹#›</a:t>
            </a:fld>
            <a:endParaRPr lang="en-NZ"/>
          </a:p>
        </p:txBody>
      </p:sp>
    </p:spTree>
    <p:extLst>
      <p:ext uri="{BB962C8B-B14F-4D97-AF65-F5344CB8AC3E}">
        <p14:creationId xmlns:p14="http://schemas.microsoft.com/office/powerpoint/2010/main" val="128695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9815F6AC-0A70-48F2-9BB2-8211742FF4C2}" type="datetimeFigureOut">
              <a:rPr lang="en-NZ" smtClean="0"/>
              <a:t>6/04/2020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038D3A3-5418-41E6-A2FF-D1967BB83FA3}" type="slidenum">
              <a:rPr lang="en-NZ" smtClean="0"/>
              <a:t>‹#›</a:t>
            </a:fld>
            <a:endParaRPr lang="en-NZ"/>
          </a:p>
        </p:txBody>
      </p:sp>
    </p:spTree>
    <p:extLst>
      <p:ext uri="{BB962C8B-B14F-4D97-AF65-F5344CB8AC3E}">
        <p14:creationId xmlns:p14="http://schemas.microsoft.com/office/powerpoint/2010/main" val="2765773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9815F6AC-0A70-48F2-9BB2-8211742FF4C2}" type="datetimeFigureOut">
              <a:rPr lang="en-NZ" smtClean="0"/>
              <a:t>6/04/2020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038D3A3-5418-41E6-A2FF-D1967BB83FA3}" type="slidenum">
              <a:rPr lang="en-NZ" smtClean="0"/>
              <a:t>‹#›</a:t>
            </a:fld>
            <a:endParaRPr lang="en-NZ"/>
          </a:p>
        </p:txBody>
      </p:sp>
    </p:spTree>
    <p:extLst>
      <p:ext uri="{BB962C8B-B14F-4D97-AF65-F5344CB8AC3E}">
        <p14:creationId xmlns:p14="http://schemas.microsoft.com/office/powerpoint/2010/main" val="2999964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15F6AC-0A70-48F2-9BB2-8211742FF4C2}" type="datetimeFigureOut">
              <a:rPr lang="en-NZ" smtClean="0"/>
              <a:t>6/04/2020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038D3A3-5418-41E6-A2FF-D1967BB83FA3}" type="slidenum">
              <a:rPr lang="en-NZ" smtClean="0"/>
              <a:t>‹#›</a:t>
            </a:fld>
            <a:endParaRPr lang="en-NZ"/>
          </a:p>
        </p:txBody>
      </p:sp>
    </p:spTree>
    <p:extLst>
      <p:ext uri="{BB962C8B-B14F-4D97-AF65-F5344CB8AC3E}">
        <p14:creationId xmlns:p14="http://schemas.microsoft.com/office/powerpoint/2010/main" val="780936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p:cNvSpPr>
            <a:spLocks noGrp="1"/>
          </p:cNvSpPr>
          <p:nvPr>
            <p:ph type="dt" sz="half" idx="10"/>
          </p:nvPr>
        </p:nvSpPr>
        <p:spPr/>
        <p:txBody>
          <a:bodyPr/>
          <a:lstStyle/>
          <a:p>
            <a:fld id="{9815F6AC-0A70-48F2-9BB2-8211742FF4C2}" type="datetimeFigureOut">
              <a:rPr lang="en-NZ" smtClean="0"/>
              <a:t>6/04/2020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038D3A3-5418-41E6-A2FF-D1967BB83FA3}" type="slidenum">
              <a:rPr lang="en-NZ" smtClean="0"/>
              <a:t>‹#›</a:t>
            </a:fld>
            <a:endParaRPr lang="en-NZ"/>
          </a:p>
        </p:txBody>
      </p:sp>
    </p:spTree>
    <p:extLst>
      <p:ext uri="{BB962C8B-B14F-4D97-AF65-F5344CB8AC3E}">
        <p14:creationId xmlns:p14="http://schemas.microsoft.com/office/powerpoint/2010/main" val="3603219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p:cNvSpPr>
            <a:spLocks noGrp="1"/>
          </p:cNvSpPr>
          <p:nvPr>
            <p:ph type="dt" sz="half" idx="10"/>
          </p:nvPr>
        </p:nvSpPr>
        <p:spPr/>
        <p:txBody>
          <a:bodyPr/>
          <a:lstStyle/>
          <a:p>
            <a:fld id="{9815F6AC-0A70-48F2-9BB2-8211742FF4C2}" type="datetimeFigureOut">
              <a:rPr lang="en-NZ" smtClean="0"/>
              <a:t>6/04/2020</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F038D3A3-5418-41E6-A2FF-D1967BB83FA3}" type="slidenum">
              <a:rPr lang="en-NZ" smtClean="0"/>
              <a:t>‹#›</a:t>
            </a:fld>
            <a:endParaRPr lang="en-NZ"/>
          </a:p>
        </p:txBody>
      </p:sp>
    </p:spTree>
    <p:extLst>
      <p:ext uri="{BB962C8B-B14F-4D97-AF65-F5344CB8AC3E}">
        <p14:creationId xmlns:p14="http://schemas.microsoft.com/office/powerpoint/2010/main" val="847064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2"/>
          <p:cNvSpPr>
            <a:spLocks noGrp="1"/>
          </p:cNvSpPr>
          <p:nvPr>
            <p:ph type="dt" sz="half" idx="10"/>
          </p:nvPr>
        </p:nvSpPr>
        <p:spPr/>
        <p:txBody>
          <a:bodyPr/>
          <a:lstStyle/>
          <a:p>
            <a:fld id="{9815F6AC-0A70-48F2-9BB2-8211742FF4C2}" type="datetimeFigureOut">
              <a:rPr lang="en-NZ" smtClean="0"/>
              <a:t>6/04/2020</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F038D3A3-5418-41E6-A2FF-D1967BB83FA3}" type="slidenum">
              <a:rPr lang="en-NZ" smtClean="0"/>
              <a:t>‹#›</a:t>
            </a:fld>
            <a:endParaRPr lang="en-NZ"/>
          </a:p>
        </p:txBody>
      </p:sp>
    </p:spTree>
    <p:extLst>
      <p:ext uri="{BB962C8B-B14F-4D97-AF65-F5344CB8AC3E}">
        <p14:creationId xmlns:p14="http://schemas.microsoft.com/office/powerpoint/2010/main" val="3477616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5F6AC-0A70-48F2-9BB2-8211742FF4C2}" type="datetimeFigureOut">
              <a:rPr lang="en-NZ" smtClean="0"/>
              <a:t>6/04/2020</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F038D3A3-5418-41E6-A2FF-D1967BB83FA3}" type="slidenum">
              <a:rPr lang="en-NZ" smtClean="0"/>
              <a:t>‹#›</a:t>
            </a:fld>
            <a:endParaRPr lang="en-NZ"/>
          </a:p>
        </p:txBody>
      </p:sp>
    </p:spTree>
    <p:extLst>
      <p:ext uri="{BB962C8B-B14F-4D97-AF65-F5344CB8AC3E}">
        <p14:creationId xmlns:p14="http://schemas.microsoft.com/office/powerpoint/2010/main" val="1037399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15F6AC-0A70-48F2-9BB2-8211742FF4C2}" type="datetimeFigureOut">
              <a:rPr lang="en-NZ" smtClean="0"/>
              <a:t>6/04/2020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038D3A3-5418-41E6-A2FF-D1967BB83FA3}" type="slidenum">
              <a:rPr lang="en-NZ" smtClean="0"/>
              <a:t>‹#›</a:t>
            </a:fld>
            <a:endParaRPr lang="en-NZ"/>
          </a:p>
        </p:txBody>
      </p:sp>
    </p:spTree>
    <p:extLst>
      <p:ext uri="{BB962C8B-B14F-4D97-AF65-F5344CB8AC3E}">
        <p14:creationId xmlns:p14="http://schemas.microsoft.com/office/powerpoint/2010/main" val="375446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15F6AC-0A70-48F2-9BB2-8211742FF4C2}" type="datetimeFigureOut">
              <a:rPr lang="en-NZ" smtClean="0"/>
              <a:t>6/04/2020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038D3A3-5418-41E6-A2FF-D1967BB83FA3}" type="slidenum">
              <a:rPr lang="en-NZ" smtClean="0"/>
              <a:t>‹#›</a:t>
            </a:fld>
            <a:endParaRPr lang="en-NZ"/>
          </a:p>
        </p:txBody>
      </p:sp>
    </p:spTree>
    <p:extLst>
      <p:ext uri="{BB962C8B-B14F-4D97-AF65-F5344CB8AC3E}">
        <p14:creationId xmlns:p14="http://schemas.microsoft.com/office/powerpoint/2010/main" val="1864870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5F6AC-0A70-48F2-9BB2-8211742FF4C2}" type="datetimeFigureOut">
              <a:rPr lang="en-NZ" smtClean="0"/>
              <a:t>6/04/2020</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38D3A3-5418-41E6-A2FF-D1967BB83FA3}" type="slidenum">
              <a:rPr lang="en-NZ" smtClean="0"/>
              <a:t>‹#›</a:t>
            </a:fld>
            <a:endParaRPr lang="en-NZ"/>
          </a:p>
        </p:txBody>
      </p:sp>
    </p:spTree>
    <p:extLst>
      <p:ext uri="{BB962C8B-B14F-4D97-AF65-F5344CB8AC3E}">
        <p14:creationId xmlns:p14="http://schemas.microsoft.com/office/powerpoint/2010/main" val="2943678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jpeg"/><Relationship Id="rId5" Type="http://schemas.microsoft.com/office/2007/relationships/hdphoto" Target="../media/hdphoto2.wdp"/><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5.jpeg"/><Relationship Id="rId5" Type="http://schemas.microsoft.com/office/2007/relationships/hdphoto" Target="../media/hdphoto2.wdp"/><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normAutofit fontScale="90000"/>
          </a:bodyPr>
          <a:lstStyle/>
          <a:p>
            <a:pPr algn="l"/>
            <a:r>
              <a:rPr lang="en-NZ" b="1" dirty="0"/>
              <a:t>NZSG Recommendations for PPE</a:t>
            </a:r>
            <a:br>
              <a:rPr lang="en-NZ" b="1" dirty="0"/>
            </a:br>
            <a:r>
              <a:rPr lang="en-NZ" b="1" dirty="0"/>
              <a:t>during the COVID-19 Pandemic</a:t>
            </a:r>
          </a:p>
        </p:txBody>
      </p:sp>
      <p:pic>
        <p:nvPicPr>
          <p:cNvPr id="1026" name="Picture 1" descr="gastro-logo"/>
          <p:cNvPicPr>
            <a:picLocks noGrp="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6300192" y="5899758"/>
            <a:ext cx="2673623" cy="919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7919864" y="0"/>
            <a:ext cx="1224136" cy="369332"/>
          </a:xfrm>
          <a:prstGeom prst="rect">
            <a:avLst/>
          </a:prstGeom>
          <a:noFill/>
        </p:spPr>
        <p:txBody>
          <a:bodyPr wrap="square" rtlCol="0">
            <a:spAutoFit/>
          </a:bodyPr>
          <a:lstStyle/>
          <a:p>
            <a:r>
              <a:rPr lang="en-NZ" dirty="0"/>
              <a:t>6</a:t>
            </a:r>
            <a:r>
              <a:rPr lang="en-NZ"/>
              <a:t>/4/20</a:t>
            </a:r>
            <a:endParaRPr lang="en-NZ" dirty="0"/>
          </a:p>
        </p:txBody>
      </p:sp>
      <p:sp>
        <p:nvSpPr>
          <p:cNvPr id="12" name="TextBox 11"/>
          <p:cNvSpPr txBox="1"/>
          <p:nvPr/>
        </p:nvSpPr>
        <p:spPr>
          <a:xfrm>
            <a:off x="708293" y="5987865"/>
            <a:ext cx="6843167" cy="830997"/>
          </a:xfrm>
          <a:prstGeom prst="rect">
            <a:avLst/>
          </a:prstGeom>
          <a:noFill/>
        </p:spPr>
        <p:txBody>
          <a:bodyPr wrap="square" rtlCol="0">
            <a:spAutoFit/>
          </a:bodyPr>
          <a:lstStyle/>
          <a:p>
            <a:r>
              <a:rPr lang="en-NZ" sz="1600" b="1" dirty="0"/>
              <a:t>Dr Zoë Raos FRACP – Gastroenterologist  NZSG Executive</a:t>
            </a:r>
          </a:p>
          <a:p>
            <a:r>
              <a:rPr lang="en-NZ" sz="1600" b="1" dirty="0"/>
              <a:t>Dr Nathan Atkinson FRACP – Gastroenterologist</a:t>
            </a:r>
          </a:p>
          <a:p>
            <a:r>
              <a:rPr lang="en-NZ" sz="1600" b="1" dirty="0"/>
              <a:t>Dr Malcolm Arnold FRCP FRACP – President NZSG</a:t>
            </a:r>
          </a:p>
        </p:txBody>
      </p:sp>
      <p:sp>
        <p:nvSpPr>
          <p:cNvPr id="13" name="TextBox 12"/>
          <p:cNvSpPr txBox="1"/>
          <p:nvPr/>
        </p:nvSpPr>
        <p:spPr>
          <a:xfrm>
            <a:off x="638040" y="1484784"/>
            <a:ext cx="7893891" cy="4278094"/>
          </a:xfrm>
          <a:prstGeom prst="rect">
            <a:avLst/>
          </a:prstGeom>
          <a:noFill/>
        </p:spPr>
        <p:txBody>
          <a:bodyPr wrap="square" rtlCol="0">
            <a:spAutoFit/>
          </a:bodyPr>
          <a:lstStyle/>
          <a:p>
            <a:r>
              <a:rPr lang="en-NZ" sz="1600" dirty="0"/>
              <a:t>Here are the current NZSG recommendations for Personal Protective Equipment (PPE) for </a:t>
            </a:r>
            <a:r>
              <a:rPr lang="en-NZ" sz="1600" dirty="0" err="1"/>
              <a:t>endoscopists</a:t>
            </a:r>
            <a:r>
              <a:rPr lang="en-NZ" sz="1600" dirty="0"/>
              <a:t> and other endoscopy team members directly undertaking GI Endoscopy during the COVID-19 pandemic. GI endoscopy is aerosol producing. We recommend a stepwise and adaptable approach to PPE, balanced with the DHB Hospital Response Framework as well as the patient status and infectivity risk. </a:t>
            </a:r>
          </a:p>
          <a:p>
            <a:endParaRPr lang="en-NZ" sz="1600" dirty="0"/>
          </a:p>
          <a:p>
            <a:r>
              <a:rPr lang="en-NZ" sz="1600" dirty="0"/>
              <a:t>We have adapted the WHO PPE graphic for local use, and will seek permission once the period of consultation is complete. These recommendations are based on available evidence together with local expert opinion. References will be included in coming days.</a:t>
            </a:r>
          </a:p>
          <a:p>
            <a:endParaRPr lang="en-NZ" sz="1600" dirty="0"/>
          </a:p>
          <a:p>
            <a:r>
              <a:rPr lang="en-NZ" sz="1600" dirty="0"/>
              <a:t>PPE recommendations for staff outside the room and for general patient care are available on the MOH website and via your DHB. </a:t>
            </a:r>
          </a:p>
          <a:p>
            <a:endParaRPr lang="en-NZ" sz="1600" dirty="0"/>
          </a:p>
          <a:p>
            <a:r>
              <a:rPr lang="en-NZ" sz="1600" dirty="0"/>
              <a:t>Each DHB will have an IMT (Incident Management Team) ultimately responsible for allocating available PPE. PPE is a precious resource to be used carefully, with full training. These recommendations will be updated regularly. Feedback is welcomed and encouraged. </a:t>
            </a:r>
          </a:p>
          <a:p>
            <a:endParaRPr lang="en-NZ" sz="1600" dirty="0"/>
          </a:p>
        </p:txBody>
      </p:sp>
    </p:spTree>
    <p:extLst>
      <p:ext uri="{BB962C8B-B14F-4D97-AF65-F5344CB8AC3E}">
        <p14:creationId xmlns:p14="http://schemas.microsoft.com/office/powerpoint/2010/main" val="3988219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55824" y="557065"/>
            <a:ext cx="8784976" cy="711378"/>
          </a:xfrm>
          <a:prstGeom prst="rect">
            <a:avLst/>
          </a:prstGeom>
          <a:solidFill>
            <a:srgbClr val="A9A0CC">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400" dirty="0">
                <a:solidFill>
                  <a:schemeClr val="tx1"/>
                </a:solidFill>
              </a:rPr>
              <a:t>Standard Protection for Endoscopy Room Team members</a:t>
            </a:r>
          </a:p>
        </p:txBody>
      </p:sp>
      <p:sp>
        <p:nvSpPr>
          <p:cNvPr id="1032" name="Rectangle 1031"/>
          <p:cNvSpPr/>
          <p:nvPr/>
        </p:nvSpPr>
        <p:spPr>
          <a:xfrm>
            <a:off x="5861863" y="1286307"/>
            <a:ext cx="3096344" cy="5542875"/>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NZ"/>
          </a:p>
        </p:txBody>
      </p:sp>
      <p:sp>
        <p:nvSpPr>
          <p:cNvPr id="1033" name="Rectangle 1032"/>
          <p:cNvSpPr/>
          <p:nvPr/>
        </p:nvSpPr>
        <p:spPr>
          <a:xfrm>
            <a:off x="5868144" y="1288479"/>
            <a:ext cx="3096344" cy="486090"/>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NZ" b="1" dirty="0">
                <a:solidFill>
                  <a:schemeClr val="tx1"/>
                </a:solidFill>
              </a:rPr>
              <a:t>Intermediate COVID-19 risk – </a:t>
            </a:r>
          </a:p>
          <a:p>
            <a:pPr algn="ctr"/>
            <a:r>
              <a:rPr lang="en-NZ" sz="1200" dirty="0">
                <a:solidFill>
                  <a:schemeClr val="tx1"/>
                </a:solidFill>
              </a:rPr>
              <a:t>Asymptomatic but travel / contact history</a:t>
            </a:r>
            <a:endParaRPr lang="en-NZ" dirty="0">
              <a:solidFill>
                <a:schemeClr val="tx1"/>
              </a:solidFill>
            </a:endParaRPr>
          </a:p>
        </p:txBody>
      </p:sp>
      <p:sp>
        <p:nvSpPr>
          <p:cNvPr id="45" name="Rectangle 44"/>
          <p:cNvSpPr/>
          <p:nvPr/>
        </p:nvSpPr>
        <p:spPr>
          <a:xfrm>
            <a:off x="5868144" y="2107647"/>
            <a:ext cx="3096344" cy="486090"/>
          </a:xfrm>
          <a:prstGeom prst="rect">
            <a:avLst/>
          </a:prstGeom>
          <a:solidFill>
            <a:srgbClr val="00B0F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NZ" b="1" dirty="0"/>
              <a:t>High COVID-19 risk – </a:t>
            </a:r>
          </a:p>
          <a:p>
            <a:pPr algn="ctr"/>
            <a:r>
              <a:rPr lang="en-NZ" sz="1200" dirty="0"/>
              <a:t>Confirmed / Likely COVID</a:t>
            </a:r>
            <a:endParaRPr lang="en-NZ" dirty="0"/>
          </a:p>
        </p:txBody>
      </p:sp>
      <p:pic>
        <p:nvPicPr>
          <p:cNvPr id="49" name="Picture 3" descr="C:\Users\raosz\Desktop\PPE aerosol 1.PN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3051" b="63390" l="2828" r="31620">
                        <a14:foregroundMark x1="18380" y1="18136" x2="15296" y2="31525"/>
                        <a14:foregroundMark x1="19280" y1="18475" x2="22751" y2="30678"/>
                        <a14:foregroundMark x1="20823" y1="20678" x2="21979" y2="28475"/>
                        <a14:foregroundMark x1="13625" y1="28305" x2="23522" y2="28136"/>
                        <a14:foregroundMark x1="16067" y1="20000" x2="17095" y2="22542"/>
                        <a14:foregroundMark x1="11568" y1="30508" x2="25193" y2="30000"/>
                        <a14:foregroundMark x1="24807" y1="28136" x2="23008" y2="27458"/>
                        <a14:foregroundMark x1="14524" y1="6271" x2="23136" y2="11186"/>
                        <a14:foregroundMark x1="12725" y1="13390" x2="23650" y2="13220"/>
                        <a14:foregroundMark x1="14010" y1="11356" x2="16195" y2="10169"/>
                        <a14:foregroundMark x1="29434" y1="57966" x2="30334" y2="55932"/>
                        <a14:backgroundMark x1="23136" y1="24068" x2="23522" y2="20339"/>
                      </a14:backgroundRemoval>
                    </a14:imgEffect>
                  </a14:imgLayer>
                </a14:imgProps>
              </a:ext>
              <a:ext uri="{28A0092B-C50C-407E-A947-70E740481C1C}">
                <a14:useLocalDpi xmlns:a14="http://schemas.microsoft.com/office/drawing/2010/main" val="0"/>
              </a:ext>
            </a:extLst>
          </a:blip>
          <a:srcRect r="69219" b="30070"/>
          <a:stretch/>
        </p:blipFill>
        <p:spPr bwMode="auto">
          <a:xfrm>
            <a:off x="5724128" y="3573016"/>
            <a:ext cx="1587113" cy="2733780"/>
          </a:xfrm>
          <a:prstGeom prst="rect">
            <a:avLst/>
          </a:prstGeom>
          <a:noFill/>
          <a:extLst>
            <a:ext uri="{909E8E84-426E-40DD-AFC4-6F175D3DCCD1}">
              <a14:hiddenFill xmlns:a14="http://schemas.microsoft.com/office/drawing/2010/main">
                <a:solidFill>
                  <a:srgbClr val="FFFFFF"/>
                </a:solidFill>
              </a14:hiddenFill>
            </a:ext>
          </a:extLst>
        </p:spPr>
      </p:pic>
      <p:sp>
        <p:nvSpPr>
          <p:cNvPr id="50" name="TextBox 49"/>
          <p:cNvSpPr txBox="1"/>
          <p:nvPr/>
        </p:nvSpPr>
        <p:spPr>
          <a:xfrm>
            <a:off x="7513513" y="4787860"/>
            <a:ext cx="1122423" cy="369332"/>
          </a:xfrm>
          <a:prstGeom prst="rect">
            <a:avLst/>
          </a:prstGeom>
          <a:noFill/>
        </p:spPr>
        <p:txBody>
          <a:bodyPr wrap="none" rtlCol="0">
            <a:spAutoFit/>
          </a:bodyPr>
          <a:lstStyle/>
          <a:p>
            <a:r>
              <a:rPr lang="en-NZ" dirty="0"/>
              <a:t>N95 Mask</a:t>
            </a:r>
          </a:p>
        </p:txBody>
      </p:sp>
      <p:cxnSp>
        <p:nvCxnSpPr>
          <p:cNvPr id="51" name="Straight Connector 50"/>
          <p:cNvCxnSpPr/>
          <p:nvPr/>
        </p:nvCxnSpPr>
        <p:spPr>
          <a:xfrm>
            <a:off x="6770064" y="4428278"/>
            <a:ext cx="394224" cy="540060"/>
          </a:xfrm>
          <a:prstGeom prst="line">
            <a:avLst/>
          </a:prstGeom>
          <a:ln w="19050">
            <a:headEnd type="oval"/>
          </a:ln>
        </p:spPr>
        <p:style>
          <a:lnRef idx="1">
            <a:schemeClr val="dk1"/>
          </a:lnRef>
          <a:fillRef idx="0">
            <a:schemeClr val="dk1"/>
          </a:fillRef>
          <a:effectRef idx="0">
            <a:schemeClr val="dk1"/>
          </a:effectRef>
          <a:fontRef idx="minor">
            <a:schemeClr val="tx1"/>
          </a:fontRef>
        </p:style>
      </p:cxnSp>
      <p:sp>
        <p:nvSpPr>
          <p:cNvPr id="55" name="TextBox 54"/>
          <p:cNvSpPr txBox="1"/>
          <p:nvPr/>
        </p:nvSpPr>
        <p:spPr>
          <a:xfrm>
            <a:off x="7513513" y="5626318"/>
            <a:ext cx="1450975" cy="369332"/>
          </a:xfrm>
          <a:prstGeom prst="rect">
            <a:avLst/>
          </a:prstGeom>
          <a:noFill/>
        </p:spPr>
        <p:txBody>
          <a:bodyPr wrap="none" rtlCol="0">
            <a:spAutoFit/>
          </a:bodyPr>
          <a:lstStyle/>
          <a:p>
            <a:r>
              <a:rPr lang="en-NZ" dirty="0"/>
              <a:t>Double Glove</a:t>
            </a:r>
          </a:p>
        </p:txBody>
      </p:sp>
      <p:cxnSp>
        <p:nvCxnSpPr>
          <p:cNvPr id="57" name="Straight Connector 56"/>
          <p:cNvCxnSpPr/>
          <p:nvPr/>
        </p:nvCxnSpPr>
        <p:spPr>
          <a:xfrm flipH="1">
            <a:off x="7158528" y="4968338"/>
            <a:ext cx="329796" cy="0"/>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58" name="Straight Connector 57"/>
          <p:cNvCxnSpPr/>
          <p:nvPr/>
        </p:nvCxnSpPr>
        <p:spPr>
          <a:xfrm flipV="1">
            <a:off x="7269964" y="5810984"/>
            <a:ext cx="218360" cy="2826"/>
          </a:xfrm>
          <a:prstGeom prst="line">
            <a:avLst/>
          </a:prstGeom>
          <a:ln w="19050">
            <a:headEnd type="oval"/>
          </a:ln>
        </p:spPr>
        <p:style>
          <a:lnRef idx="1">
            <a:schemeClr val="dk1"/>
          </a:lnRef>
          <a:fillRef idx="0">
            <a:schemeClr val="dk1"/>
          </a:fillRef>
          <a:effectRef idx="0">
            <a:schemeClr val="dk1"/>
          </a:effectRef>
          <a:fontRef idx="minor">
            <a:schemeClr val="tx1"/>
          </a:fontRef>
        </p:style>
      </p:cxnSp>
      <p:sp>
        <p:nvSpPr>
          <p:cNvPr id="61" name="TextBox 60"/>
          <p:cNvSpPr txBox="1"/>
          <p:nvPr/>
        </p:nvSpPr>
        <p:spPr>
          <a:xfrm>
            <a:off x="5962637" y="2742019"/>
            <a:ext cx="2785827" cy="830997"/>
          </a:xfrm>
          <a:prstGeom prst="rect">
            <a:avLst/>
          </a:prstGeom>
          <a:noFill/>
        </p:spPr>
        <p:txBody>
          <a:bodyPr wrap="none" rtlCol="0">
            <a:spAutoFit/>
          </a:bodyPr>
          <a:lstStyle/>
          <a:p>
            <a:r>
              <a:rPr lang="en-NZ" sz="1600" dirty="0"/>
              <a:t>Additionally:</a:t>
            </a:r>
          </a:p>
          <a:p>
            <a:pPr marL="285750" indent="-285750">
              <a:buFont typeface="Arial" panose="020B0604020202020204" pitchFamily="34" charset="0"/>
              <a:buChar char="•"/>
            </a:pPr>
            <a:r>
              <a:rPr lang="en-NZ" sz="1600" dirty="0"/>
              <a:t>Patient wears Surgical Mask</a:t>
            </a:r>
          </a:p>
          <a:p>
            <a:pPr marL="285750" indent="-285750">
              <a:buFont typeface="Arial" panose="020B0604020202020204" pitchFamily="34" charset="0"/>
              <a:buChar char="•"/>
            </a:pPr>
            <a:r>
              <a:rPr lang="en-NZ" sz="1600" dirty="0"/>
              <a:t>Staff increase PPE</a:t>
            </a:r>
          </a:p>
        </p:txBody>
      </p:sp>
      <p:sp>
        <p:nvSpPr>
          <p:cNvPr id="33" name="TextBox 32"/>
          <p:cNvSpPr txBox="1"/>
          <p:nvPr/>
        </p:nvSpPr>
        <p:spPr>
          <a:xfrm>
            <a:off x="7144501" y="1768121"/>
            <a:ext cx="369012" cy="338554"/>
          </a:xfrm>
          <a:prstGeom prst="rect">
            <a:avLst/>
          </a:prstGeom>
          <a:noFill/>
        </p:spPr>
        <p:txBody>
          <a:bodyPr wrap="none" rtlCol="0">
            <a:spAutoFit/>
          </a:bodyPr>
          <a:lstStyle/>
          <a:p>
            <a:r>
              <a:rPr lang="en-NZ" sz="1600" b="1" dirty="0"/>
              <a:t>or</a:t>
            </a:r>
          </a:p>
        </p:txBody>
      </p:sp>
      <p:grpSp>
        <p:nvGrpSpPr>
          <p:cNvPr id="1036" name="Group 1035"/>
          <p:cNvGrpSpPr/>
          <p:nvPr/>
        </p:nvGrpSpPr>
        <p:grpSpPr>
          <a:xfrm>
            <a:off x="266700" y="1970875"/>
            <a:ext cx="5342233" cy="4858308"/>
            <a:chOff x="266700" y="1970875"/>
            <a:chExt cx="5342233" cy="4858308"/>
          </a:xfrm>
        </p:grpSpPr>
        <p:pic>
          <p:nvPicPr>
            <p:cNvPr id="1026" name="Picture 2" descr="C:\Users\raosz\Desktop\PPE WHO 2.PNG"/>
            <p:cNvPicPr>
              <a:picLocks noChangeAspect="1" noChangeArrowheads="1"/>
            </p:cNvPicPr>
            <p:nvPr/>
          </p:nvPicPr>
          <p:blipFill rotWithShape="1">
            <a:blip r:embed="rId4">
              <a:extLst>
                <a:ext uri="{BEBA8EAE-BF5A-486C-A8C5-ECC9F3942E4B}">
                  <a14:imgProps xmlns:a14="http://schemas.microsoft.com/office/drawing/2010/main">
                    <a14:imgLayer r:embed="rId5">
                      <a14:imgEffect>
                        <a14:backgroundRemoval t="3692" b="96469" l="4596" r="36273"/>
                      </a14:imgEffect>
                    </a14:imgLayer>
                  </a14:imgProps>
                </a:ext>
                <a:ext uri="{28A0092B-C50C-407E-A947-70E740481C1C}">
                  <a14:useLocalDpi xmlns:a14="http://schemas.microsoft.com/office/drawing/2010/main" val="0"/>
                </a:ext>
              </a:extLst>
            </a:blip>
            <a:srcRect l="5084" t="3699" r="66762" b="4753"/>
            <a:stretch/>
          </p:blipFill>
          <p:spPr bwMode="auto">
            <a:xfrm>
              <a:off x="266700" y="1970875"/>
              <a:ext cx="1930391" cy="485830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122037" y="3463087"/>
              <a:ext cx="1542410" cy="369332"/>
            </a:xfrm>
            <a:prstGeom prst="rect">
              <a:avLst/>
            </a:prstGeom>
            <a:noFill/>
          </p:spPr>
          <p:txBody>
            <a:bodyPr wrap="none" rtlCol="0">
              <a:spAutoFit/>
            </a:bodyPr>
            <a:lstStyle/>
            <a:p>
              <a:r>
                <a:rPr lang="en-NZ" dirty="0"/>
                <a:t>Eye protection</a:t>
              </a:r>
            </a:p>
          </p:txBody>
        </p:sp>
        <p:sp>
          <p:nvSpPr>
            <p:cNvPr id="5" name="TextBox 4"/>
            <p:cNvSpPr txBox="1"/>
            <p:nvPr/>
          </p:nvSpPr>
          <p:spPr>
            <a:xfrm>
              <a:off x="3122037" y="3927073"/>
              <a:ext cx="1465209" cy="369332"/>
            </a:xfrm>
            <a:prstGeom prst="rect">
              <a:avLst/>
            </a:prstGeom>
            <a:noFill/>
          </p:spPr>
          <p:txBody>
            <a:bodyPr wrap="none" rtlCol="0">
              <a:spAutoFit/>
            </a:bodyPr>
            <a:lstStyle/>
            <a:p>
              <a:r>
                <a:rPr lang="en-NZ" dirty="0"/>
                <a:t>Surgical mask</a:t>
              </a:r>
            </a:p>
          </p:txBody>
        </p:sp>
        <p:sp>
          <p:nvSpPr>
            <p:cNvPr id="6" name="TextBox 5"/>
            <p:cNvSpPr txBox="1"/>
            <p:nvPr/>
          </p:nvSpPr>
          <p:spPr>
            <a:xfrm>
              <a:off x="3122037" y="4869160"/>
              <a:ext cx="811376" cy="369332"/>
            </a:xfrm>
            <a:prstGeom prst="rect">
              <a:avLst/>
            </a:prstGeom>
            <a:noFill/>
          </p:spPr>
          <p:txBody>
            <a:bodyPr wrap="none" rtlCol="0">
              <a:spAutoFit/>
            </a:bodyPr>
            <a:lstStyle/>
            <a:p>
              <a:r>
                <a:rPr lang="en-NZ" dirty="0"/>
                <a:t>Gloves</a:t>
              </a:r>
            </a:p>
          </p:txBody>
        </p:sp>
        <p:sp>
          <p:nvSpPr>
            <p:cNvPr id="7" name="TextBox 6"/>
            <p:cNvSpPr txBox="1"/>
            <p:nvPr/>
          </p:nvSpPr>
          <p:spPr>
            <a:xfrm>
              <a:off x="3122037" y="4401851"/>
              <a:ext cx="738407" cy="369332"/>
            </a:xfrm>
            <a:prstGeom prst="rect">
              <a:avLst/>
            </a:prstGeom>
            <a:noFill/>
          </p:spPr>
          <p:txBody>
            <a:bodyPr wrap="none" rtlCol="0">
              <a:spAutoFit/>
            </a:bodyPr>
            <a:lstStyle/>
            <a:p>
              <a:r>
                <a:rPr lang="en-NZ" dirty="0"/>
                <a:t>Gown</a:t>
              </a:r>
            </a:p>
          </p:txBody>
        </p:sp>
        <p:sp>
          <p:nvSpPr>
            <p:cNvPr id="8" name="TextBox 7"/>
            <p:cNvSpPr txBox="1"/>
            <p:nvPr/>
          </p:nvSpPr>
          <p:spPr>
            <a:xfrm>
              <a:off x="3101596" y="5859687"/>
              <a:ext cx="2507337" cy="646331"/>
            </a:xfrm>
            <a:prstGeom prst="rect">
              <a:avLst/>
            </a:prstGeom>
            <a:noFill/>
          </p:spPr>
          <p:txBody>
            <a:bodyPr wrap="square" rtlCol="0">
              <a:spAutoFit/>
            </a:bodyPr>
            <a:lstStyle/>
            <a:p>
              <a:r>
                <a:rPr lang="en-NZ" dirty="0"/>
                <a:t>Cleanable clogs or gumboots</a:t>
              </a:r>
            </a:p>
          </p:txBody>
        </p:sp>
        <p:sp>
          <p:nvSpPr>
            <p:cNvPr id="9" name="TextBox 8"/>
            <p:cNvSpPr txBox="1"/>
            <p:nvPr/>
          </p:nvSpPr>
          <p:spPr>
            <a:xfrm>
              <a:off x="3122037" y="3062977"/>
              <a:ext cx="1139671" cy="369332"/>
            </a:xfrm>
            <a:prstGeom prst="rect">
              <a:avLst/>
            </a:prstGeom>
            <a:noFill/>
          </p:spPr>
          <p:txBody>
            <a:bodyPr wrap="none" rtlCol="0">
              <a:spAutoFit/>
            </a:bodyPr>
            <a:lstStyle/>
            <a:p>
              <a:r>
                <a:rPr lang="en-NZ" dirty="0"/>
                <a:t>Hair cover</a:t>
              </a:r>
            </a:p>
          </p:txBody>
        </p:sp>
        <p:cxnSp>
          <p:nvCxnSpPr>
            <p:cNvPr id="11" name="Straight Connector 10"/>
            <p:cNvCxnSpPr/>
            <p:nvPr/>
          </p:nvCxnSpPr>
          <p:spPr>
            <a:xfrm flipH="1">
              <a:off x="2792240" y="3255609"/>
              <a:ext cx="329797" cy="0"/>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flipV="1">
              <a:off x="1601942" y="6200931"/>
              <a:ext cx="1156380" cy="305088"/>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13" name="Straight Connector 12"/>
            <p:cNvCxnSpPr>
              <a:stCxn id="8" idx="1"/>
            </p:cNvCxnSpPr>
            <p:nvPr/>
          </p:nvCxnSpPr>
          <p:spPr>
            <a:xfrm flipH="1">
              <a:off x="2749054" y="6182853"/>
              <a:ext cx="352542" cy="18078"/>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1616646" y="2835441"/>
              <a:ext cx="1164422" cy="877854"/>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flipH="1">
              <a:off x="2781068" y="3713295"/>
              <a:ext cx="329796" cy="0"/>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2023814" y="4661985"/>
              <a:ext cx="757254" cy="407230"/>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flipH="1">
              <a:off x="2771800" y="5069215"/>
              <a:ext cx="329796" cy="0"/>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a:off x="1601942" y="3611925"/>
              <a:ext cx="1211396" cy="1024165"/>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flipH="1">
              <a:off x="2813338" y="4636090"/>
              <a:ext cx="329796" cy="0"/>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a:off x="1475656" y="3123850"/>
              <a:ext cx="1353667" cy="1003278"/>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flipH="1">
              <a:off x="2818891" y="4127128"/>
              <a:ext cx="329796" cy="0"/>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10" name="Straight Connector 9"/>
            <p:cNvCxnSpPr>
              <a:stCxn id="2" idx="26"/>
            </p:cNvCxnSpPr>
            <p:nvPr/>
          </p:nvCxnSpPr>
          <p:spPr>
            <a:xfrm>
              <a:off x="1659822" y="2424201"/>
              <a:ext cx="1132418" cy="831408"/>
            </a:xfrm>
            <a:prstGeom prst="line">
              <a:avLst/>
            </a:prstGeom>
            <a:ln w="19050">
              <a:headEnd type="oval"/>
            </a:ln>
          </p:spPr>
          <p:style>
            <a:lnRef idx="1">
              <a:schemeClr val="dk1"/>
            </a:lnRef>
            <a:fillRef idx="0">
              <a:schemeClr val="dk1"/>
            </a:fillRef>
            <a:effectRef idx="0">
              <a:schemeClr val="dk1"/>
            </a:effectRef>
            <a:fontRef idx="minor">
              <a:schemeClr val="tx1"/>
            </a:fontRef>
          </p:style>
        </p:cxnSp>
        <p:sp>
          <p:nvSpPr>
            <p:cNvPr id="2" name="Freeform 1"/>
            <p:cNvSpPr/>
            <p:nvPr/>
          </p:nvSpPr>
          <p:spPr>
            <a:xfrm>
              <a:off x="850399" y="2057885"/>
              <a:ext cx="824689" cy="521295"/>
            </a:xfrm>
            <a:custGeom>
              <a:avLst/>
              <a:gdLst>
                <a:gd name="connsiteX0" fmla="*/ 322 w 923267"/>
                <a:gd name="connsiteY0" fmla="*/ 555477 h 632389"/>
                <a:gd name="connsiteX1" fmla="*/ 8867 w 923267"/>
                <a:gd name="connsiteY1" fmla="*/ 461473 h 632389"/>
                <a:gd name="connsiteX2" fmla="*/ 51596 w 923267"/>
                <a:gd name="connsiteY2" fmla="*/ 410199 h 632389"/>
                <a:gd name="connsiteX3" fmla="*/ 85779 w 923267"/>
                <a:gd name="connsiteY3" fmla="*/ 358924 h 632389"/>
                <a:gd name="connsiteX4" fmla="*/ 154146 w 923267"/>
                <a:gd name="connsiteY4" fmla="*/ 256374 h 632389"/>
                <a:gd name="connsiteX5" fmla="*/ 171237 w 923267"/>
                <a:gd name="connsiteY5" fmla="*/ 230737 h 632389"/>
                <a:gd name="connsiteX6" fmla="*/ 188329 w 923267"/>
                <a:gd name="connsiteY6" fmla="*/ 179462 h 632389"/>
                <a:gd name="connsiteX7" fmla="*/ 213966 w 923267"/>
                <a:gd name="connsiteY7" fmla="*/ 153825 h 632389"/>
                <a:gd name="connsiteX8" fmla="*/ 248150 w 923267"/>
                <a:gd name="connsiteY8" fmla="*/ 76913 h 632389"/>
                <a:gd name="connsiteX9" fmla="*/ 325062 w 923267"/>
                <a:gd name="connsiteY9" fmla="*/ 42729 h 632389"/>
                <a:gd name="connsiteX10" fmla="*/ 350699 w 923267"/>
                <a:gd name="connsiteY10" fmla="*/ 25638 h 632389"/>
                <a:gd name="connsiteX11" fmla="*/ 410520 w 923267"/>
                <a:gd name="connsiteY11" fmla="*/ 8546 h 632389"/>
                <a:gd name="connsiteX12" fmla="*/ 436157 w 923267"/>
                <a:gd name="connsiteY12" fmla="*/ 0 h 632389"/>
                <a:gd name="connsiteX13" fmla="*/ 538707 w 923267"/>
                <a:gd name="connsiteY13" fmla="*/ 8546 h 632389"/>
                <a:gd name="connsiteX14" fmla="*/ 572890 w 923267"/>
                <a:gd name="connsiteY14" fmla="*/ 34184 h 632389"/>
                <a:gd name="connsiteX15" fmla="*/ 607073 w 923267"/>
                <a:gd name="connsiteY15" fmla="*/ 119642 h 632389"/>
                <a:gd name="connsiteX16" fmla="*/ 615619 w 923267"/>
                <a:gd name="connsiteY16" fmla="*/ 145279 h 632389"/>
                <a:gd name="connsiteX17" fmla="*/ 624165 w 923267"/>
                <a:gd name="connsiteY17" fmla="*/ 170916 h 632389"/>
                <a:gd name="connsiteX18" fmla="*/ 675439 w 923267"/>
                <a:gd name="connsiteY18" fmla="*/ 205100 h 632389"/>
                <a:gd name="connsiteX19" fmla="*/ 701077 w 923267"/>
                <a:gd name="connsiteY19" fmla="*/ 222191 h 632389"/>
                <a:gd name="connsiteX20" fmla="*/ 752351 w 923267"/>
                <a:gd name="connsiteY20" fmla="*/ 239283 h 632389"/>
                <a:gd name="connsiteX21" fmla="*/ 777989 w 923267"/>
                <a:gd name="connsiteY21" fmla="*/ 247828 h 632389"/>
                <a:gd name="connsiteX22" fmla="*/ 803626 w 923267"/>
                <a:gd name="connsiteY22" fmla="*/ 264920 h 632389"/>
                <a:gd name="connsiteX23" fmla="*/ 854901 w 923267"/>
                <a:gd name="connsiteY23" fmla="*/ 307649 h 632389"/>
                <a:gd name="connsiteX24" fmla="*/ 889084 w 923267"/>
                <a:gd name="connsiteY24" fmla="*/ 358924 h 632389"/>
                <a:gd name="connsiteX25" fmla="*/ 897630 w 923267"/>
                <a:gd name="connsiteY25" fmla="*/ 393107 h 632389"/>
                <a:gd name="connsiteX26" fmla="*/ 906176 w 923267"/>
                <a:gd name="connsiteY26" fmla="*/ 444382 h 632389"/>
                <a:gd name="connsiteX27" fmla="*/ 923267 w 923267"/>
                <a:gd name="connsiteY27" fmla="*/ 495657 h 632389"/>
                <a:gd name="connsiteX28" fmla="*/ 914722 w 923267"/>
                <a:gd name="connsiteY28" fmla="*/ 581114 h 632389"/>
                <a:gd name="connsiteX29" fmla="*/ 880538 w 923267"/>
                <a:gd name="connsiteY29" fmla="*/ 589660 h 632389"/>
                <a:gd name="connsiteX30" fmla="*/ 795080 w 923267"/>
                <a:gd name="connsiteY30" fmla="*/ 581114 h 632389"/>
                <a:gd name="connsiteX31" fmla="*/ 769443 w 923267"/>
                <a:gd name="connsiteY31" fmla="*/ 572569 h 632389"/>
                <a:gd name="connsiteX32" fmla="*/ 709622 w 923267"/>
                <a:gd name="connsiteY32" fmla="*/ 495657 h 632389"/>
                <a:gd name="connsiteX33" fmla="*/ 692531 w 923267"/>
                <a:gd name="connsiteY33" fmla="*/ 470019 h 632389"/>
                <a:gd name="connsiteX34" fmla="*/ 666893 w 923267"/>
                <a:gd name="connsiteY34" fmla="*/ 452928 h 632389"/>
                <a:gd name="connsiteX35" fmla="*/ 564344 w 923267"/>
                <a:gd name="connsiteY35" fmla="*/ 461473 h 632389"/>
                <a:gd name="connsiteX36" fmla="*/ 282333 w 923267"/>
                <a:gd name="connsiteY36" fmla="*/ 478565 h 632389"/>
                <a:gd name="connsiteX37" fmla="*/ 231058 w 923267"/>
                <a:gd name="connsiteY37" fmla="*/ 495657 h 632389"/>
                <a:gd name="connsiteX38" fmla="*/ 179783 w 923267"/>
                <a:gd name="connsiteY38" fmla="*/ 521294 h 632389"/>
                <a:gd name="connsiteX39" fmla="*/ 128508 w 923267"/>
                <a:gd name="connsiteY39" fmla="*/ 546931 h 632389"/>
                <a:gd name="connsiteX40" fmla="*/ 102871 w 923267"/>
                <a:gd name="connsiteY40" fmla="*/ 564023 h 632389"/>
                <a:gd name="connsiteX41" fmla="*/ 68688 w 923267"/>
                <a:gd name="connsiteY41" fmla="*/ 615298 h 632389"/>
                <a:gd name="connsiteX42" fmla="*/ 17413 w 923267"/>
                <a:gd name="connsiteY42" fmla="*/ 632389 h 632389"/>
                <a:gd name="connsiteX43" fmla="*/ 322 w 923267"/>
                <a:gd name="connsiteY43" fmla="*/ 555477 h 632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923267" h="632389">
                  <a:moveTo>
                    <a:pt x="322" y="555477"/>
                  </a:moveTo>
                  <a:cubicBezTo>
                    <a:pt x="-1102" y="526991"/>
                    <a:pt x="2274" y="492238"/>
                    <a:pt x="8867" y="461473"/>
                  </a:cubicBezTo>
                  <a:cubicBezTo>
                    <a:pt x="12738" y="443410"/>
                    <a:pt x="42142" y="422354"/>
                    <a:pt x="51596" y="410199"/>
                  </a:cubicBezTo>
                  <a:cubicBezTo>
                    <a:pt x="64207" y="393984"/>
                    <a:pt x="74385" y="376016"/>
                    <a:pt x="85779" y="358924"/>
                  </a:cubicBezTo>
                  <a:lnTo>
                    <a:pt x="154146" y="256374"/>
                  </a:lnTo>
                  <a:cubicBezTo>
                    <a:pt x="159843" y="247828"/>
                    <a:pt x="167989" y="240480"/>
                    <a:pt x="171237" y="230737"/>
                  </a:cubicBezTo>
                  <a:cubicBezTo>
                    <a:pt x="176934" y="213645"/>
                    <a:pt x="175590" y="192201"/>
                    <a:pt x="188329" y="179462"/>
                  </a:cubicBezTo>
                  <a:lnTo>
                    <a:pt x="213966" y="153825"/>
                  </a:lnTo>
                  <a:cubicBezTo>
                    <a:pt x="222429" y="128437"/>
                    <a:pt x="227835" y="97228"/>
                    <a:pt x="248150" y="76913"/>
                  </a:cubicBezTo>
                  <a:cubicBezTo>
                    <a:pt x="282937" y="42126"/>
                    <a:pt x="274288" y="76578"/>
                    <a:pt x="325062" y="42729"/>
                  </a:cubicBezTo>
                  <a:cubicBezTo>
                    <a:pt x="333608" y="37032"/>
                    <a:pt x="341513" y="30231"/>
                    <a:pt x="350699" y="25638"/>
                  </a:cubicBezTo>
                  <a:cubicBezTo>
                    <a:pt x="364361" y="18807"/>
                    <a:pt x="397739" y="12198"/>
                    <a:pt x="410520" y="8546"/>
                  </a:cubicBezTo>
                  <a:cubicBezTo>
                    <a:pt x="419181" y="6071"/>
                    <a:pt x="427611" y="2849"/>
                    <a:pt x="436157" y="0"/>
                  </a:cubicBezTo>
                  <a:cubicBezTo>
                    <a:pt x="470340" y="2849"/>
                    <a:pt x="505429" y="226"/>
                    <a:pt x="538707" y="8546"/>
                  </a:cubicBezTo>
                  <a:cubicBezTo>
                    <a:pt x="552525" y="12001"/>
                    <a:pt x="563621" y="23370"/>
                    <a:pt x="572890" y="34184"/>
                  </a:cubicBezTo>
                  <a:cubicBezTo>
                    <a:pt x="586606" y="50186"/>
                    <a:pt x="602120" y="104783"/>
                    <a:pt x="607073" y="119642"/>
                  </a:cubicBezTo>
                  <a:lnTo>
                    <a:pt x="615619" y="145279"/>
                  </a:lnTo>
                  <a:cubicBezTo>
                    <a:pt x="618468" y="153825"/>
                    <a:pt x="616670" y="165919"/>
                    <a:pt x="624165" y="170916"/>
                  </a:cubicBezTo>
                  <a:lnTo>
                    <a:pt x="675439" y="205100"/>
                  </a:lnTo>
                  <a:cubicBezTo>
                    <a:pt x="683985" y="210797"/>
                    <a:pt x="691333" y="218943"/>
                    <a:pt x="701077" y="222191"/>
                  </a:cubicBezTo>
                  <a:lnTo>
                    <a:pt x="752351" y="239283"/>
                  </a:lnTo>
                  <a:lnTo>
                    <a:pt x="777989" y="247828"/>
                  </a:lnTo>
                  <a:cubicBezTo>
                    <a:pt x="786535" y="253525"/>
                    <a:pt x="795736" y="258345"/>
                    <a:pt x="803626" y="264920"/>
                  </a:cubicBezTo>
                  <a:cubicBezTo>
                    <a:pt x="869426" y="319753"/>
                    <a:pt x="791249" y="265213"/>
                    <a:pt x="854901" y="307649"/>
                  </a:cubicBezTo>
                  <a:cubicBezTo>
                    <a:pt x="866295" y="324741"/>
                    <a:pt x="884102" y="338996"/>
                    <a:pt x="889084" y="358924"/>
                  </a:cubicBezTo>
                  <a:cubicBezTo>
                    <a:pt x="891933" y="370318"/>
                    <a:pt x="895327" y="381590"/>
                    <a:pt x="897630" y="393107"/>
                  </a:cubicBezTo>
                  <a:cubicBezTo>
                    <a:pt x="901028" y="410098"/>
                    <a:pt x="901974" y="427572"/>
                    <a:pt x="906176" y="444382"/>
                  </a:cubicBezTo>
                  <a:cubicBezTo>
                    <a:pt x="910545" y="461860"/>
                    <a:pt x="923267" y="495657"/>
                    <a:pt x="923267" y="495657"/>
                  </a:cubicBezTo>
                  <a:cubicBezTo>
                    <a:pt x="920419" y="524143"/>
                    <a:pt x="926568" y="555052"/>
                    <a:pt x="914722" y="581114"/>
                  </a:cubicBezTo>
                  <a:cubicBezTo>
                    <a:pt x="909862" y="591807"/>
                    <a:pt x="892283" y="589660"/>
                    <a:pt x="880538" y="589660"/>
                  </a:cubicBezTo>
                  <a:cubicBezTo>
                    <a:pt x="851910" y="589660"/>
                    <a:pt x="823566" y="583963"/>
                    <a:pt x="795080" y="581114"/>
                  </a:cubicBezTo>
                  <a:cubicBezTo>
                    <a:pt x="786534" y="578266"/>
                    <a:pt x="776938" y="577566"/>
                    <a:pt x="769443" y="572569"/>
                  </a:cubicBezTo>
                  <a:cubicBezTo>
                    <a:pt x="745349" y="556506"/>
                    <a:pt x="723200" y="516024"/>
                    <a:pt x="709622" y="495657"/>
                  </a:cubicBezTo>
                  <a:cubicBezTo>
                    <a:pt x="703925" y="487111"/>
                    <a:pt x="701077" y="475716"/>
                    <a:pt x="692531" y="470019"/>
                  </a:cubicBezTo>
                  <a:lnTo>
                    <a:pt x="666893" y="452928"/>
                  </a:lnTo>
                  <a:cubicBezTo>
                    <a:pt x="632710" y="455776"/>
                    <a:pt x="598600" y="459716"/>
                    <a:pt x="564344" y="461473"/>
                  </a:cubicBezTo>
                  <a:cubicBezTo>
                    <a:pt x="535431" y="462956"/>
                    <a:pt x="360190" y="459100"/>
                    <a:pt x="282333" y="478565"/>
                  </a:cubicBezTo>
                  <a:cubicBezTo>
                    <a:pt x="264855" y="482935"/>
                    <a:pt x="246049" y="485664"/>
                    <a:pt x="231058" y="495657"/>
                  </a:cubicBezTo>
                  <a:cubicBezTo>
                    <a:pt x="197926" y="517745"/>
                    <a:pt x="215165" y="509500"/>
                    <a:pt x="179783" y="521294"/>
                  </a:cubicBezTo>
                  <a:cubicBezTo>
                    <a:pt x="106312" y="570277"/>
                    <a:pt x="199270" y="511551"/>
                    <a:pt x="128508" y="546931"/>
                  </a:cubicBezTo>
                  <a:cubicBezTo>
                    <a:pt x="119322" y="551524"/>
                    <a:pt x="111417" y="558326"/>
                    <a:pt x="102871" y="564023"/>
                  </a:cubicBezTo>
                  <a:cubicBezTo>
                    <a:pt x="91477" y="581115"/>
                    <a:pt x="88176" y="608802"/>
                    <a:pt x="68688" y="615298"/>
                  </a:cubicBezTo>
                  <a:lnTo>
                    <a:pt x="17413" y="632389"/>
                  </a:lnTo>
                  <a:cubicBezTo>
                    <a:pt x="-1258" y="604382"/>
                    <a:pt x="1746" y="583963"/>
                    <a:pt x="322" y="555477"/>
                  </a:cubicBezTo>
                  <a:close/>
                </a:path>
              </a:pathLst>
            </a:custGeom>
            <a:solidFill>
              <a:srgbClr val="D258EA">
                <a:alpha val="60000"/>
              </a:srgbClr>
            </a:solidFill>
            <a:ln>
              <a:solidFill>
                <a:srgbClr val="D258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sp>
        <p:nvSpPr>
          <p:cNvPr id="3" name="Freeform 2"/>
          <p:cNvSpPr/>
          <p:nvPr/>
        </p:nvSpPr>
        <p:spPr>
          <a:xfrm>
            <a:off x="6353175" y="3687977"/>
            <a:ext cx="638175" cy="291336"/>
          </a:xfrm>
          <a:custGeom>
            <a:avLst/>
            <a:gdLst>
              <a:gd name="connsiteX0" fmla="*/ 0 w 658026"/>
              <a:gd name="connsiteY0" fmla="*/ 290557 h 324741"/>
              <a:gd name="connsiteX1" fmla="*/ 17092 w 658026"/>
              <a:gd name="connsiteY1" fmla="*/ 196554 h 324741"/>
              <a:gd name="connsiteX2" fmla="*/ 34183 w 658026"/>
              <a:gd name="connsiteY2" fmla="*/ 170916 h 324741"/>
              <a:gd name="connsiteX3" fmla="*/ 42729 w 658026"/>
              <a:gd name="connsiteY3" fmla="*/ 145279 h 324741"/>
              <a:gd name="connsiteX4" fmla="*/ 94004 w 658026"/>
              <a:gd name="connsiteY4" fmla="*/ 111096 h 324741"/>
              <a:gd name="connsiteX5" fmla="*/ 128187 w 658026"/>
              <a:gd name="connsiteY5" fmla="*/ 34184 h 324741"/>
              <a:gd name="connsiteX6" fmla="*/ 162370 w 658026"/>
              <a:gd name="connsiteY6" fmla="*/ 25638 h 324741"/>
              <a:gd name="connsiteX7" fmla="*/ 264920 w 658026"/>
              <a:gd name="connsiteY7" fmla="*/ 8546 h 324741"/>
              <a:gd name="connsiteX8" fmla="*/ 290557 w 658026"/>
              <a:gd name="connsiteY8" fmla="*/ 0 h 324741"/>
              <a:gd name="connsiteX9" fmla="*/ 376015 w 658026"/>
              <a:gd name="connsiteY9" fmla="*/ 8546 h 324741"/>
              <a:gd name="connsiteX10" fmla="*/ 401652 w 658026"/>
              <a:gd name="connsiteY10" fmla="*/ 17092 h 324741"/>
              <a:gd name="connsiteX11" fmla="*/ 435836 w 658026"/>
              <a:gd name="connsiteY11" fmla="*/ 25638 h 324741"/>
              <a:gd name="connsiteX12" fmla="*/ 487110 w 658026"/>
              <a:gd name="connsiteY12" fmla="*/ 42729 h 324741"/>
              <a:gd name="connsiteX13" fmla="*/ 521293 w 658026"/>
              <a:gd name="connsiteY13" fmla="*/ 51275 h 324741"/>
              <a:gd name="connsiteX14" fmla="*/ 572568 w 658026"/>
              <a:gd name="connsiteY14" fmla="*/ 68367 h 324741"/>
              <a:gd name="connsiteX15" fmla="*/ 615297 w 658026"/>
              <a:gd name="connsiteY15" fmla="*/ 119641 h 324741"/>
              <a:gd name="connsiteX16" fmla="*/ 632389 w 658026"/>
              <a:gd name="connsiteY16" fmla="*/ 170916 h 324741"/>
              <a:gd name="connsiteX17" fmla="*/ 640935 w 658026"/>
              <a:gd name="connsiteY17" fmla="*/ 196554 h 324741"/>
              <a:gd name="connsiteX18" fmla="*/ 649480 w 658026"/>
              <a:gd name="connsiteY18" fmla="*/ 264920 h 324741"/>
              <a:gd name="connsiteX19" fmla="*/ 658026 w 658026"/>
              <a:gd name="connsiteY19" fmla="*/ 290557 h 324741"/>
              <a:gd name="connsiteX20" fmla="*/ 649480 w 658026"/>
              <a:gd name="connsiteY20" fmla="*/ 324741 h 324741"/>
              <a:gd name="connsiteX21" fmla="*/ 572568 w 658026"/>
              <a:gd name="connsiteY21" fmla="*/ 282012 h 324741"/>
              <a:gd name="connsiteX22" fmla="*/ 546931 w 658026"/>
              <a:gd name="connsiteY22" fmla="*/ 256374 h 324741"/>
              <a:gd name="connsiteX23" fmla="*/ 495656 w 658026"/>
              <a:gd name="connsiteY23" fmla="*/ 239283 h 324741"/>
              <a:gd name="connsiteX24" fmla="*/ 470019 w 658026"/>
              <a:gd name="connsiteY24" fmla="*/ 230737 h 324741"/>
              <a:gd name="connsiteX25" fmla="*/ 384561 w 658026"/>
              <a:gd name="connsiteY25" fmla="*/ 213645 h 324741"/>
              <a:gd name="connsiteX26" fmla="*/ 153824 w 658026"/>
              <a:gd name="connsiteY26" fmla="*/ 230737 h 324741"/>
              <a:gd name="connsiteX27" fmla="*/ 102550 w 658026"/>
              <a:gd name="connsiteY27" fmla="*/ 247828 h 324741"/>
              <a:gd name="connsiteX28" fmla="*/ 42729 w 658026"/>
              <a:gd name="connsiteY28" fmla="*/ 273466 h 324741"/>
              <a:gd name="connsiteX29" fmla="*/ 17092 w 658026"/>
              <a:gd name="connsiteY29" fmla="*/ 299103 h 324741"/>
              <a:gd name="connsiteX30" fmla="*/ 0 w 658026"/>
              <a:gd name="connsiteY30" fmla="*/ 290557 h 324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58026" h="324741">
                <a:moveTo>
                  <a:pt x="0" y="290557"/>
                </a:moveTo>
                <a:cubicBezTo>
                  <a:pt x="0" y="273466"/>
                  <a:pt x="3918" y="222903"/>
                  <a:pt x="17092" y="196554"/>
                </a:cubicBezTo>
                <a:cubicBezTo>
                  <a:pt x="21685" y="187367"/>
                  <a:pt x="29590" y="180103"/>
                  <a:pt x="34183" y="170916"/>
                </a:cubicBezTo>
                <a:cubicBezTo>
                  <a:pt x="38211" y="162859"/>
                  <a:pt x="37732" y="152774"/>
                  <a:pt x="42729" y="145279"/>
                </a:cubicBezTo>
                <a:cubicBezTo>
                  <a:pt x="61020" y="117843"/>
                  <a:pt x="67124" y="120055"/>
                  <a:pt x="94004" y="111096"/>
                </a:cubicBezTo>
                <a:cubicBezTo>
                  <a:pt x="97376" y="100979"/>
                  <a:pt x="110774" y="45793"/>
                  <a:pt x="128187" y="34184"/>
                </a:cubicBezTo>
                <a:cubicBezTo>
                  <a:pt x="137959" y="27669"/>
                  <a:pt x="150814" y="27739"/>
                  <a:pt x="162370" y="25638"/>
                </a:cubicBezTo>
                <a:cubicBezTo>
                  <a:pt x="215429" y="15991"/>
                  <a:pt x="217684" y="20355"/>
                  <a:pt x="264920" y="8546"/>
                </a:cubicBezTo>
                <a:cubicBezTo>
                  <a:pt x="273659" y="6361"/>
                  <a:pt x="282011" y="2849"/>
                  <a:pt x="290557" y="0"/>
                </a:cubicBezTo>
                <a:cubicBezTo>
                  <a:pt x="319043" y="2849"/>
                  <a:pt x="347720" y="4193"/>
                  <a:pt x="376015" y="8546"/>
                </a:cubicBezTo>
                <a:cubicBezTo>
                  <a:pt x="384918" y="9916"/>
                  <a:pt x="392991" y="14617"/>
                  <a:pt x="401652" y="17092"/>
                </a:cubicBezTo>
                <a:cubicBezTo>
                  <a:pt x="412945" y="20319"/>
                  <a:pt x="424586" y="22263"/>
                  <a:pt x="435836" y="25638"/>
                </a:cubicBezTo>
                <a:cubicBezTo>
                  <a:pt x="453092" y="30815"/>
                  <a:pt x="469632" y="38359"/>
                  <a:pt x="487110" y="42729"/>
                </a:cubicBezTo>
                <a:cubicBezTo>
                  <a:pt x="498504" y="45578"/>
                  <a:pt x="510043" y="47900"/>
                  <a:pt x="521293" y="51275"/>
                </a:cubicBezTo>
                <a:cubicBezTo>
                  <a:pt x="538549" y="56452"/>
                  <a:pt x="572568" y="68367"/>
                  <a:pt x="572568" y="68367"/>
                </a:cubicBezTo>
                <a:cubicBezTo>
                  <a:pt x="588670" y="84468"/>
                  <a:pt x="605778" y="98223"/>
                  <a:pt x="615297" y="119641"/>
                </a:cubicBezTo>
                <a:cubicBezTo>
                  <a:pt x="622614" y="136104"/>
                  <a:pt x="626692" y="153824"/>
                  <a:pt x="632389" y="170916"/>
                </a:cubicBezTo>
                <a:lnTo>
                  <a:pt x="640935" y="196554"/>
                </a:lnTo>
                <a:cubicBezTo>
                  <a:pt x="643783" y="219343"/>
                  <a:pt x="645372" y="242324"/>
                  <a:pt x="649480" y="264920"/>
                </a:cubicBezTo>
                <a:cubicBezTo>
                  <a:pt x="651091" y="273783"/>
                  <a:pt x="658026" y="281549"/>
                  <a:pt x="658026" y="290557"/>
                </a:cubicBezTo>
                <a:cubicBezTo>
                  <a:pt x="658026" y="302302"/>
                  <a:pt x="652329" y="313346"/>
                  <a:pt x="649480" y="324741"/>
                </a:cubicBezTo>
                <a:cubicBezTo>
                  <a:pt x="617243" y="313995"/>
                  <a:pt x="601950" y="311395"/>
                  <a:pt x="572568" y="282012"/>
                </a:cubicBezTo>
                <a:cubicBezTo>
                  <a:pt x="564022" y="273466"/>
                  <a:pt x="557496" y="262243"/>
                  <a:pt x="546931" y="256374"/>
                </a:cubicBezTo>
                <a:cubicBezTo>
                  <a:pt x="531182" y="247625"/>
                  <a:pt x="512748" y="244980"/>
                  <a:pt x="495656" y="239283"/>
                </a:cubicBezTo>
                <a:cubicBezTo>
                  <a:pt x="487110" y="236434"/>
                  <a:pt x="478852" y="232504"/>
                  <a:pt x="470019" y="230737"/>
                </a:cubicBezTo>
                <a:lnTo>
                  <a:pt x="384561" y="213645"/>
                </a:lnTo>
                <a:cubicBezTo>
                  <a:pt x="326107" y="216302"/>
                  <a:pt x="224713" y="211404"/>
                  <a:pt x="153824" y="230737"/>
                </a:cubicBezTo>
                <a:cubicBezTo>
                  <a:pt x="136443" y="235477"/>
                  <a:pt x="119641" y="242131"/>
                  <a:pt x="102550" y="247828"/>
                </a:cubicBezTo>
                <a:cubicBezTo>
                  <a:pt x="81627" y="254802"/>
                  <a:pt x="61210" y="260265"/>
                  <a:pt x="42729" y="273466"/>
                </a:cubicBezTo>
                <a:cubicBezTo>
                  <a:pt x="32895" y="280491"/>
                  <a:pt x="27148" y="292399"/>
                  <a:pt x="17092" y="299103"/>
                </a:cubicBezTo>
                <a:cubicBezTo>
                  <a:pt x="1571" y="309451"/>
                  <a:pt x="0" y="307648"/>
                  <a:pt x="0" y="290557"/>
                </a:cubicBezTo>
                <a:close/>
              </a:path>
            </a:pathLst>
          </a:custGeom>
          <a:solidFill>
            <a:srgbClr val="D258EA">
              <a:alpha val="60000"/>
            </a:srgbClr>
          </a:solidFill>
          <a:ln>
            <a:solidFill>
              <a:srgbClr val="D258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4" name="TextBox 23"/>
          <p:cNvSpPr txBox="1"/>
          <p:nvPr/>
        </p:nvSpPr>
        <p:spPr>
          <a:xfrm>
            <a:off x="170422" y="184666"/>
            <a:ext cx="8794066" cy="372716"/>
          </a:xfrm>
          <a:prstGeom prst="rect">
            <a:avLst/>
          </a:prstGeom>
          <a:solidFill>
            <a:srgbClr val="92D050"/>
          </a:solidFill>
        </p:spPr>
        <p:txBody>
          <a:bodyPr wrap="square" rtlCol="0">
            <a:spAutoFit/>
          </a:bodyPr>
          <a:lstStyle/>
          <a:p>
            <a:r>
              <a:rPr lang="en-NZ" b="1" dirty="0"/>
              <a:t>COVID  DHB ALERT: GREEN</a:t>
            </a:r>
          </a:p>
        </p:txBody>
      </p:sp>
      <p:sp>
        <p:nvSpPr>
          <p:cNvPr id="25" name="TextBox 24"/>
          <p:cNvSpPr txBox="1"/>
          <p:nvPr/>
        </p:nvSpPr>
        <p:spPr>
          <a:xfrm>
            <a:off x="5877669" y="6168479"/>
            <a:ext cx="3063131" cy="646332"/>
          </a:xfrm>
          <a:prstGeom prst="rect">
            <a:avLst/>
          </a:prstGeom>
          <a:solidFill>
            <a:schemeClr val="bg1">
              <a:lumMod val="85000"/>
            </a:schemeClr>
          </a:solidFill>
        </p:spPr>
        <p:txBody>
          <a:bodyPr wrap="square" rtlCol="0">
            <a:spAutoFit/>
          </a:bodyPr>
          <a:lstStyle/>
          <a:p>
            <a:r>
              <a:rPr lang="en-NZ" sz="1200" dirty="0"/>
              <a:t>Theatre environment management: Maximum IC possible (e.g. negative pressure, deep clean, stand down, air change)</a:t>
            </a:r>
          </a:p>
        </p:txBody>
      </p:sp>
      <p:sp>
        <p:nvSpPr>
          <p:cNvPr id="37" name="Rectangle 36"/>
          <p:cNvSpPr/>
          <p:nvPr/>
        </p:nvSpPr>
        <p:spPr>
          <a:xfrm>
            <a:off x="170422" y="1287766"/>
            <a:ext cx="2978265" cy="486090"/>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NZ" b="1" dirty="0">
                <a:solidFill>
                  <a:schemeClr val="tx1"/>
                </a:solidFill>
              </a:rPr>
              <a:t>Low COVID-19 risk  </a:t>
            </a:r>
          </a:p>
          <a:p>
            <a:pPr algn="ctr"/>
            <a:r>
              <a:rPr lang="en-NZ" sz="1200" dirty="0">
                <a:solidFill>
                  <a:schemeClr val="tx1"/>
                </a:solidFill>
              </a:rPr>
              <a:t>No risk contact or symptoms</a:t>
            </a:r>
            <a:endParaRPr lang="en-NZ" dirty="0">
              <a:solidFill>
                <a:schemeClr val="tx1"/>
              </a:solidFill>
            </a:endParaRPr>
          </a:p>
        </p:txBody>
      </p:sp>
      <p:sp>
        <p:nvSpPr>
          <p:cNvPr id="41" name="TextBox 40"/>
          <p:cNvSpPr txBox="1"/>
          <p:nvPr/>
        </p:nvSpPr>
        <p:spPr>
          <a:xfrm>
            <a:off x="3090427" y="5380847"/>
            <a:ext cx="800668" cy="369332"/>
          </a:xfrm>
          <a:prstGeom prst="rect">
            <a:avLst/>
          </a:prstGeom>
          <a:noFill/>
        </p:spPr>
        <p:txBody>
          <a:bodyPr wrap="none" rtlCol="0">
            <a:spAutoFit/>
          </a:bodyPr>
          <a:lstStyle/>
          <a:p>
            <a:r>
              <a:rPr lang="en-NZ" dirty="0"/>
              <a:t>Scrubs</a:t>
            </a:r>
          </a:p>
        </p:txBody>
      </p:sp>
      <p:cxnSp>
        <p:nvCxnSpPr>
          <p:cNvPr id="42" name="Straight Connector 41"/>
          <p:cNvCxnSpPr>
            <a:stCxn id="41" idx="1"/>
          </p:cNvCxnSpPr>
          <p:nvPr/>
        </p:nvCxnSpPr>
        <p:spPr>
          <a:xfrm flipH="1">
            <a:off x="1498097" y="5565513"/>
            <a:ext cx="1592330" cy="460937"/>
          </a:xfrm>
          <a:prstGeom prst="line">
            <a:avLst/>
          </a:prstGeom>
          <a:ln w="19050">
            <a:headEnd type="none"/>
          </a:ln>
        </p:spPr>
        <p:style>
          <a:lnRef idx="1">
            <a:schemeClr val="dk1"/>
          </a:lnRef>
          <a:fillRef idx="0">
            <a:schemeClr val="dk1"/>
          </a:fillRef>
          <a:effectRef idx="0">
            <a:schemeClr val="dk1"/>
          </a:effectRef>
          <a:fontRef idx="minor">
            <a:schemeClr val="tx1"/>
          </a:fontRef>
        </p:style>
      </p:cxnSp>
      <p:sp>
        <p:nvSpPr>
          <p:cNvPr id="44" name="Oval 43"/>
          <p:cNvSpPr/>
          <p:nvPr/>
        </p:nvSpPr>
        <p:spPr>
          <a:xfrm>
            <a:off x="1458919" y="6007959"/>
            <a:ext cx="45719" cy="503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46" name="Picture 1" descr="gastro-logo"/>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740353" y="184666"/>
            <a:ext cx="1224135" cy="415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2139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Rectangle 69"/>
          <p:cNvSpPr/>
          <p:nvPr/>
        </p:nvSpPr>
        <p:spPr>
          <a:xfrm>
            <a:off x="179513" y="1460866"/>
            <a:ext cx="2448272" cy="567283"/>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NZ" b="1" dirty="0">
                <a:solidFill>
                  <a:schemeClr val="tx1"/>
                </a:solidFill>
              </a:rPr>
              <a:t>Low COVID-19 risk  </a:t>
            </a:r>
          </a:p>
          <a:p>
            <a:pPr algn="ctr"/>
            <a:r>
              <a:rPr lang="en-NZ" sz="1200" dirty="0">
                <a:solidFill>
                  <a:schemeClr val="tx1"/>
                </a:solidFill>
              </a:rPr>
              <a:t>No risk contact or symptoms</a:t>
            </a:r>
            <a:endParaRPr lang="en-NZ" dirty="0">
              <a:solidFill>
                <a:schemeClr val="tx1"/>
              </a:solidFill>
            </a:endParaRPr>
          </a:p>
        </p:txBody>
      </p:sp>
      <p:sp>
        <p:nvSpPr>
          <p:cNvPr id="14" name="Rectangle 13"/>
          <p:cNvSpPr/>
          <p:nvPr/>
        </p:nvSpPr>
        <p:spPr>
          <a:xfrm>
            <a:off x="179512" y="557382"/>
            <a:ext cx="8784976" cy="864096"/>
          </a:xfrm>
          <a:prstGeom prst="rect">
            <a:avLst/>
          </a:prstGeom>
          <a:solidFill>
            <a:srgbClr val="A9A0CC">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400" dirty="0">
                <a:solidFill>
                  <a:schemeClr val="tx1"/>
                </a:solidFill>
              </a:rPr>
              <a:t>Standard Protection for Endoscopy  Room Team members</a:t>
            </a:r>
          </a:p>
        </p:txBody>
      </p:sp>
      <p:sp>
        <p:nvSpPr>
          <p:cNvPr id="1032" name="Rectangle 1031"/>
          <p:cNvSpPr/>
          <p:nvPr/>
        </p:nvSpPr>
        <p:spPr>
          <a:xfrm>
            <a:off x="5868144" y="1484783"/>
            <a:ext cx="3096344" cy="5330027"/>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NZ"/>
          </a:p>
        </p:txBody>
      </p:sp>
      <p:sp>
        <p:nvSpPr>
          <p:cNvPr id="1033" name="Rectangle 1032"/>
          <p:cNvSpPr/>
          <p:nvPr/>
        </p:nvSpPr>
        <p:spPr>
          <a:xfrm>
            <a:off x="5868144" y="1484785"/>
            <a:ext cx="3096344" cy="550002"/>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NZ" b="1" dirty="0">
                <a:solidFill>
                  <a:schemeClr val="tx1"/>
                </a:solidFill>
              </a:rPr>
              <a:t>Intermediate COVID-19 risk  </a:t>
            </a:r>
          </a:p>
          <a:p>
            <a:pPr algn="ctr"/>
            <a:r>
              <a:rPr lang="en-NZ" sz="1200" dirty="0">
                <a:solidFill>
                  <a:schemeClr val="tx1"/>
                </a:solidFill>
              </a:rPr>
              <a:t>Asymptomatic but travel / contact history</a:t>
            </a:r>
            <a:endParaRPr lang="en-NZ" dirty="0">
              <a:solidFill>
                <a:schemeClr val="tx1"/>
              </a:solidFill>
            </a:endParaRPr>
          </a:p>
        </p:txBody>
      </p:sp>
      <p:sp>
        <p:nvSpPr>
          <p:cNvPr id="45" name="Rectangle 44"/>
          <p:cNvSpPr/>
          <p:nvPr/>
        </p:nvSpPr>
        <p:spPr>
          <a:xfrm>
            <a:off x="5868144" y="2294838"/>
            <a:ext cx="3096344" cy="486090"/>
          </a:xfrm>
          <a:prstGeom prst="rect">
            <a:avLst/>
          </a:prstGeom>
          <a:solidFill>
            <a:srgbClr val="00B0F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NZ" b="1" dirty="0"/>
              <a:t>High COVID-19 risk  </a:t>
            </a:r>
          </a:p>
          <a:p>
            <a:pPr algn="ctr"/>
            <a:r>
              <a:rPr lang="en-NZ" sz="1200" dirty="0"/>
              <a:t>Confirmed / Likely COVID</a:t>
            </a:r>
            <a:endParaRPr lang="en-NZ" dirty="0"/>
          </a:p>
        </p:txBody>
      </p:sp>
      <p:pic>
        <p:nvPicPr>
          <p:cNvPr id="49" name="Picture 3" descr="C:\Users\raosz\Desktop\PPE aerosol 1.PN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3051" b="63390" l="2828" r="31620">
                        <a14:foregroundMark x1="18380" y1="18136" x2="15296" y2="31525"/>
                        <a14:foregroundMark x1="19280" y1="18475" x2="22751" y2="30678"/>
                        <a14:foregroundMark x1="20823" y1="20678" x2="21979" y2="28475"/>
                        <a14:foregroundMark x1="13625" y1="28305" x2="23522" y2="28136"/>
                        <a14:foregroundMark x1="16067" y1="20000" x2="17095" y2="22542"/>
                        <a14:foregroundMark x1="11568" y1="30508" x2="25193" y2="30000"/>
                        <a14:foregroundMark x1="24807" y1="28136" x2="23008" y2="27458"/>
                        <a14:foregroundMark x1="14524" y1="6271" x2="23136" y2="11186"/>
                        <a14:foregroundMark x1="12725" y1="13390" x2="23650" y2="13220"/>
                        <a14:foregroundMark x1="14010" y1="11356" x2="16195" y2="10169"/>
                        <a14:foregroundMark x1="29434" y1="57966" x2="30334" y2="55932"/>
                        <a14:backgroundMark x1="23136" y1="24068" x2="23522" y2="20339"/>
                      </a14:backgroundRemoval>
                    </a14:imgEffect>
                  </a14:imgLayer>
                </a14:imgProps>
              </a:ext>
              <a:ext uri="{28A0092B-C50C-407E-A947-70E740481C1C}">
                <a14:useLocalDpi xmlns:a14="http://schemas.microsoft.com/office/drawing/2010/main" val="0"/>
              </a:ext>
            </a:extLst>
          </a:blip>
          <a:srcRect r="69219" b="30070"/>
          <a:stretch/>
        </p:blipFill>
        <p:spPr bwMode="auto">
          <a:xfrm>
            <a:off x="5724128" y="3653735"/>
            <a:ext cx="1587113" cy="2733780"/>
          </a:xfrm>
          <a:prstGeom prst="rect">
            <a:avLst/>
          </a:prstGeom>
          <a:noFill/>
          <a:extLst>
            <a:ext uri="{909E8E84-426E-40DD-AFC4-6F175D3DCCD1}">
              <a14:hiddenFill xmlns:a14="http://schemas.microsoft.com/office/drawing/2010/main">
                <a:solidFill>
                  <a:srgbClr val="FFFFFF"/>
                </a:solidFill>
              </a14:hiddenFill>
            </a:ext>
          </a:extLst>
        </p:spPr>
      </p:pic>
      <p:sp>
        <p:nvSpPr>
          <p:cNvPr id="50" name="TextBox 49"/>
          <p:cNvSpPr txBox="1"/>
          <p:nvPr/>
        </p:nvSpPr>
        <p:spPr>
          <a:xfrm>
            <a:off x="7513513" y="4868579"/>
            <a:ext cx="1122423" cy="369332"/>
          </a:xfrm>
          <a:prstGeom prst="rect">
            <a:avLst/>
          </a:prstGeom>
          <a:noFill/>
        </p:spPr>
        <p:txBody>
          <a:bodyPr wrap="none" rtlCol="0">
            <a:spAutoFit/>
          </a:bodyPr>
          <a:lstStyle/>
          <a:p>
            <a:r>
              <a:rPr lang="en-NZ" dirty="0"/>
              <a:t>N95 Mask</a:t>
            </a:r>
          </a:p>
        </p:txBody>
      </p:sp>
      <p:cxnSp>
        <p:nvCxnSpPr>
          <p:cNvPr id="51" name="Straight Connector 50"/>
          <p:cNvCxnSpPr/>
          <p:nvPr/>
        </p:nvCxnSpPr>
        <p:spPr>
          <a:xfrm>
            <a:off x="6770064" y="4508997"/>
            <a:ext cx="394224" cy="540060"/>
          </a:xfrm>
          <a:prstGeom prst="line">
            <a:avLst/>
          </a:prstGeom>
          <a:ln w="19050">
            <a:headEnd type="oval"/>
          </a:ln>
        </p:spPr>
        <p:style>
          <a:lnRef idx="1">
            <a:schemeClr val="dk1"/>
          </a:lnRef>
          <a:fillRef idx="0">
            <a:schemeClr val="dk1"/>
          </a:fillRef>
          <a:effectRef idx="0">
            <a:schemeClr val="dk1"/>
          </a:effectRef>
          <a:fontRef idx="minor">
            <a:schemeClr val="tx1"/>
          </a:fontRef>
        </p:style>
      </p:cxnSp>
      <p:sp>
        <p:nvSpPr>
          <p:cNvPr id="55" name="TextBox 54"/>
          <p:cNvSpPr txBox="1"/>
          <p:nvPr/>
        </p:nvSpPr>
        <p:spPr>
          <a:xfrm>
            <a:off x="7513513" y="5707037"/>
            <a:ext cx="1450975" cy="369332"/>
          </a:xfrm>
          <a:prstGeom prst="rect">
            <a:avLst/>
          </a:prstGeom>
          <a:noFill/>
        </p:spPr>
        <p:txBody>
          <a:bodyPr wrap="none" rtlCol="0">
            <a:spAutoFit/>
          </a:bodyPr>
          <a:lstStyle/>
          <a:p>
            <a:r>
              <a:rPr lang="en-NZ" dirty="0"/>
              <a:t>Double Glove</a:t>
            </a:r>
          </a:p>
        </p:txBody>
      </p:sp>
      <p:cxnSp>
        <p:nvCxnSpPr>
          <p:cNvPr id="57" name="Straight Connector 56"/>
          <p:cNvCxnSpPr/>
          <p:nvPr/>
        </p:nvCxnSpPr>
        <p:spPr>
          <a:xfrm flipH="1">
            <a:off x="7158528" y="5049057"/>
            <a:ext cx="329796" cy="0"/>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58" name="Straight Connector 57"/>
          <p:cNvCxnSpPr/>
          <p:nvPr/>
        </p:nvCxnSpPr>
        <p:spPr>
          <a:xfrm flipV="1">
            <a:off x="7269964" y="5891703"/>
            <a:ext cx="218360" cy="2826"/>
          </a:xfrm>
          <a:prstGeom prst="line">
            <a:avLst/>
          </a:prstGeom>
          <a:ln w="19050">
            <a:headEnd type="oval"/>
          </a:ln>
        </p:spPr>
        <p:style>
          <a:lnRef idx="1">
            <a:schemeClr val="dk1"/>
          </a:lnRef>
          <a:fillRef idx="0">
            <a:schemeClr val="dk1"/>
          </a:fillRef>
          <a:effectRef idx="0">
            <a:schemeClr val="dk1"/>
          </a:effectRef>
          <a:fontRef idx="minor">
            <a:schemeClr val="tx1"/>
          </a:fontRef>
        </p:style>
      </p:cxnSp>
      <p:sp>
        <p:nvSpPr>
          <p:cNvPr id="61" name="TextBox 60"/>
          <p:cNvSpPr txBox="1"/>
          <p:nvPr/>
        </p:nvSpPr>
        <p:spPr>
          <a:xfrm>
            <a:off x="5962637" y="2780928"/>
            <a:ext cx="2785827" cy="830997"/>
          </a:xfrm>
          <a:prstGeom prst="rect">
            <a:avLst/>
          </a:prstGeom>
          <a:noFill/>
        </p:spPr>
        <p:txBody>
          <a:bodyPr wrap="none" rtlCol="0">
            <a:spAutoFit/>
          </a:bodyPr>
          <a:lstStyle/>
          <a:p>
            <a:r>
              <a:rPr lang="en-NZ" sz="1600" dirty="0"/>
              <a:t>Additionally:</a:t>
            </a:r>
          </a:p>
          <a:p>
            <a:pPr marL="285750" indent="-285750">
              <a:buFont typeface="Arial" panose="020B0604020202020204" pitchFamily="34" charset="0"/>
              <a:buChar char="•"/>
            </a:pPr>
            <a:r>
              <a:rPr lang="en-NZ" sz="1600" dirty="0"/>
              <a:t>Patient wears Surgical Mask</a:t>
            </a:r>
          </a:p>
          <a:p>
            <a:pPr marL="285750" indent="-285750">
              <a:buFont typeface="Arial" panose="020B0604020202020204" pitchFamily="34" charset="0"/>
              <a:buChar char="•"/>
            </a:pPr>
            <a:r>
              <a:rPr lang="en-NZ" sz="1600" dirty="0"/>
              <a:t>Staff increase PPE:</a:t>
            </a:r>
          </a:p>
        </p:txBody>
      </p:sp>
      <p:sp>
        <p:nvSpPr>
          <p:cNvPr id="33" name="TextBox 32"/>
          <p:cNvSpPr txBox="1"/>
          <p:nvPr/>
        </p:nvSpPr>
        <p:spPr>
          <a:xfrm>
            <a:off x="7126735" y="1954920"/>
            <a:ext cx="369012" cy="338554"/>
          </a:xfrm>
          <a:prstGeom prst="rect">
            <a:avLst/>
          </a:prstGeom>
          <a:noFill/>
        </p:spPr>
        <p:txBody>
          <a:bodyPr wrap="none" rtlCol="0">
            <a:spAutoFit/>
          </a:bodyPr>
          <a:lstStyle/>
          <a:p>
            <a:r>
              <a:rPr lang="en-NZ" sz="1600" b="1" dirty="0"/>
              <a:t>or</a:t>
            </a:r>
          </a:p>
        </p:txBody>
      </p:sp>
      <p:sp>
        <p:nvSpPr>
          <p:cNvPr id="24" name="TextBox 23"/>
          <p:cNvSpPr txBox="1"/>
          <p:nvPr/>
        </p:nvSpPr>
        <p:spPr>
          <a:xfrm>
            <a:off x="179512" y="184666"/>
            <a:ext cx="8784975" cy="372716"/>
          </a:xfrm>
          <a:prstGeom prst="rect">
            <a:avLst/>
          </a:prstGeom>
          <a:solidFill>
            <a:srgbClr val="FFFF00"/>
          </a:solidFill>
        </p:spPr>
        <p:txBody>
          <a:bodyPr wrap="square" rtlCol="0">
            <a:spAutoFit/>
          </a:bodyPr>
          <a:lstStyle/>
          <a:p>
            <a:r>
              <a:rPr lang="en-NZ" b="1" dirty="0"/>
              <a:t>COVID  DHB ALERT: YELLOW</a:t>
            </a:r>
          </a:p>
        </p:txBody>
      </p:sp>
      <p:sp>
        <p:nvSpPr>
          <p:cNvPr id="40" name="Freeform 39"/>
          <p:cNvSpPr/>
          <p:nvPr/>
        </p:nvSpPr>
        <p:spPr>
          <a:xfrm>
            <a:off x="6353175" y="3768696"/>
            <a:ext cx="638175" cy="291336"/>
          </a:xfrm>
          <a:custGeom>
            <a:avLst/>
            <a:gdLst>
              <a:gd name="connsiteX0" fmla="*/ 0 w 658026"/>
              <a:gd name="connsiteY0" fmla="*/ 290557 h 324741"/>
              <a:gd name="connsiteX1" fmla="*/ 17092 w 658026"/>
              <a:gd name="connsiteY1" fmla="*/ 196554 h 324741"/>
              <a:gd name="connsiteX2" fmla="*/ 34183 w 658026"/>
              <a:gd name="connsiteY2" fmla="*/ 170916 h 324741"/>
              <a:gd name="connsiteX3" fmla="*/ 42729 w 658026"/>
              <a:gd name="connsiteY3" fmla="*/ 145279 h 324741"/>
              <a:gd name="connsiteX4" fmla="*/ 94004 w 658026"/>
              <a:gd name="connsiteY4" fmla="*/ 111096 h 324741"/>
              <a:gd name="connsiteX5" fmla="*/ 128187 w 658026"/>
              <a:gd name="connsiteY5" fmla="*/ 34184 h 324741"/>
              <a:gd name="connsiteX6" fmla="*/ 162370 w 658026"/>
              <a:gd name="connsiteY6" fmla="*/ 25638 h 324741"/>
              <a:gd name="connsiteX7" fmla="*/ 264920 w 658026"/>
              <a:gd name="connsiteY7" fmla="*/ 8546 h 324741"/>
              <a:gd name="connsiteX8" fmla="*/ 290557 w 658026"/>
              <a:gd name="connsiteY8" fmla="*/ 0 h 324741"/>
              <a:gd name="connsiteX9" fmla="*/ 376015 w 658026"/>
              <a:gd name="connsiteY9" fmla="*/ 8546 h 324741"/>
              <a:gd name="connsiteX10" fmla="*/ 401652 w 658026"/>
              <a:gd name="connsiteY10" fmla="*/ 17092 h 324741"/>
              <a:gd name="connsiteX11" fmla="*/ 435836 w 658026"/>
              <a:gd name="connsiteY11" fmla="*/ 25638 h 324741"/>
              <a:gd name="connsiteX12" fmla="*/ 487110 w 658026"/>
              <a:gd name="connsiteY12" fmla="*/ 42729 h 324741"/>
              <a:gd name="connsiteX13" fmla="*/ 521293 w 658026"/>
              <a:gd name="connsiteY13" fmla="*/ 51275 h 324741"/>
              <a:gd name="connsiteX14" fmla="*/ 572568 w 658026"/>
              <a:gd name="connsiteY14" fmla="*/ 68367 h 324741"/>
              <a:gd name="connsiteX15" fmla="*/ 615297 w 658026"/>
              <a:gd name="connsiteY15" fmla="*/ 119641 h 324741"/>
              <a:gd name="connsiteX16" fmla="*/ 632389 w 658026"/>
              <a:gd name="connsiteY16" fmla="*/ 170916 h 324741"/>
              <a:gd name="connsiteX17" fmla="*/ 640935 w 658026"/>
              <a:gd name="connsiteY17" fmla="*/ 196554 h 324741"/>
              <a:gd name="connsiteX18" fmla="*/ 649480 w 658026"/>
              <a:gd name="connsiteY18" fmla="*/ 264920 h 324741"/>
              <a:gd name="connsiteX19" fmla="*/ 658026 w 658026"/>
              <a:gd name="connsiteY19" fmla="*/ 290557 h 324741"/>
              <a:gd name="connsiteX20" fmla="*/ 649480 w 658026"/>
              <a:gd name="connsiteY20" fmla="*/ 324741 h 324741"/>
              <a:gd name="connsiteX21" fmla="*/ 572568 w 658026"/>
              <a:gd name="connsiteY21" fmla="*/ 282012 h 324741"/>
              <a:gd name="connsiteX22" fmla="*/ 546931 w 658026"/>
              <a:gd name="connsiteY22" fmla="*/ 256374 h 324741"/>
              <a:gd name="connsiteX23" fmla="*/ 495656 w 658026"/>
              <a:gd name="connsiteY23" fmla="*/ 239283 h 324741"/>
              <a:gd name="connsiteX24" fmla="*/ 470019 w 658026"/>
              <a:gd name="connsiteY24" fmla="*/ 230737 h 324741"/>
              <a:gd name="connsiteX25" fmla="*/ 384561 w 658026"/>
              <a:gd name="connsiteY25" fmla="*/ 213645 h 324741"/>
              <a:gd name="connsiteX26" fmla="*/ 153824 w 658026"/>
              <a:gd name="connsiteY26" fmla="*/ 230737 h 324741"/>
              <a:gd name="connsiteX27" fmla="*/ 102550 w 658026"/>
              <a:gd name="connsiteY27" fmla="*/ 247828 h 324741"/>
              <a:gd name="connsiteX28" fmla="*/ 42729 w 658026"/>
              <a:gd name="connsiteY28" fmla="*/ 273466 h 324741"/>
              <a:gd name="connsiteX29" fmla="*/ 17092 w 658026"/>
              <a:gd name="connsiteY29" fmla="*/ 299103 h 324741"/>
              <a:gd name="connsiteX30" fmla="*/ 0 w 658026"/>
              <a:gd name="connsiteY30" fmla="*/ 290557 h 324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58026" h="324741">
                <a:moveTo>
                  <a:pt x="0" y="290557"/>
                </a:moveTo>
                <a:cubicBezTo>
                  <a:pt x="0" y="273466"/>
                  <a:pt x="3918" y="222903"/>
                  <a:pt x="17092" y="196554"/>
                </a:cubicBezTo>
                <a:cubicBezTo>
                  <a:pt x="21685" y="187367"/>
                  <a:pt x="29590" y="180103"/>
                  <a:pt x="34183" y="170916"/>
                </a:cubicBezTo>
                <a:cubicBezTo>
                  <a:pt x="38211" y="162859"/>
                  <a:pt x="37732" y="152774"/>
                  <a:pt x="42729" y="145279"/>
                </a:cubicBezTo>
                <a:cubicBezTo>
                  <a:pt x="61020" y="117843"/>
                  <a:pt x="67124" y="120055"/>
                  <a:pt x="94004" y="111096"/>
                </a:cubicBezTo>
                <a:cubicBezTo>
                  <a:pt x="97376" y="100979"/>
                  <a:pt x="110774" y="45793"/>
                  <a:pt x="128187" y="34184"/>
                </a:cubicBezTo>
                <a:cubicBezTo>
                  <a:pt x="137959" y="27669"/>
                  <a:pt x="150814" y="27739"/>
                  <a:pt x="162370" y="25638"/>
                </a:cubicBezTo>
                <a:cubicBezTo>
                  <a:pt x="215429" y="15991"/>
                  <a:pt x="217684" y="20355"/>
                  <a:pt x="264920" y="8546"/>
                </a:cubicBezTo>
                <a:cubicBezTo>
                  <a:pt x="273659" y="6361"/>
                  <a:pt x="282011" y="2849"/>
                  <a:pt x="290557" y="0"/>
                </a:cubicBezTo>
                <a:cubicBezTo>
                  <a:pt x="319043" y="2849"/>
                  <a:pt x="347720" y="4193"/>
                  <a:pt x="376015" y="8546"/>
                </a:cubicBezTo>
                <a:cubicBezTo>
                  <a:pt x="384918" y="9916"/>
                  <a:pt x="392991" y="14617"/>
                  <a:pt x="401652" y="17092"/>
                </a:cubicBezTo>
                <a:cubicBezTo>
                  <a:pt x="412945" y="20319"/>
                  <a:pt x="424586" y="22263"/>
                  <a:pt x="435836" y="25638"/>
                </a:cubicBezTo>
                <a:cubicBezTo>
                  <a:pt x="453092" y="30815"/>
                  <a:pt x="469632" y="38359"/>
                  <a:pt x="487110" y="42729"/>
                </a:cubicBezTo>
                <a:cubicBezTo>
                  <a:pt x="498504" y="45578"/>
                  <a:pt x="510043" y="47900"/>
                  <a:pt x="521293" y="51275"/>
                </a:cubicBezTo>
                <a:cubicBezTo>
                  <a:pt x="538549" y="56452"/>
                  <a:pt x="572568" y="68367"/>
                  <a:pt x="572568" y="68367"/>
                </a:cubicBezTo>
                <a:cubicBezTo>
                  <a:pt x="588670" y="84468"/>
                  <a:pt x="605778" y="98223"/>
                  <a:pt x="615297" y="119641"/>
                </a:cubicBezTo>
                <a:cubicBezTo>
                  <a:pt x="622614" y="136104"/>
                  <a:pt x="626692" y="153824"/>
                  <a:pt x="632389" y="170916"/>
                </a:cubicBezTo>
                <a:lnTo>
                  <a:pt x="640935" y="196554"/>
                </a:lnTo>
                <a:cubicBezTo>
                  <a:pt x="643783" y="219343"/>
                  <a:pt x="645372" y="242324"/>
                  <a:pt x="649480" y="264920"/>
                </a:cubicBezTo>
                <a:cubicBezTo>
                  <a:pt x="651091" y="273783"/>
                  <a:pt x="658026" y="281549"/>
                  <a:pt x="658026" y="290557"/>
                </a:cubicBezTo>
                <a:cubicBezTo>
                  <a:pt x="658026" y="302302"/>
                  <a:pt x="652329" y="313346"/>
                  <a:pt x="649480" y="324741"/>
                </a:cubicBezTo>
                <a:cubicBezTo>
                  <a:pt x="617243" y="313995"/>
                  <a:pt x="601950" y="311395"/>
                  <a:pt x="572568" y="282012"/>
                </a:cubicBezTo>
                <a:cubicBezTo>
                  <a:pt x="564022" y="273466"/>
                  <a:pt x="557496" y="262243"/>
                  <a:pt x="546931" y="256374"/>
                </a:cubicBezTo>
                <a:cubicBezTo>
                  <a:pt x="531182" y="247625"/>
                  <a:pt x="512748" y="244980"/>
                  <a:pt x="495656" y="239283"/>
                </a:cubicBezTo>
                <a:cubicBezTo>
                  <a:pt x="487110" y="236434"/>
                  <a:pt x="478852" y="232504"/>
                  <a:pt x="470019" y="230737"/>
                </a:cubicBezTo>
                <a:lnTo>
                  <a:pt x="384561" y="213645"/>
                </a:lnTo>
                <a:cubicBezTo>
                  <a:pt x="326107" y="216302"/>
                  <a:pt x="224713" y="211404"/>
                  <a:pt x="153824" y="230737"/>
                </a:cubicBezTo>
                <a:cubicBezTo>
                  <a:pt x="136443" y="235477"/>
                  <a:pt x="119641" y="242131"/>
                  <a:pt x="102550" y="247828"/>
                </a:cubicBezTo>
                <a:cubicBezTo>
                  <a:pt x="81627" y="254802"/>
                  <a:pt x="61210" y="260265"/>
                  <a:pt x="42729" y="273466"/>
                </a:cubicBezTo>
                <a:cubicBezTo>
                  <a:pt x="32895" y="280491"/>
                  <a:pt x="27148" y="292399"/>
                  <a:pt x="17092" y="299103"/>
                </a:cubicBezTo>
                <a:cubicBezTo>
                  <a:pt x="1571" y="309451"/>
                  <a:pt x="0" y="307648"/>
                  <a:pt x="0" y="290557"/>
                </a:cubicBezTo>
                <a:close/>
              </a:path>
            </a:pathLst>
          </a:custGeom>
          <a:solidFill>
            <a:srgbClr val="D258EA">
              <a:alpha val="60000"/>
            </a:srgbClr>
          </a:solidFill>
          <a:ln>
            <a:solidFill>
              <a:srgbClr val="D258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nvGrpSpPr>
          <p:cNvPr id="41" name="Group 40"/>
          <p:cNvGrpSpPr/>
          <p:nvPr/>
        </p:nvGrpSpPr>
        <p:grpSpPr>
          <a:xfrm>
            <a:off x="339315" y="2207860"/>
            <a:ext cx="4973473" cy="4533508"/>
            <a:chOff x="266700" y="1970875"/>
            <a:chExt cx="5329794" cy="4858308"/>
          </a:xfrm>
        </p:grpSpPr>
        <p:pic>
          <p:nvPicPr>
            <p:cNvPr id="42" name="Picture 2" descr="C:\Users\raosz\Desktop\PPE WHO 2.PNG"/>
            <p:cNvPicPr>
              <a:picLocks noChangeAspect="1" noChangeArrowheads="1"/>
            </p:cNvPicPr>
            <p:nvPr/>
          </p:nvPicPr>
          <p:blipFill rotWithShape="1">
            <a:blip r:embed="rId4">
              <a:extLst>
                <a:ext uri="{BEBA8EAE-BF5A-486C-A8C5-ECC9F3942E4B}">
                  <a14:imgProps xmlns:a14="http://schemas.microsoft.com/office/drawing/2010/main">
                    <a14:imgLayer r:embed="rId5">
                      <a14:imgEffect>
                        <a14:backgroundRemoval t="3692" b="96469" l="4596" r="36273"/>
                      </a14:imgEffect>
                    </a14:imgLayer>
                  </a14:imgProps>
                </a:ext>
                <a:ext uri="{28A0092B-C50C-407E-A947-70E740481C1C}">
                  <a14:useLocalDpi xmlns:a14="http://schemas.microsoft.com/office/drawing/2010/main" val="0"/>
                </a:ext>
              </a:extLst>
            </a:blip>
            <a:srcRect l="5084" t="3699" r="66762" b="4753"/>
            <a:stretch/>
          </p:blipFill>
          <p:spPr bwMode="auto">
            <a:xfrm>
              <a:off x="266700" y="1970875"/>
              <a:ext cx="1930391" cy="4858308"/>
            </a:xfrm>
            <a:prstGeom prst="rect">
              <a:avLst/>
            </a:prstGeom>
            <a:noFill/>
            <a:extLst>
              <a:ext uri="{909E8E84-426E-40DD-AFC4-6F175D3DCCD1}">
                <a14:hiddenFill xmlns:a14="http://schemas.microsoft.com/office/drawing/2010/main">
                  <a:solidFill>
                    <a:srgbClr val="FFFFFF"/>
                  </a:solidFill>
                </a14:hiddenFill>
              </a:ext>
            </a:extLst>
          </p:spPr>
        </p:pic>
        <p:sp>
          <p:nvSpPr>
            <p:cNvPr id="43" name="TextBox 42"/>
            <p:cNvSpPr txBox="1"/>
            <p:nvPr/>
          </p:nvSpPr>
          <p:spPr>
            <a:xfrm>
              <a:off x="3122037" y="3463087"/>
              <a:ext cx="1542410" cy="369332"/>
            </a:xfrm>
            <a:prstGeom prst="rect">
              <a:avLst/>
            </a:prstGeom>
            <a:noFill/>
          </p:spPr>
          <p:txBody>
            <a:bodyPr wrap="none" rtlCol="0">
              <a:spAutoFit/>
            </a:bodyPr>
            <a:lstStyle/>
            <a:p>
              <a:r>
                <a:rPr lang="en-NZ" dirty="0"/>
                <a:t>Eye protection</a:t>
              </a:r>
            </a:p>
          </p:txBody>
        </p:sp>
        <p:sp>
          <p:nvSpPr>
            <p:cNvPr id="44" name="TextBox 43"/>
            <p:cNvSpPr txBox="1"/>
            <p:nvPr/>
          </p:nvSpPr>
          <p:spPr>
            <a:xfrm>
              <a:off x="3122037" y="3927073"/>
              <a:ext cx="1465209" cy="369332"/>
            </a:xfrm>
            <a:prstGeom prst="rect">
              <a:avLst/>
            </a:prstGeom>
            <a:noFill/>
          </p:spPr>
          <p:txBody>
            <a:bodyPr wrap="none" rtlCol="0">
              <a:spAutoFit/>
            </a:bodyPr>
            <a:lstStyle/>
            <a:p>
              <a:r>
                <a:rPr lang="en-NZ" dirty="0"/>
                <a:t>Surgical Mask</a:t>
              </a:r>
            </a:p>
          </p:txBody>
        </p:sp>
        <p:sp>
          <p:nvSpPr>
            <p:cNvPr id="46" name="TextBox 45"/>
            <p:cNvSpPr txBox="1"/>
            <p:nvPr/>
          </p:nvSpPr>
          <p:spPr>
            <a:xfrm>
              <a:off x="3122037" y="4869160"/>
              <a:ext cx="811376" cy="369332"/>
            </a:xfrm>
            <a:prstGeom prst="rect">
              <a:avLst/>
            </a:prstGeom>
            <a:noFill/>
          </p:spPr>
          <p:txBody>
            <a:bodyPr wrap="none" rtlCol="0">
              <a:spAutoFit/>
            </a:bodyPr>
            <a:lstStyle/>
            <a:p>
              <a:r>
                <a:rPr lang="en-NZ" dirty="0"/>
                <a:t>Gloves</a:t>
              </a:r>
            </a:p>
          </p:txBody>
        </p:sp>
        <p:sp>
          <p:nvSpPr>
            <p:cNvPr id="47" name="TextBox 46"/>
            <p:cNvSpPr txBox="1"/>
            <p:nvPr/>
          </p:nvSpPr>
          <p:spPr>
            <a:xfrm>
              <a:off x="3122037" y="4401851"/>
              <a:ext cx="738407" cy="369332"/>
            </a:xfrm>
            <a:prstGeom prst="rect">
              <a:avLst/>
            </a:prstGeom>
            <a:noFill/>
          </p:spPr>
          <p:txBody>
            <a:bodyPr wrap="none" rtlCol="0">
              <a:spAutoFit/>
            </a:bodyPr>
            <a:lstStyle/>
            <a:p>
              <a:r>
                <a:rPr lang="en-NZ" dirty="0"/>
                <a:t>Gown</a:t>
              </a:r>
            </a:p>
          </p:txBody>
        </p:sp>
        <p:sp>
          <p:nvSpPr>
            <p:cNvPr id="48" name="TextBox 47"/>
            <p:cNvSpPr txBox="1"/>
            <p:nvPr/>
          </p:nvSpPr>
          <p:spPr>
            <a:xfrm>
              <a:off x="3089157" y="5677177"/>
              <a:ext cx="2507337" cy="692637"/>
            </a:xfrm>
            <a:prstGeom prst="rect">
              <a:avLst/>
            </a:prstGeom>
            <a:noFill/>
          </p:spPr>
          <p:txBody>
            <a:bodyPr wrap="square" rtlCol="0">
              <a:spAutoFit/>
            </a:bodyPr>
            <a:lstStyle/>
            <a:p>
              <a:r>
                <a:rPr lang="en-NZ" dirty="0"/>
                <a:t>Cleanable clogs or gumboots</a:t>
              </a:r>
            </a:p>
          </p:txBody>
        </p:sp>
        <p:sp>
          <p:nvSpPr>
            <p:cNvPr id="52" name="TextBox 51"/>
            <p:cNvSpPr txBox="1"/>
            <p:nvPr/>
          </p:nvSpPr>
          <p:spPr>
            <a:xfrm>
              <a:off x="3122037" y="3062977"/>
              <a:ext cx="1221322" cy="395793"/>
            </a:xfrm>
            <a:prstGeom prst="rect">
              <a:avLst/>
            </a:prstGeom>
            <a:noFill/>
          </p:spPr>
          <p:txBody>
            <a:bodyPr wrap="none" rtlCol="0">
              <a:spAutoFit/>
            </a:bodyPr>
            <a:lstStyle/>
            <a:p>
              <a:r>
                <a:rPr lang="en-NZ" dirty="0"/>
                <a:t>Hair cover</a:t>
              </a:r>
            </a:p>
          </p:txBody>
        </p:sp>
        <p:cxnSp>
          <p:nvCxnSpPr>
            <p:cNvPr id="53" name="Straight Connector 52"/>
            <p:cNvCxnSpPr/>
            <p:nvPr/>
          </p:nvCxnSpPr>
          <p:spPr>
            <a:xfrm flipH="1">
              <a:off x="2792240" y="3255609"/>
              <a:ext cx="329797" cy="0"/>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54" name="Straight Connector 53"/>
            <p:cNvCxnSpPr/>
            <p:nvPr/>
          </p:nvCxnSpPr>
          <p:spPr>
            <a:xfrm flipV="1">
              <a:off x="1601942" y="6018421"/>
              <a:ext cx="1134674" cy="487596"/>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56" name="Straight Connector 55"/>
            <p:cNvCxnSpPr>
              <a:stCxn id="48" idx="1"/>
            </p:cNvCxnSpPr>
            <p:nvPr/>
          </p:nvCxnSpPr>
          <p:spPr>
            <a:xfrm flipH="1" flipV="1">
              <a:off x="2736616" y="6018421"/>
              <a:ext cx="352541" cy="5075"/>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59" name="Straight Connector 58"/>
            <p:cNvCxnSpPr/>
            <p:nvPr/>
          </p:nvCxnSpPr>
          <p:spPr>
            <a:xfrm>
              <a:off x="1616646" y="2835441"/>
              <a:ext cx="1164422" cy="877854"/>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60" name="Straight Connector 59"/>
            <p:cNvCxnSpPr/>
            <p:nvPr/>
          </p:nvCxnSpPr>
          <p:spPr>
            <a:xfrm flipH="1">
              <a:off x="2781068" y="3713295"/>
              <a:ext cx="329796" cy="0"/>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62" name="Straight Connector 61"/>
            <p:cNvCxnSpPr/>
            <p:nvPr/>
          </p:nvCxnSpPr>
          <p:spPr>
            <a:xfrm>
              <a:off x="2023814" y="4661985"/>
              <a:ext cx="757254" cy="407230"/>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63" name="Straight Connector 62"/>
            <p:cNvCxnSpPr/>
            <p:nvPr/>
          </p:nvCxnSpPr>
          <p:spPr>
            <a:xfrm flipH="1">
              <a:off x="2771800" y="5069215"/>
              <a:ext cx="329796" cy="0"/>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64" name="Straight Connector 63"/>
            <p:cNvCxnSpPr/>
            <p:nvPr/>
          </p:nvCxnSpPr>
          <p:spPr>
            <a:xfrm>
              <a:off x="1601942" y="3611925"/>
              <a:ext cx="1211396" cy="1024165"/>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65" name="Straight Connector 64"/>
            <p:cNvCxnSpPr/>
            <p:nvPr/>
          </p:nvCxnSpPr>
          <p:spPr>
            <a:xfrm flipH="1">
              <a:off x="2813338" y="4636090"/>
              <a:ext cx="329796" cy="0"/>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66" name="Straight Connector 65"/>
            <p:cNvCxnSpPr/>
            <p:nvPr/>
          </p:nvCxnSpPr>
          <p:spPr>
            <a:xfrm>
              <a:off x="1475656" y="3123850"/>
              <a:ext cx="1353667" cy="1003278"/>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67" name="Straight Connector 66"/>
            <p:cNvCxnSpPr/>
            <p:nvPr/>
          </p:nvCxnSpPr>
          <p:spPr>
            <a:xfrm flipH="1">
              <a:off x="2818891" y="4127128"/>
              <a:ext cx="329796" cy="0"/>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68" name="Straight Connector 67"/>
            <p:cNvCxnSpPr>
              <a:stCxn id="69" idx="26"/>
            </p:cNvCxnSpPr>
            <p:nvPr/>
          </p:nvCxnSpPr>
          <p:spPr>
            <a:xfrm>
              <a:off x="1659822" y="2424201"/>
              <a:ext cx="1132418" cy="831408"/>
            </a:xfrm>
            <a:prstGeom prst="line">
              <a:avLst/>
            </a:prstGeom>
            <a:ln w="19050">
              <a:headEnd type="oval"/>
            </a:ln>
          </p:spPr>
          <p:style>
            <a:lnRef idx="1">
              <a:schemeClr val="dk1"/>
            </a:lnRef>
            <a:fillRef idx="0">
              <a:schemeClr val="dk1"/>
            </a:fillRef>
            <a:effectRef idx="0">
              <a:schemeClr val="dk1"/>
            </a:effectRef>
            <a:fontRef idx="minor">
              <a:schemeClr val="tx1"/>
            </a:fontRef>
          </p:style>
        </p:cxnSp>
        <p:sp>
          <p:nvSpPr>
            <p:cNvPr id="69" name="Freeform 68"/>
            <p:cNvSpPr/>
            <p:nvPr/>
          </p:nvSpPr>
          <p:spPr>
            <a:xfrm>
              <a:off x="850399" y="2057885"/>
              <a:ext cx="824689" cy="521295"/>
            </a:xfrm>
            <a:custGeom>
              <a:avLst/>
              <a:gdLst>
                <a:gd name="connsiteX0" fmla="*/ 322 w 923267"/>
                <a:gd name="connsiteY0" fmla="*/ 555477 h 632389"/>
                <a:gd name="connsiteX1" fmla="*/ 8867 w 923267"/>
                <a:gd name="connsiteY1" fmla="*/ 461473 h 632389"/>
                <a:gd name="connsiteX2" fmla="*/ 51596 w 923267"/>
                <a:gd name="connsiteY2" fmla="*/ 410199 h 632389"/>
                <a:gd name="connsiteX3" fmla="*/ 85779 w 923267"/>
                <a:gd name="connsiteY3" fmla="*/ 358924 h 632389"/>
                <a:gd name="connsiteX4" fmla="*/ 154146 w 923267"/>
                <a:gd name="connsiteY4" fmla="*/ 256374 h 632389"/>
                <a:gd name="connsiteX5" fmla="*/ 171237 w 923267"/>
                <a:gd name="connsiteY5" fmla="*/ 230737 h 632389"/>
                <a:gd name="connsiteX6" fmla="*/ 188329 w 923267"/>
                <a:gd name="connsiteY6" fmla="*/ 179462 h 632389"/>
                <a:gd name="connsiteX7" fmla="*/ 213966 w 923267"/>
                <a:gd name="connsiteY7" fmla="*/ 153825 h 632389"/>
                <a:gd name="connsiteX8" fmla="*/ 248150 w 923267"/>
                <a:gd name="connsiteY8" fmla="*/ 76913 h 632389"/>
                <a:gd name="connsiteX9" fmla="*/ 325062 w 923267"/>
                <a:gd name="connsiteY9" fmla="*/ 42729 h 632389"/>
                <a:gd name="connsiteX10" fmla="*/ 350699 w 923267"/>
                <a:gd name="connsiteY10" fmla="*/ 25638 h 632389"/>
                <a:gd name="connsiteX11" fmla="*/ 410520 w 923267"/>
                <a:gd name="connsiteY11" fmla="*/ 8546 h 632389"/>
                <a:gd name="connsiteX12" fmla="*/ 436157 w 923267"/>
                <a:gd name="connsiteY12" fmla="*/ 0 h 632389"/>
                <a:gd name="connsiteX13" fmla="*/ 538707 w 923267"/>
                <a:gd name="connsiteY13" fmla="*/ 8546 h 632389"/>
                <a:gd name="connsiteX14" fmla="*/ 572890 w 923267"/>
                <a:gd name="connsiteY14" fmla="*/ 34184 h 632389"/>
                <a:gd name="connsiteX15" fmla="*/ 607073 w 923267"/>
                <a:gd name="connsiteY15" fmla="*/ 119642 h 632389"/>
                <a:gd name="connsiteX16" fmla="*/ 615619 w 923267"/>
                <a:gd name="connsiteY16" fmla="*/ 145279 h 632389"/>
                <a:gd name="connsiteX17" fmla="*/ 624165 w 923267"/>
                <a:gd name="connsiteY17" fmla="*/ 170916 h 632389"/>
                <a:gd name="connsiteX18" fmla="*/ 675439 w 923267"/>
                <a:gd name="connsiteY18" fmla="*/ 205100 h 632389"/>
                <a:gd name="connsiteX19" fmla="*/ 701077 w 923267"/>
                <a:gd name="connsiteY19" fmla="*/ 222191 h 632389"/>
                <a:gd name="connsiteX20" fmla="*/ 752351 w 923267"/>
                <a:gd name="connsiteY20" fmla="*/ 239283 h 632389"/>
                <a:gd name="connsiteX21" fmla="*/ 777989 w 923267"/>
                <a:gd name="connsiteY21" fmla="*/ 247828 h 632389"/>
                <a:gd name="connsiteX22" fmla="*/ 803626 w 923267"/>
                <a:gd name="connsiteY22" fmla="*/ 264920 h 632389"/>
                <a:gd name="connsiteX23" fmla="*/ 854901 w 923267"/>
                <a:gd name="connsiteY23" fmla="*/ 307649 h 632389"/>
                <a:gd name="connsiteX24" fmla="*/ 889084 w 923267"/>
                <a:gd name="connsiteY24" fmla="*/ 358924 h 632389"/>
                <a:gd name="connsiteX25" fmla="*/ 897630 w 923267"/>
                <a:gd name="connsiteY25" fmla="*/ 393107 h 632389"/>
                <a:gd name="connsiteX26" fmla="*/ 906176 w 923267"/>
                <a:gd name="connsiteY26" fmla="*/ 444382 h 632389"/>
                <a:gd name="connsiteX27" fmla="*/ 923267 w 923267"/>
                <a:gd name="connsiteY27" fmla="*/ 495657 h 632389"/>
                <a:gd name="connsiteX28" fmla="*/ 914722 w 923267"/>
                <a:gd name="connsiteY28" fmla="*/ 581114 h 632389"/>
                <a:gd name="connsiteX29" fmla="*/ 880538 w 923267"/>
                <a:gd name="connsiteY29" fmla="*/ 589660 h 632389"/>
                <a:gd name="connsiteX30" fmla="*/ 795080 w 923267"/>
                <a:gd name="connsiteY30" fmla="*/ 581114 h 632389"/>
                <a:gd name="connsiteX31" fmla="*/ 769443 w 923267"/>
                <a:gd name="connsiteY31" fmla="*/ 572569 h 632389"/>
                <a:gd name="connsiteX32" fmla="*/ 709622 w 923267"/>
                <a:gd name="connsiteY32" fmla="*/ 495657 h 632389"/>
                <a:gd name="connsiteX33" fmla="*/ 692531 w 923267"/>
                <a:gd name="connsiteY33" fmla="*/ 470019 h 632389"/>
                <a:gd name="connsiteX34" fmla="*/ 666893 w 923267"/>
                <a:gd name="connsiteY34" fmla="*/ 452928 h 632389"/>
                <a:gd name="connsiteX35" fmla="*/ 564344 w 923267"/>
                <a:gd name="connsiteY35" fmla="*/ 461473 h 632389"/>
                <a:gd name="connsiteX36" fmla="*/ 282333 w 923267"/>
                <a:gd name="connsiteY36" fmla="*/ 478565 h 632389"/>
                <a:gd name="connsiteX37" fmla="*/ 231058 w 923267"/>
                <a:gd name="connsiteY37" fmla="*/ 495657 h 632389"/>
                <a:gd name="connsiteX38" fmla="*/ 179783 w 923267"/>
                <a:gd name="connsiteY38" fmla="*/ 521294 h 632389"/>
                <a:gd name="connsiteX39" fmla="*/ 128508 w 923267"/>
                <a:gd name="connsiteY39" fmla="*/ 546931 h 632389"/>
                <a:gd name="connsiteX40" fmla="*/ 102871 w 923267"/>
                <a:gd name="connsiteY40" fmla="*/ 564023 h 632389"/>
                <a:gd name="connsiteX41" fmla="*/ 68688 w 923267"/>
                <a:gd name="connsiteY41" fmla="*/ 615298 h 632389"/>
                <a:gd name="connsiteX42" fmla="*/ 17413 w 923267"/>
                <a:gd name="connsiteY42" fmla="*/ 632389 h 632389"/>
                <a:gd name="connsiteX43" fmla="*/ 322 w 923267"/>
                <a:gd name="connsiteY43" fmla="*/ 555477 h 632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923267" h="632389">
                  <a:moveTo>
                    <a:pt x="322" y="555477"/>
                  </a:moveTo>
                  <a:cubicBezTo>
                    <a:pt x="-1102" y="526991"/>
                    <a:pt x="2274" y="492238"/>
                    <a:pt x="8867" y="461473"/>
                  </a:cubicBezTo>
                  <a:cubicBezTo>
                    <a:pt x="12738" y="443410"/>
                    <a:pt x="42142" y="422354"/>
                    <a:pt x="51596" y="410199"/>
                  </a:cubicBezTo>
                  <a:cubicBezTo>
                    <a:pt x="64207" y="393984"/>
                    <a:pt x="74385" y="376016"/>
                    <a:pt x="85779" y="358924"/>
                  </a:cubicBezTo>
                  <a:lnTo>
                    <a:pt x="154146" y="256374"/>
                  </a:lnTo>
                  <a:cubicBezTo>
                    <a:pt x="159843" y="247828"/>
                    <a:pt x="167989" y="240480"/>
                    <a:pt x="171237" y="230737"/>
                  </a:cubicBezTo>
                  <a:cubicBezTo>
                    <a:pt x="176934" y="213645"/>
                    <a:pt x="175590" y="192201"/>
                    <a:pt x="188329" y="179462"/>
                  </a:cubicBezTo>
                  <a:lnTo>
                    <a:pt x="213966" y="153825"/>
                  </a:lnTo>
                  <a:cubicBezTo>
                    <a:pt x="222429" y="128437"/>
                    <a:pt x="227835" y="97228"/>
                    <a:pt x="248150" y="76913"/>
                  </a:cubicBezTo>
                  <a:cubicBezTo>
                    <a:pt x="282937" y="42126"/>
                    <a:pt x="274288" y="76578"/>
                    <a:pt x="325062" y="42729"/>
                  </a:cubicBezTo>
                  <a:cubicBezTo>
                    <a:pt x="333608" y="37032"/>
                    <a:pt x="341513" y="30231"/>
                    <a:pt x="350699" y="25638"/>
                  </a:cubicBezTo>
                  <a:cubicBezTo>
                    <a:pt x="364361" y="18807"/>
                    <a:pt x="397739" y="12198"/>
                    <a:pt x="410520" y="8546"/>
                  </a:cubicBezTo>
                  <a:cubicBezTo>
                    <a:pt x="419181" y="6071"/>
                    <a:pt x="427611" y="2849"/>
                    <a:pt x="436157" y="0"/>
                  </a:cubicBezTo>
                  <a:cubicBezTo>
                    <a:pt x="470340" y="2849"/>
                    <a:pt x="505429" y="226"/>
                    <a:pt x="538707" y="8546"/>
                  </a:cubicBezTo>
                  <a:cubicBezTo>
                    <a:pt x="552525" y="12001"/>
                    <a:pt x="563621" y="23370"/>
                    <a:pt x="572890" y="34184"/>
                  </a:cubicBezTo>
                  <a:cubicBezTo>
                    <a:pt x="586606" y="50186"/>
                    <a:pt x="602120" y="104783"/>
                    <a:pt x="607073" y="119642"/>
                  </a:cubicBezTo>
                  <a:lnTo>
                    <a:pt x="615619" y="145279"/>
                  </a:lnTo>
                  <a:cubicBezTo>
                    <a:pt x="618468" y="153825"/>
                    <a:pt x="616670" y="165919"/>
                    <a:pt x="624165" y="170916"/>
                  </a:cubicBezTo>
                  <a:lnTo>
                    <a:pt x="675439" y="205100"/>
                  </a:lnTo>
                  <a:cubicBezTo>
                    <a:pt x="683985" y="210797"/>
                    <a:pt x="691333" y="218943"/>
                    <a:pt x="701077" y="222191"/>
                  </a:cubicBezTo>
                  <a:lnTo>
                    <a:pt x="752351" y="239283"/>
                  </a:lnTo>
                  <a:lnTo>
                    <a:pt x="777989" y="247828"/>
                  </a:lnTo>
                  <a:cubicBezTo>
                    <a:pt x="786535" y="253525"/>
                    <a:pt x="795736" y="258345"/>
                    <a:pt x="803626" y="264920"/>
                  </a:cubicBezTo>
                  <a:cubicBezTo>
                    <a:pt x="869426" y="319753"/>
                    <a:pt x="791249" y="265213"/>
                    <a:pt x="854901" y="307649"/>
                  </a:cubicBezTo>
                  <a:cubicBezTo>
                    <a:pt x="866295" y="324741"/>
                    <a:pt x="884102" y="338996"/>
                    <a:pt x="889084" y="358924"/>
                  </a:cubicBezTo>
                  <a:cubicBezTo>
                    <a:pt x="891933" y="370318"/>
                    <a:pt x="895327" y="381590"/>
                    <a:pt x="897630" y="393107"/>
                  </a:cubicBezTo>
                  <a:cubicBezTo>
                    <a:pt x="901028" y="410098"/>
                    <a:pt x="901974" y="427572"/>
                    <a:pt x="906176" y="444382"/>
                  </a:cubicBezTo>
                  <a:cubicBezTo>
                    <a:pt x="910545" y="461860"/>
                    <a:pt x="923267" y="495657"/>
                    <a:pt x="923267" y="495657"/>
                  </a:cubicBezTo>
                  <a:cubicBezTo>
                    <a:pt x="920419" y="524143"/>
                    <a:pt x="926568" y="555052"/>
                    <a:pt x="914722" y="581114"/>
                  </a:cubicBezTo>
                  <a:cubicBezTo>
                    <a:pt x="909862" y="591807"/>
                    <a:pt x="892283" y="589660"/>
                    <a:pt x="880538" y="589660"/>
                  </a:cubicBezTo>
                  <a:cubicBezTo>
                    <a:pt x="851910" y="589660"/>
                    <a:pt x="823566" y="583963"/>
                    <a:pt x="795080" y="581114"/>
                  </a:cubicBezTo>
                  <a:cubicBezTo>
                    <a:pt x="786534" y="578266"/>
                    <a:pt x="776938" y="577566"/>
                    <a:pt x="769443" y="572569"/>
                  </a:cubicBezTo>
                  <a:cubicBezTo>
                    <a:pt x="745349" y="556506"/>
                    <a:pt x="723200" y="516024"/>
                    <a:pt x="709622" y="495657"/>
                  </a:cubicBezTo>
                  <a:cubicBezTo>
                    <a:pt x="703925" y="487111"/>
                    <a:pt x="701077" y="475716"/>
                    <a:pt x="692531" y="470019"/>
                  </a:cubicBezTo>
                  <a:lnTo>
                    <a:pt x="666893" y="452928"/>
                  </a:lnTo>
                  <a:cubicBezTo>
                    <a:pt x="632710" y="455776"/>
                    <a:pt x="598600" y="459716"/>
                    <a:pt x="564344" y="461473"/>
                  </a:cubicBezTo>
                  <a:cubicBezTo>
                    <a:pt x="535431" y="462956"/>
                    <a:pt x="360190" y="459100"/>
                    <a:pt x="282333" y="478565"/>
                  </a:cubicBezTo>
                  <a:cubicBezTo>
                    <a:pt x="264855" y="482935"/>
                    <a:pt x="246049" y="485664"/>
                    <a:pt x="231058" y="495657"/>
                  </a:cubicBezTo>
                  <a:cubicBezTo>
                    <a:pt x="197926" y="517745"/>
                    <a:pt x="215165" y="509500"/>
                    <a:pt x="179783" y="521294"/>
                  </a:cubicBezTo>
                  <a:cubicBezTo>
                    <a:pt x="106312" y="570277"/>
                    <a:pt x="199270" y="511551"/>
                    <a:pt x="128508" y="546931"/>
                  </a:cubicBezTo>
                  <a:cubicBezTo>
                    <a:pt x="119322" y="551524"/>
                    <a:pt x="111417" y="558326"/>
                    <a:pt x="102871" y="564023"/>
                  </a:cubicBezTo>
                  <a:cubicBezTo>
                    <a:pt x="91477" y="581115"/>
                    <a:pt x="88176" y="608802"/>
                    <a:pt x="68688" y="615298"/>
                  </a:cubicBezTo>
                  <a:lnTo>
                    <a:pt x="17413" y="632389"/>
                  </a:lnTo>
                  <a:cubicBezTo>
                    <a:pt x="-1258" y="604382"/>
                    <a:pt x="1746" y="583963"/>
                    <a:pt x="322" y="555477"/>
                  </a:cubicBezTo>
                  <a:close/>
                </a:path>
              </a:pathLst>
            </a:custGeom>
            <a:solidFill>
              <a:srgbClr val="D258EA">
                <a:alpha val="60000"/>
              </a:srgbClr>
            </a:solidFill>
            <a:ln>
              <a:solidFill>
                <a:srgbClr val="D258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sp>
        <p:nvSpPr>
          <p:cNvPr id="72" name="TextBox 71"/>
          <p:cNvSpPr txBox="1"/>
          <p:nvPr/>
        </p:nvSpPr>
        <p:spPr>
          <a:xfrm>
            <a:off x="5877216" y="6157299"/>
            <a:ext cx="3063131" cy="646332"/>
          </a:xfrm>
          <a:prstGeom prst="rect">
            <a:avLst/>
          </a:prstGeom>
          <a:solidFill>
            <a:schemeClr val="bg1">
              <a:lumMod val="85000"/>
            </a:schemeClr>
          </a:solidFill>
        </p:spPr>
        <p:txBody>
          <a:bodyPr wrap="square" rtlCol="0">
            <a:spAutoFit/>
          </a:bodyPr>
          <a:lstStyle/>
          <a:p>
            <a:r>
              <a:rPr lang="en-NZ" sz="1200" dirty="0"/>
              <a:t>Theatre environment management: maximum IC possible (e.g. negative pressure, deep clean, stand down, air change, </a:t>
            </a:r>
            <a:r>
              <a:rPr lang="en-NZ" sz="1200" dirty="0" err="1"/>
              <a:t>Bioquell</a:t>
            </a:r>
            <a:r>
              <a:rPr lang="en-NZ" sz="1200" dirty="0"/>
              <a:t>)</a:t>
            </a:r>
          </a:p>
        </p:txBody>
      </p:sp>
      <p:sp>
        <p:nvSpPr>
          <p:cNvPr id="3" name="Right Arrow 2"/>
          <p:cNvSpPr/>
          <p:nvPr/>
        </p:nvSpPr>
        <p:spPr>
          <a:xfrm>
            <a:off x="2758187" y="1453131"/>
            <a:ext cx="3080247" cy="575019"/>
          </a:xfrm>
          <a:prstGeom prst="rightArrow">
            <a:avLst>
              <a:gd name="adj1" fmla="val 100000"/>
              <a:gd name="adj2" fmla="val 50000"/>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a:solidFill>
                  <a:schemeClr val="tx1"/>
                </a:solidFill>
              </a:rPr>
              <a:t>Fit-test &amp; practice with n-95. </a:t>
            </a:r>
          </a:p>
          <a:p>
            <a:pPr algn="ctr"/>
            <a:r>
              <a:rPr lang="en-NZ" sz="1200" u="sng" dirty="0">
                <a:solidFill>
                  <a:schemeClr val="tx1"/>
                </a:solidFill>
              </a:rPr>
              <a:t>Low threshold</a:t>
            </a:r>
            <a:r>
              <a:rPr lang="en-NZ" sz="1200" dirty="0">
                <a:solidFill>
                  <a:schemeClr val="tx1"/>
                </a:solidFill>
              </a:rPr>
              <a:t> to convert to </a:t>
            </a:r>
          </a:p>
          <a:p>
            <a:pPr algn="ctr"/>
            <a:r>
              <a:rPr lang="en-NZ" sz="1400" b="1" dirty="0">
                <a:solidFill>
                  <a:schemeClr val="tx1"/>
                </a:solidFill>
              </a:rPr>
              <a:t>ALERT: ORANGE</a:t>
            </a:r>
          </a:p>
        </p:txBody>
      </p:sp>
      <p:sp>
        <p:nvSpPr>
          <p:cNvPr id="71" name="TextBox 70"/>
          <p:cNvSpPr txBox="1"/>
          <p:nvPr/>
        </p:nvSpPr>
        <p:spPr>
          <a:xfrm>
            <a:off x="3028628" y="5263030"/>
            <a:ext cx="800668" cy="369332"/>
          </a:xfrm>
          <a:prstGeom prst="rect">
            <a:avLst/>
          </a:prstGeom>
          <a:noFill/>
        </p:spPr>
        <p:txBody>
          <a:bodyPr wrap="none" rtlCol="0">
            <a:spAutoFit/>
          </a:bodyPr>
          <a:lstStyle/>
          <a:p>
            <a:r>
              <a:rPr lang="en-NZ" dirty="0"/>
              <a:t>Scrubs</a:t>
            </a:r>
          </a:p>
        </p:txBody>
      </p:sp>
      <p:cxnSp>
        <p:nvCxnSpPr>
          <p:cNvPr id="73" name="Straight Connector 72"/>
          <p:cNvCxnSpPr>
            <a:stCxn id="71" idx="1"/>
            <a:endCxn id="74" idx="4"/>
          </p:cNvCxnSpPr>
          <p:nvPr/>
        </p:nvCxnSpPr>
        <p:spPr>
          <a:xfrm flipH="1">
            <a:off x="1527173" y="5447696"/>
            <a:ext cx="1501455" cy="228759"/>
          </a:xfrm>
          <a:prstGeom prst="line">
            <a:avLst/>
          </a:prstGeom>
          <a:ln w="19050">
            <a:headEnd type="none"/>
          </a:ln>
        </p:spPr>
        <p:style>
          <a:lnRef idx="1">
            <a:schemeClr val="dk1"/>
          </a:lnRef>
          <a:fillRef idx="0">
            <a:schemeClr val="dk1"/>
          </a:fillRef>
          <a:effectRef idx="0">
            <a:schemeClr val="dk1"/>
          </a:effectRef>
          <a:fontRef idx="minor">
            <a:schemeClr val="tx1"/>
          </a:fontRef>
        </p:style>
      </p:cxnSp>
      <p:sp>
        <p:nvSpPr>
          <p:cNvPr id="74" name="Oval 73"/>
          <p:cNvSpPr/>
          <p:nvPr/>
        </p:nvSpPr>
        <p:spPr>
          <a:xfrm>
            <a:off x="1504313" y="5626151"/>
            <a:ext cx="45719" cy="503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75" name="Picture 1" descr="gastro-logo"/>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716212" y="163500"/>
            <a:ext cx="1224135" cy="393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6016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3" descr="C:\Users\raosz\Desktop\PPE aerosol 1.PN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3051" b="95593" l="2828" r="31620">
                        <a14:foregroundMark x1="18380" y1="18136" x2="15296" y2="31525"/>
                        <a14:foregroundMark x1="19280" y1="18475" x2="22751" y2="30678"/>
                        <a14:foregroundMark x1="20823" y1="20678" x2="21979" y2="28475"/>
                        <a14:foregroundMark x1="13625" y1="28305" x2="23522" y2="28136"/>
                        <a14:foregroundMark x1="16067" y1="20000" x2="17095" y2="22542"/>
                        <a14:foregroundMark x1="11568" y1="30508" x2="25193" y2="30000"/>
                        <a14:foregroundMark x1="24807" y1="28136" x2="23008" y2="27458"/>
                        <a14:foregroundMark x1="14524" y1="6271" x2="23136" y2="11186"/>
                        <a14:foregroundMark x1="12725" y1="13390" x2="23650" y2="13220"/>
                        <a14:foregroundMark x1="14010" y1="11356" x2="16195" y2="10169"/>
                        <a14:foregroundMark x1="29434" y1="57966" x2="30334" y2="55932"/>
                        <a14:backgroundMark x1="23136" y1="24068" x2="23522" y2="20339"/>
                      </a14:backgroundRemoval>
                    </a14:imgEffect>
                  </a14:imgLayer>
                </a14:imgProps>
              </a:ext>
              <a:ext uri="{28A0092B-C50C-407E-A947-70E740481C1C}">
                <a14:useLocalDpi xmlns:a14="http://schemas.microsoft.com/office/drawing/2010/main" val="0"/>
              </a:ext>
            </a:extLst>
          </a:blip>
          <a:srcRect t="-1" r="69219" b="2488"/>
          <a:stretch/>
        </p:blipFill>
        <p:spPr bwMode="auto">
          <a:xfrm>
            <a:off x="-180528" y="1415033"/>
            <a:ext cx="2285963" cy="549064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029590" y="3488185"/>
            <a:ext cx="1693092" cy="400110"/>
          </a:xfrm>
          <a:prstGeom prst="rect">
            <a:avLst/>
          </a:prstGeom>
          <a:noFill/>
        </p:spPr>
        <p:txBody>
          <a:bodyPr wrap="none" rtlCol="0">
            <a:spAutoFit/>
          </a:bodyPr>
          <a:lstStyle/>
          <a:p>
            <a:r>
              <a:rPr lang="en-NZ" sz="2000" dirty="0"/>
              <a:t>Eye protection</a:t>
            </a:r>
          </a:p>
        </p:txBody>
      </p:sp>
      <p:sp>
        <p:nvSpPr>
          <p:cNvPr id="5" name="TextBox 4"/>
          <p:cNvSpPr txBox="1"/>
          <p:nvPr/>
        </p:nvSpPr>
        <p:spPr>
          <a:xfrm>
            <a:off x="3029590" y="3960303"/>
            <a:ext cx="1213794" cy="400110"/>
          </a:xfrm>
          <a:prstGeom prst="rect">
            <a:avLst/>
          </a:prstGeom>
          <a:noFill/>
        </p:spPr>
        <p:txBody>
          <a:bodyPr wrap="none" rtlCol="0">
            <a:spAutoFit/>
          </a:bodyPr>
          <a:lstStyle/>
          <a:p>
            <a:r>
              <a:rPr lang="en-NZ" sz="2000" dirty="0"/>
              <a:t>N95 mask</a:t>
            </a:r>
          </a:p>
        </p:txBody>
      </p:sp>
      <p:sp>
        <p:nvSpPr>
          <p:cNvPr id="6" name="TextBox 5"/>
          <p:cNvSpPr txBox="1"/>
          <p:nvPr/>
        </p:nvSpPr>
        <p:spPr>
          <a:xfrm>
            <a:off x="3029590" y="4392351"/>
            <a:ext cx="1646156" cy="400110"/>
          </a:xfrm>
          <a:prstGeom prst="rect">
            <a:avLst/>
          </a:prstGeom>
          <a:noFill/>
        </p:spPr>
        <p:txBody>
          <a:bodyPr wrap="none" rtlCol="0">
            <a:spAutoFit/>
          </a:bodyPr>
          <a:lstStyle/>
          <a:p>
            <a:r>
              <a:rPr lang="en-NZ" sz="2000" dirty="0"/>
              <a:t>Double gloves</a:t>
            </a:r>
          </a:p>
        </p:txBody>
      </p:sp>
      <p:sp>
        <p:nvSpPr>
          <p:cNvPr id="7" name="TextBox 6"/>
          <p:cNvSpPr txBox="1"/>
          <p:nvPr/>
        </p:nvSpPr>
        <p:spPr>
          <a:xfrm>
            <a:off x="3029590" y="4824399"/>
            <a:ext cx="797591" cy="400110"/>
          </a:xfrm>
          <a:prstGeom prst="rect">
            <a:avLst/>
          </a:prstGeom>
          <a:noFill/>
        </p:spPr>
        <p:txBody>
          <a:bodyPr wrap="none" rtlCol="0">
            <a:spAutoFit/>
          </a:bodyPr>
          <a:lstStyle/>
          <a:p>
            <a:r>
              <a:rPr lang="en-NZ" sz="2000" dirty="0"/>
              <a:t>Gown</a:t>
            </a:r>
          </a:p>
        </p:txBody>
      </p:sp>
      <p:sp>
        <p:nvSpPr>
          <p:cNvPr id="8" name="TextBox 7"/>
          <p:cNvSpPr txBox="1"/>
          <p:nvPr/>
        </p:nvSpPr>
        <p:spPr>
          <a:xfrm>
            <a:off x="2989715" y="5584098"/>
            <a:ext cx="2507337" cy="707886"/>
          </a:xfrm>
          <a:prstGeom prst="rect">
            <a:avLst/>
          </a:prstGeom>
          <a:noFill/>
        </p:spPr>
        <p:txBody>
          <a:bodyPr wrap="square" rtlCol="0">
            <a:spAutoFit/>
          </a:bodyPr>
          <a:lstStyle/>
          <a:p>
            <a:r>
              <a:rPr lang="en-NZ" sz="2000" dirty="0"/>
              <a:t>Cleanable clogs or gumboots</a:t>
            </a:r>
          </a:p>
        </p:txBody>
      </p:sp>
      <p:sp>
        <p:nvSpPr>
          <p:cNvPr id="9" name="TextBox 8"/>
          <p:cNvSpPr txBox="1"/>
          <p:nvPr/>
        </p:nvSpPr>
        <p:spPr>
          <a:xfrm>
            <a:off x="3029590" y="2966163"/>
            <a:ext cx="2025555" cy="400110"/>
          </a:xfrm>
          <a:prstGeom prst="rect">
            <a:avLst/>
          </a:prstGeom>
          <a:noFill/>
        </p:spPr>
        <p:txBody>
          <a:bodyPr wrap="none" rtlCol="0">
            <a:spAutoFit/>
          </a:bodyPr>
          <a:lstStyle/>
          <a:p>
            <a:r>
              <a:rPr lang="en-NZ" sz="2000" dirty="0"/>
              <a:t>Hair &amp; neck cover</a:t>
            </a:r>
          </a:p>
        </p:txBody>
      </p:sp>
      <p:cxnSp>
        <p:nvCxnSpPr>
          <p:cNvPr id="11" name="Straight Connector 10"/>
          <p:cNvCxnSpPr/>
          <p:nvPr/>
        </p:nvCxnSpPr>
        <p:spPr>
          <a:xfrm flipH="1">
            <a:off x="2699793" y="3158795"/>
            <a:ext cx="329797" cy="0"/>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flipV="1">
            <a:off x="1566557" y="5938041"/>
            <a:ext cx="1020172" cy="372468"/>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13" name="Straight Connector 12"/>
          <p:cNvCxnSpPr>
            <a:stCxn id="8" idx="1"/>
          </p:cNvCxnSpPr>
          <p:nvPr/>
        </p:nvCxnSpPr>
        <p:spPr>
          <a:xfrm flipH="1">
            <a:off x="2586729" y="5938041"/>
            <a:ext cx="402986" cy="0"/>
          </a:xfrm>
          <a:prstGeom prst="line">
            <a:avLst/>
          </a:prstGeom>
          <a:ln w="19050">
            <a:headEnd type="none"/>
          </a:ln>
        </p:spPr>
        <p:style>
          <a:lnRef idx="1">
            <a:schemeClr val="dk1"/>
          </a:lnRef>
          <a:fillRef idx="0">
            <a:schemeClr val="dk1"/>
          </a:fillRef>
          <a:effectRef idx="0">
            <a:schemeClr val="dk1"/>
          </a:effectRef>
          <a:fontRef idx="minor">
            <a:schemeClr val="tx1"/>
          </a:fontRef>
        </p:style>
      </p:cxnSp>
      <p:sp>
        <p:nvSpPr>
          <p:cNvPr id="14" name="Rectangle 13"/>
          <p:cNvSpPr/>
          <p:nvPr/>
        </p:nvSpPr>
        <p:spPr>
          <a:xfrm>
            <a:off x="179512" y="557382"/>
            <a:ext cx="8784976" cy="783386"/>
          </a:xfrm>
          <a:prstGeom prst="rect">
            <a:avLst/>
          </a:prstGeom>
          <a:solidFill>
            <a:srgbClr val="A9A0CC">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400" dirty="0">
                <a:solidFill>
                  <a:schemeClr val="tx1"/>
                </a:solidFill>
              </a:rPr>
              <a:t>Full PPE Protection for Endoscopy Team</a:t>
            </a:r>
          </a:p>
        </p:txBody>
      </p:sp>
      <p:cxnSp>
        <p:nvCxnSpPr>
          <p:cNvPr id="15" name="Straight Connector 14"/>
          <p:cNvCxnSpPr/>
          <p:nvPr/>
        </p:nvCxnSpPr>
        <p:spPr>
          <a:xfrm>
            <a:off x="1475656" y="2376127"/>
            <a:ext cx="1224137" cy="1312113"/>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flipH="1">
            <a:off x="2688621" y="3672271"/>
            <a:ext cx="329796" cy="0"/>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2026265" y="4608375"/>
            <a:ext cx="560464" cy="0"/>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flipH="1">
            <a:off x="2679353" y="5031187"/>
            <a:ext cx="329796" cy="0"/>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flipV="1">
            <a:off x="1658165" y="5024454"/>
            <a:ext cx="1041628" cy="87977"/>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flipH="1">
            <a:off x="2586729" y="4608375"/>
            <a:ext cx="463958" cy="0"/>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a:off x="1331640" y="2656125"/>
            <a:ext cx="1255089" cy="1570144"/>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flipH="1">
            <a:off x="2586881" y="4206674"/>
            <a:ext cx="469511" cy="11990"/>
          </a:xfrm>
          <a:prstGeom prst="line">
            <a:avLst/>
          </a:prstGeom>
          <a:ln w="19050">
            <a:headEnd type="none"/>
          </a:ln>
        </p:spPr>
        <p:style>
          <a:lnRef idx="1">
            <a:schemeClr val="dk1"/>
          </a:lnRef>
          <a:fillRef idx="0">
            <a:schemeClr val="dk1"/>
          </a:fillRef>
          <a:effectRef idx="0">
            <a:schemeClr val="dk1"/>
          </a:effectRef>
          <a:fontRef idx="minor">
            <a:schemeClr val="tx1"/>
          </a:fontRef>
        </p:style>
      </p:cxnSp>
      <p:sp>
        <p:nvSpPr>
          <p:cNvPr id="1032" name="Rectangle 1031"/>
          <p:cNvSpPr/>
          <p:nvPr/>
        </p:nvSpPr>
        <p:spPr>
          <a:xfrm>
            <a:off x="5868144" y="1484784"/>
            <a:ext cx="3096344" cy="4896544"/>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NZ"/>
          </a:p>
        </p:txBody>
      </p:sp>
      <p:sp>
        <p:nvSpPr>
          <p:cNvPr id="1033" name="Rectangle 1032"/>
          <p:cNvSpPr/>
          <p:nvPr/>
        </p:nvSpPr>
        <p:spPr>
          <a:xfrm>
            <a:off x="5868144" y="1484785"/>
            <a:ext cx="3096344" cy="486090"/>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NZ" b="1" dirty="0">
                <a:solidFill>
                  <a:schemeClr val="tx1"/>
                </a:solidFill>
              </a:rPr>
              <a:t>Intermediate COVID-19 risk  </a:t>
            </a:r>
          </a:p>
          <a:p>
            <a:pPr algn="ctr"/>
            <a:r>
              <a:rPr lang="en-NZ" sz="1200" dirty="0">
                <a:solidFill>
                  <a:schemeClr val="tx1"/>
                </a:solidFill>
              </a:rPr>
              <a:t>Asymptomatic but travel / contact history</a:t>
            </a:r>
            <a:endParaRPr lang="en-NZ" dirty="0">
              <a:solidFill>
                <a:schemeClr val="tx1"/>
              </a:solidFill>
            </a:endParaRPr>
          </a:p>
        </p:txBody>
      </p:sp>
      <p:sp>
        <p:nvSpPr>
          <p:cNvPr id="45" name="Rectangle 44"/>
          <p:cNvSpPr/>
          <p:nvPr/>
        </p:nvSpPr>
        <p:spPr>
          <a:xfrm>
            <a:off x="5868144" y="2204864"/>
            <a:ext cx="3096344" cy="486090"/>
          </a:xfrm>
          <a:prstGeom prst="rect">
            <a:avLst/>
          </a:prstGeom>
          <a:solidFill>
            <a:srgbClr val="00B0F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NZ" b="1" dirty="0"/>
              <a:t>High COVID-19 risk  </a:t>
            </a:r>
          </a:p>
          <a:p>
            <a:pPr algn="ctr"/>
            <a:r>
              <a:rPr lang="en-NZ" sz="1200" dirty="0"/>
              <a:t>Confirmed / Likely COVID</a:t>
            </a:r>
            <a:endParaRPr lang="en-NZ" dirty="0"/>
          </a:p>
        </p:txBody>
      </p:sp>
      <p:sp>
        <p:nvSpPr>
          <p:cNvPr id="33" name="TextBox 32"/>
          <p:cNvSpPr txBox="1"/>
          <p:nvPr/>
        </p:nvSpPr>
        <p:spPr>
          <a:xfrm>
            <a:off x="7164288" y="1907412"/>
            <a:ext cx="369012" cy="338554"/>
          </a:xfrm>
          <a:prstGeom prst="rect">
            <a:avLst/>
          </a:prstGeom>
          <a:noFill/>
        </p:spPr>
        <p:txBody>
          <a:bodyPr wrap="none" rtlCol="0">
            <a:spAutoFit/>
          </a:bodyPr>
          <a:lstStyle/>
          <a:p>
            <a:r>
              <a:rPr lang="en-NZ" sz="1600" b="1" dirty="0"/>
              <a:t>or</a:t>
            </a:r>
          </a:p>
        </p:txBody>
      </p:sp>
      <p:sp>
        <p:nvSpPr>
          <p:cNvPr id="24" name="TextBox 23"/>
          <p:cNvSpPr txBox="1"/>
          <p:nvPr/>
        </p:nvSpPr>
        <p:spPr>
          <a:xfrm>
            <a:off x="147936" y="184666"/>
            <a:ext cx="8816552" cy="372716"/>
          </a:xfrm>
          <a:prstGeom prst="rect">
            <a:avLst/>
          </a:prstGeom>
          <a:solidFill>
            <a:srgbClr val="FFC000"/>
          </a:solidFill>
        </p:spPr>
        <p:txBody>
          <a:bodyPr wrap="square" rtlCol="0">
            <a:spAutoFit/>
          </a:bodyPr>
          <a:lstStyle/>
          <a:p>
            <a:r>
              <a:rPr lang="en-NZ" b="1" dirty="0"/>
              <a:t>COVID  DHB ALERT: ORANGE</a:t>
            </a:r>
          </a:p>
        </p:txBody>
      </p:sp>
      <p:sp>
        <p:nvSpPr>
          <p:cNvPr id="23" name="TextBox 22"/>
          <p:cNvSpPr txBox="1"/>
          <p:nvPr/>
        </p:nvSpPr>
        <p:spPr>
          <a:xfrm>
            <a:off x="5866527" y="2682383"/>
            <a:ext cx="3096344" cy="3785652"/>
          </a:xfrm>
          <a:prstGeom prst="rect">
            <a:avLst/>
          </a:prstGeom>
          <a:solidFill>
            <a:schemeClr val="bg1">
              <a:lumMod val="85000"/>
            </a:schemeClr>
          </a:solidFill>
          <a:ln w="19050">
            <a:solidFill>
              <a:schemeClr val="tx1"/>
            </a:solidFill>
          </a:ln>
        </p:spPr>
        <p:txBody>
          <a:bodyPr wrap="square" rtlCol="0">
            <a:spAutoFit/>
          </a:bodyPr>
          <a:lstStyle/>
          <a:p>
            <a:endParaRPr lang="en-NZ" dirty="0"/>
          </a:p>
          <a:p>
            <a:r>
              <a:rPr lang="en-NZ" sz="1400" dirty="0"/>
              <a:t>GI Endoscopy performed in theatre, ICU environment or COVID ward</a:t>
            </a:r>
          </a:p>
          <a:p>
            <a:endParaRPr lang="en-NZ" sz="1400" dirty="0"/>
          </a:p>
          <a:p>
            <a:endParaRPr lang="en-NZ" sz="1400" dirty="0"/>
          </a:p>
          <a:p>
            <a:r>
              <a:rPr lang="en-NZ" sz="1400" dirty="0"/>
              <a:t>Patient wears Surgical Mask where possible</a:t>
            </a:r>
          </a:p>
          <a:p>
            <a:endParaRPr lang="en-NZ" sz="1400" dirty="0"/>
          </a:p>
          <a:p>
            <a:endParaRPr lang="en-NZ" sz="1400" dirty="0"/>
          </a:p>
          <a:p>
            <a:r>
              <a:rPr lang="en-NZ" sz="1400" b="1" dirty="0"/>
              <a:t>Theatre environment management: </a:t>
            </a:r>
            <a:r>
              <a:rPr lang="en-NZ" sz="1400" dirty="0"/>
              <a:t>Maximum IC possible (e.g. negative pressure, lamina air flow, deep clean, stand down, air change, </a:t>
            </a:r>
            <a:r>
              <a:rPr lang="en-NZ" sz="1400" dirty="0" err="1"/>
              <a:t>Bioquell</a:t>
            </a:r>
            <a:r>
              <a:rPr lang="en-NZ" sz="1400" dirty="0"/>
              <a:t>)</a:t>
            </a:r>
          </a:p>
          <a:p>
            <a:pPr algn="ctr"/>
            <a:endParaRPr lang="en-NZ" dirty="0"/>
          </a:p>
          <a:p>
            <a:pPr algn="ctr"/>
            <a:endParaRPr lang="en-NZ" dirty="0"/>
          </a:p>
          <a:p>
            <a:pPr algn="ctr"/>
            <a:endParaRPr lang="en-NZ" dirty="0"/>
          </a:p>
        </p:txBody>
      </p:sp>
      <p:sp>
        <p:nvSpPr>
          <p:cNvPr id="34" name="Freeform 33"/>
          <p:cNvSpPr/>
          <p:nvPr/>
        </p:nvSpPr>
        <p:spPr>
          <a:xfrm>
            <a:off x="738984" y="1579065"/>
            <a:ext cx="919181" cy="419619"/>
          </a:xfrm>
          <a:custGeom>
            <a:avLst/>
            <a:gdLst>
              <a:gd name="connsiteX0" fmla="*/ 0 w 658026"/>
              <a:gd name="connsiteY0" fmla="*/ 290557 h 324741"/>
              <a:gd name="connsiteX1" fmla="*/ 17092 w 658026"/>
              <a:gd name="connsiteY1" fmla="*/ 196554 h 324741"/>
              <a:gd name="connsiteX2" fmla="*/ 34183 w 658026"/>
              <a:gd name="connsiteY2" fmla="*/ 170916 h 324741"/>
              <a:gd name="connsiteX3" fmla="*/ 42729 w 658026"/>
              <a:gd name="connsiteY3" fmla="*/ 145279 h 324741"/>
              <a:gd name="connsiteX4" fmla="*/ 94004 w 658026"/>
              <a:gd name="connsiteY4" fmla="*/ 111096 h 324741"/>
              <a:gd name="connsiteX5" fmla="*/ 128187 w 658026"/>
              <a:gd name="connsiteY5" fmla="*/ 34184 h 324741"/>
              <a:gd name="connsiteX6" fmla="*/ 162370 w 658026"/>
              <a:gd name="connsiteY6" fmla="*/ 25638 h 324741"/>
              <a:gd name="connsiteX7" fmla="*/ 264920 w 658026"/>
              <a:gd name="connsiteY7" fmla="*/ 8546 h 324741"/>
              <a:gd name="connsiteX8" fmla="*/ 290557 w 658026"/>
              <a:gd name="connsiteY8" fmla="*/ 0 h 324741"/>
              <a:gd name="connsiteX9" fmla="*/ 376015 w 658026"/>
              <a:gd name="connsiteY9" fmla="*/ 8546 h 324741"/>
              <a:gd name="connsiteX10" fmla="*/ 401652 w 658026"/>
              <a:gd name="connsiteY10" fmla="*/ 17092 h 324741"/>
              <a:gd name="connsiteX11" fmla="*/ 435836 w 658026"/>
              <a:gd name="connsiteY11" fmla="*/ 25638 h 324741"/>
              <a:gd name="connsiteX12" fmla="*/ 487110 w 658026"/>
              <a:gd name="connsiteY12" fmla="*/ 42729 h 324741"/>
              <a:gd name="connsiteX13" fmla="*/ 521293 w 658026"/>
              <a:gd name="connsiteY13" fmla="*/ 51275 h 324741"/>
              <a:gd name="connsiteX14" fmla="*/ 572568 w 658026"/>
              <a:gd name="connsiteY14" fmla="*/ 68367 h 324741"/>
              <a:gd name="connsiteX15" fmla="*/ 615297 w 658026"/>
              <a:gd name="connsiteY15" fmla="*/ 119641 h 324741"/>
              <a:gd name="connsiteX16" fmla="*/ 632389 w 658026"/>
              <a:gd name="connsiteY16" fmla="*/ 170916 h 324741"/>
              <a:gd name="connsiteX17" fmla="*/ 640935 w 658026"/>
              <a:gd name="connsiteY17" fmla="*/ 196554 h 324741"/>
              <a:gd name="connsiteX18" fmla="*/ 649480 w 658026"/>
              <a:gd name="connsiteY18" fmla="*/ 264920 h 324741"/>
              <a:gd name="connsiteX19" fmla="*/ 658026 w 658026"/>
              <a:gd name="connsiteY19" fmla="*/ 290557 h 324741"/>
              <a:gd name="connsiteX20" fmla="*/ 649480 w 658026"/>
              <a:gd name="connsiteY20" fmla="*/ 324741 h 324741"/>
              <a:gd name="connsiteX21" fmla="*/ 572568 w 658026"/>
              <a:gd name="connsiteY21" fmla="*/ 282012 h 324741"/>
              <a:gd name="connsiteX22" fmla="*/ 546931 w 658026"/>
              <a:gd name="connsiteY22" fmla="*/ 256374 h 324741"/>
              <a:gd name="connsiteX23" fmla="*/ 495656 w 658026"/>
              <a:gd name="connsiteY23" fmla="*/ 239283 h 324741"/>
              <a:gd name="connsiteX24" fmla="*/ 470019 w 658026"/>
              <a:gd name="connsiteY24" fmla="*/ 230737 h 324741"/>
              <a:gd name="connsiteX25" fmla="*/ 384561 w 658026"/>
              <a:gd name="connsiteY25" fmla="*/ 213645 h 324741"/>
              <a:gd name="connsiteX26" fmla="*/ 153824 w 658026"/>
              <a:gd name="connsiteY26" fmla="*/ 230737 h 324741"/>
              <a:gd name="connsiteX27" fmla="*/ 102550 w 658026"/>
              <a:gd name="connsiteY27" fmla="*/ 247828 h 324741"/>
              <a:gd name="connsiteX28" fmla="*/ 42729 w 658026"/>
              <a:gd name="connsiteY28" fmla="*/ 273466 h 324741"/>
              <a:gd name="connsiteX29" fmla="*/ 17092 w 658026"/>
              <a:gd name="connsiteY29" fmla="*/ 299103 h 324741"/>
              <a:gd name="connsiteX30" fmla="*/ 0 w 658026"/>
              <a:gd name="connsiteY30" fmla="*/ 290557 h 324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58026" h="324741">
                <a:moveTo>
                  <a:pt x="0" y="290557"/>
                </a:moveTo>
                <a:cubicBezTo>
                  <a:pt x="0" y="273466"/>
                  <a:pt x="3918" y="222903"/>
                  <a:pt x="17092" y="196554"/>
                </a:cubicBezTo>
                <a:cubicBezTo>
                  <a:pt x="21685" y="187367"/>
                  <a:pt x="29590" y="180103"/>
                  <a:pt x="34183" y="170916"/>
                </a:cubicBezTo>
                <a:cubicBezTo>
                  <a:pt x="38211" y="162859"/>
                  <a:pt x="37732" y="152774"/>
                  <a:pt x="42729" y="145279"/>
                </a:cubicBezTo>
                <a:cubicBezTo>
                  <a:pt x="61020" y="117843"/>
                  <a:pt x="67124" y="120055"/>
                  <a:pt x="94004" y="111096"/>
                </a:cubicBezTo>
                <a:cubicBezTo>
                  <a:pt x="97376" y="100979"/>
                  <a:pt x="110774" y="45793"/>
                  <a:pt x="128187" y="34184"/>
                </a:cubicBezTo>
                <a:cubicBezTo>
                  <a:pt x="137959" y="27669"/>
                  <a:pt x="150814" y="27739"/>
                  <a:pt x="162370" y="25638"/>
                </a:cubicBezTo>
                <a:cubicBezTo>
                  <a:pt x="215429" y="15991"/>
                  <a:pt x="217684" y="20355"/>
                  <a:pt x="264920" y="8546"/>
                </a:cubicBezTo>
                <a:cubicBezTo>
                  <a:pt x="273659" y="6361"/>
                  <a:pt x="282011" y="2849"/>
                  <a:pt x="290557" y="0"/>
                </a:cubicBezTo>
                <a:cubicBezTo>
                  <a:pt x="319043" y="2849"/>
                  <a:pt x="347720" y="4193"/>
                  <a:pt x="376015" y="8546"/>
                </a:cubicBezTo>
                <a:cubicBezTo>
                  <a:pt x="384918" y="9916"/>
                  <a:pt x="392991" y="14617"/>
                  <a:pt x="401652" y="17092"/>
                </a:cubicBezTo>
                <a:cubicBezTo>
                  <a:pt x="412945" y="20319"/>
                  <a:pt x="424586" y="22263"/>
                  <a:pt x="435836" y="25638"/>
                </a:cubicBezTo>
                <a:cubicBezTo>
                  <a:pt x="453092" y="30815"/>
                  <a:pt x="469632" y="38359"/>
                  <a:pt x="487110" y="42729"/>
                </a:cubicBezTo>
                <a:cubicBezTo>
                  <a:pt x="498504" y="45578"/>
                  <a:pt x="510043" y="47900"/>
                  <a:pt x="521293" y="51275"/>
                </a:cubicBezTo>
                <a:cubicBezTo>
                  <a:pt x="538549" y="56452"/>
                  <a:pt x="572568" y="68367"/>
                  <a:pt x="572568" y="68367"/>
                </a:cubicBezTo>
                <a:cubicBezTo>
                  <a:pt x="588670" y="84468"/>
                  <a:pt x="605778" y="98223"/>
                  <a:pt x="615297" y="119641"/>
                </a:cubicBezTo>
                <a:cubicBezTo>
                  <a:pt x="622614" y="136104"/>
                  <a:pt x="626692" y="153824"/>
                  <a:pt x="632389" y="170916"/>
                </a:cubicBezTo>
                <a:lnTo>
                  <a:pt x="640935" y="196554"/>
                </a:lnTo>
                <a:cubicBezTo>
                  <a:pt x="643783" y="219343"/>
                  <a:pt x="645372" y="242324"/>
                  <a:pt x="649480" y="264920"/>
                </a:cubicBezTo>
                <a:cubicBezTo>
                  <a:pt x="651091" y="273783"/>
                  <a:pt x="658026" y="281549"/>
                  <a:pt x="658026" y="290557"/>
                </a:cubicBezTo>
                <a:cubicBezTo>
                  <a:pt x="658026" y="302302"/>
                  <a:pt x="652329" y="313346"/>
                  <a:pt x="649480" y="324741"/>
                </a:cubicBezTo>
                <a:cubicBezTo>
                  <a:pt x="617243" y="313995"/>
                  <a:pt x="601950" y="311395"/>
                  <a:pt x="572568" y="282012"/>
                </a:cubicBezTo>
                <a:cubicBezTo>
                  <a:pt x="564022" y="273466"/>
                  <a:pt x="557496" y="262243"/>
                  <a:pt x="546931" y="256374"/>
                </a:cubicBezTo>
                <a:cubicBezTo>
                  <a:pt x="531182" y="247625"/>
                  <a:pt x="512748" y="244980"/>
                  <a:pt x="495656" y="239283"/>
                </a:cubicBezTo>
                <a:cubicBezTo>
                  <a:pt x="487110" y="236434"/>
                  <a:pt x="478852" y="232504"/>
                  <a:pt x="470019" y="230737"/>
                </a:cubicBezTo>
                <a:lnTo>
                  <a:pt x="384561" y="213645"/>
                </a:lnTo>
                <a:cubicBezTo>
                  <a:pt x="326107" y="216302"/>
                  <a:pt x="224713" y="211404"/>
                  <a:pt x="153824" y="230737"/>
                </a:cubicBezTo>
                <a:cubicBezTo>
                  <a:pt x="136443" y="235477"/>
                  <a:pt x="119641" y="242131"/>
                  <a:pt x="102550" y="247828"/>
                </a:cubicBezTo>
                <a:cubicBezTo>
                  <a:pt x="81627" y="254802"/>
                  <a:pt x="61210" y="260265"/>
                  <a:pt x="42729" y="273466"/>
                </a:cubicBezTo>
                <a:cubicBezTo>
                  <a:pt x="32895" y="280491"/>
                  <a:pt x="27148" y="292399"/>
                  <a:pt x="17092" y="299103"/>
                </a:cubicBezTo>
                <a:cubicBezTo>
                  <a:pt x="1571" y="309451"/>
                  <a:pt x="0" y="307648"/>
                  <a:pt x="0" y="290557"/>
                </a:cubicBezTo>
                <a:close/>
              </a:path>
            </a:pathLst>
          </a:custGeom>
          <a:solidFill>
            <a:srgbClr val="D258EA">
              <a:alpha val="6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cxnSp>
        <p:nvCxnSpPr>
          <p:cNvPr id="10" name="Straight Connector 9"/>
          <p:cNvCxnSpPr/>
          <p:nvPr/>
        </p:nvCxnSpPr>
        <p:spPr>
          <a:xfrm>
            <a:off x="1577957" y="1926113"/>
            <a:ext cx="1121835" cy="1240105"/>
          </a:xfrm>
          <a:prstGeom prst="line">
            <a:avLst/>
          </a:prstGeom>
          <a:ln w="19050">
            <a:headEnd type="oval"/>
          </a:ln>
        </p:spPr>
        <p:style>
          <a:lnRef idx="1">
            <a:schemeClr val="dk1"/>
          </a:lnRef>
          <a:fillRef idx="0">
            <a:schemeClr val="dk1"/>
          </a:fillRef>
          <a:effectRef idx="0">
            <a:schemeClr val="dk1"/>
          </a:effectRef>
          <a:fontRef idx="minor">
            <a:schemeClr val="tx1"/>
          </a:fontRef>
        </p:style>
      </p:cxnSp>
      <p:sp>
        <p:nvSpPr>
          <p:cNvPr id="31" name="Rectangle 30"/>
          <p:cNvSpPr/>
          <p:nvPr/>
        </p:nvSpPr>
        <p:spPr>
          <a:xfrm>
            <a:off x="2196327" y="1496217"/>
            <a:ext cx="2880320" cy="585314"/>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NZ" b="1" dirty="0">
                <a:solidFill>
                  <a:schemeClr val="tx1"/>
                </a:solidFill>
              </a:rPr>
              <a:t>Low COVID-19 risk  </a:t>
            </a:r>
          </a:p>
          <a:p>
            <a:pPr algn="ctr"/>
            <a:r>
              <a:rPr lang="en-NZ" sz="1200" dirty="0">
                <a:solidFill>
                  <a:schemeClr val="tx1"/>
                </a:solidFill>
              </a:rPr>
              <a:t>No risk contact or symptoms</a:t>
            </a:r>
            <a:endParaRPr lang="en-NZ" dirty="0">
              <a:solidFill>
                <a:schemeClr val="tx1"/>
              </a:solidFill>
            </a:endParaRPr>
          </a:p>
        </p:txBody>
      </p:sp>
      <p:sp>
        <p:nvSpPr>
          <p:cNvPr id="35" name="TextBox 34"/>
          <p:cNvSpPr txBox="1"/>
          <p:nvPr/>
        </p:nvSpPr>
        <p:spPr>
          <a:xfrm>
            <a:off x="3056392" y="5224509"/>
            <a:ext cx="871072" cy="400110"/>
          </a:xfrm>
          <a:prstGeom prst="rect">
            <a:avLst/>
          </a:prstGeom>
          <a:noFill/>
        </p:spPr>
        <p:txBody>
          <a:bodyPr wrap="none" rtlCol="0">
            <a:spAutoFit/>
          </a:bodyPr>
          <a:lstStyle/>
          <a:p>
            <a:r>
              <a:rPr lang="en-NZ" sz="2000" dirty="0"/>
              <a:t>Scrubs</a:t>
            </a:r>
          </a:p>
        </p:txBody>
      </p:sp>
      <p:cxnSp>
        <p:nvCxnSpPr>
          <p:cNvPr id="36" name="Straight Connector 35"/>
          <p:cNvCxnSpPr>
            <a:stCxn id="35" idx="1"/>
          </p:cNvCxnSpPr>
          <p:nvPr/>
        </p:nvCxnSpPr>
        <p:spPr>
          <a:xfrm flipH="1">
            <a:off x="1568022" y="5424564"/>
            <a:ext cx="1488370" cy="385061"/>
          </a:xfrm>
          <a:prstGeom prst="line">
            <a:avLst/>
          </a:prstGeom>
          <a:ln w="19050">
            <a:headEnd type="none"/>
          </a:ln>
        </p:spPr>
        <p:style>
          <a:lnRef idx="1">
            <a:schemeClr val="dk1"/>
          </a:lnRef>
          <a:fillRef idx="0">
            <a:schemeClr val="dk1"/>
          </a:fillRef>
          <a:effectRef idx="0">
            <a:schemeClr val="dk1"/>
          </a:effectRef>
          <a:fontRef idx="minor">
            <a:schemeClr val="tx1"/>
          </a:fontRef>
        </p:style>
      </p:cxnSp>
      <p:sp>
        <p:nvSpPr>
          <p:cNvPr id="37" name="Oval 36"/>
          <p:cNvSpPr/>
          <p:nvPr/>
        </p:nvSpPr>
        <p:spPr>
          <a:xfrm>
            <a:off x="1532238" y="5803241"/>
            <a:ext cx="45719" cy="503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38" name="Picture 1" descr="gastro-logo"/>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12360" y="184666"/>
            <a:ext cx="1142449" cy="372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1524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p:cNvSpPr/>
          <p:nvPr/>
        </p:nvSpPr>
        <p:spPr>
          <a:xfrm>
            <a:off x="6084168" y="1716866"/>
            <a:ext cx="2880320" cy="4664462"/>
          </a:xfrm>
          <a:prstGeom prst="rect">
            <a:avLst/>
          </a:prstGeom>
          <a:solidFill>
            <a:schemeClr val="bg1">
              <a:lumMod val="8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endParaRPr lang="en-NZ" sz="1400" dirty="0">
              <a:solidFill>
                <a:schemeClr val="tx1"/>
              </a:solidFill>
            </a:endParaRPr>
          </a:p>
          <a:p>
            <a:endParaRPr lang="en-NZ" sz="1400" dirty="0">
              <a:solidFill>
                <a:schemeClr val="tx1"/>
              </a:solidFill>
            </a:endParaRPr>
          </a:p>
          <a:p>
            <a:endParaRPr lang="en-NZ" sz="1400" dirty="0">
              <a:solidFill>
                <a:schemeClr val="tx1"/>
              </a:solidFill>
            </a:endParaRPr>
          </a:p>
          <a:p>
            <a:endParaRPr lang="en-NZ" sz="1400" dirty="0">
              <a:solidFill>
                <a:schemeClr val="tx1"/>
              </a:solidFill>
            </a:endParaRPr>
          </a:p>
          <a:p>
            <a:endParaRPr lang="en-NZ" sz="1400" dirty="0">
              <a:solidFill>
                <a:schemeClr val="tx1"/>
              </a:solidFill>
            </a:endParaRPr>
          </a:p>
          <a:p>
            <a:endParaRPr lang="en-NZ" sz="1400" dirty="0">
              <a:solidFill>
                <a:schemeClr val="tx1"/>
              </a:solidFill>
            </a:endParaRPr>
          </a:p>
          <a:p>
            <a:endParaRPr lang="en-NZ" sz="1400" dirty="0">
              <a:solidFill>
                <a:schemeClr val="tx1"/>
              </a:solidFill>
            </a:endParaRPr>
          </a:p>
          <a:p>
            <a:endParaRPr lang="en-NZ" sz="1400" dirty="0">
              <a:solidFill>
                <a:schemeClr val="tx1"/>
              </a:solidFill>
            </a:endParaRPr>
          </a:p>
          <a:p>
            <a:endParaRPr lang="en-NZ" sz="1400" dirty="0">
              <a:solidFill>
                <a:schemeClr val="tx1"/>
              </a:solidFill>
            </a:endParaRPr>
          </a:p>
          <a:p>
            <a:endParaRPr lang="en-NZ" sz="1400" dirty="0">
              <a:solidFill>
                <a:schemeClr val="tx1"/>
              </a:solidFill>
            </a:endParaRPr>
          </a:p>
          <a:p>
            <a:r>
              <a:rPr lang="en-NZ" sz="1400" dirty="0">
                <a:solidFill>
                  <a:schemeClr val="tx1"/>
                </a:solidFill>
              </a:rPr>
              <a:t>All GI Endoscopy performed in theatre or ICU environment where possible</a:t>
            </a:r>
          </a:p>
          <a:p>
            <a:endParaRPr lang="en-NZ" sz="1400" dirty="0">
              <a:solidFill>
                <a:schemeClr val="tx1"/>
              </a:solidFill>
            </a:endParaRPr>
          </a:p>
          <a:p>
            <a:r>
              <a:rPr lang="en-NZ" sz="1400" dirty="0">
                <a:solidFill>
                  <a:schemeClr val="tx1"/>
                </a:solidFill>
              </a:rPr>
              <a:t>Patient wears Surgical Mask where possible</a:t>
            </a:r>
          </a:p>
          <a:p>
            <a:endParaRPr lang="en-NZ" sz="1400" dirty="0">
              <a:solidFill>
                <a:schemeClr val="tx1"/>
              </a:solidFill>
            </a:endParaRPr>
          </a:p>
          <a:p>
            <a:r>
              <a:rPr lang="en-NZ" sz="1400" b="1" dirty="0">
                <a:solidFill>
                  <a:schemeClr val="tx1"/>
                </a:solidFill>
              </a:rPr>
              <a:t>Theatre environment management: </a:t>
            </a:r>
            <a:r>
              <a:rPr lang="en-NZ" sz="1400" dirty="0">
                <a:solidFill>
                  <a:schemeClr val="tx1"/>
                </a:solidFill>
              </a:rPr>
              <a:t>Maximum IC possible (negative pressure, lamina air flow, deep clean, stand down, air change. </a:t>
            </a:r>
            <a:r>
              <a:rPr lang="en-NZ" sz="1400" dirty="0" err="1">
                <a:solidFill>
                  <a:schemeClr val="tx1"/>
                </a:solidFill>
              </a:rPr>
              <a:t>Bioquell</a:t>
            </a:r>
            <a:r>
              <a:rPr lang="en-NZ" sz="1400" dirty="0">
                <a:solidFill>
                  <a:schemeClr val="tx1"/>
                </a:solidFill>
              </a:rPr>
              <a:t>)</a:t>
            </a:r>
          </a:p>
          <a:p>
            <a:endParaRPr lang="en-NZ" sz="1400" dirty="0">
              <a:solidFill>
                <a:schemeClr val="tx1"/>
              </a:solidFill>
            </a:endParaRPr>
          </a:p>
        </p:txBody>
      </p:sp>
      <p:sp>
        <p:nvSpPr>
          <p:cNvPr id="14" name="Rectangle 13"/>
          <p:cNvSpPr/>
          <p:nvPr/>
        </p:nvSpPr>
        <p:spPr>
          <a:xfrm>
            <a:off x="179512" y="557382"/>
            <a:ext cx="8784976" cy="864096"/>
          </a:xfrm>
          <a:prstGeom prst="rect">
            <a:avLst/>
          </a:prstGeom>
          <a:solidFill>
            <a:srgbClr val="A9A0CC">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400" dirty="0">
                <a:solidFill>
                  <a:schemeClr val="tx1"/>
                </a:solidFill>
              </a:rPr>
              <a:t>Full PPE for Endoscopy team for GI Endoscopy</a:t>
            </a:r>
          </a:p>
        </p:txBody>
      </p:sp>
      <p:sp>
        <p:nvSpPr>
          <p:cNvPr id="24" name="TextBox 23"/>
          <p:cNvSpPr txBox="1"/>
          <p:nvPr/>
        </p:nvSpPr>
        <p:spPr>
          <a:xfrm>
            <a:off x="179512" y="184666"/>
            <a:ext cx="8784976" cy="372716"/>
          </a:xfrm>
          <a:prstGeom prst="rect">
            <a:avLst/>
          </a:prstGeom>
          <a:solidFill>
            <a:srgbClr val="FF0000"/>
          </a:solidFill>
        </p:spPr>
        <p:txBody>
          <a:bodyPr wrap="square" rtlCol="0">
            <a:spAutoFit/>
          </a:bodyPr>
          <a:lstStyle/>
          <a:p>
            <a:r>
              <a:rPr lang="en-NZ" b="1" dirty="0"/>
              <a:t>COVID  DHB ALERT: RED</a:t>
            </a:r>
          </a:p>
        </p:txBody>
      </p:sp>
      <p:sp>
        <p:nvSpPr>
          <p:cNvPr id="48" name="Rectangle 47"/>
          <p:cNvSpPr/>
          <p:nvPr/>
        </p:nvSpPr>
        <p:spPr>
          <a:xfrm>
            <a:off x="6078012" y="2304119"/>
            <a:ext cx="2886476" cy="656056"/>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NZ" b="1" dirty="0">
                <a:solidFill>
                  <a:schemeClr val="tx1"/>
                </a:solidFill>
              </a:rPr>
              <a:t>Intermediate COVID-19 risk </a:t>
            </a:r>
            <a:r>
              <a:rPr lang="en-NZ" sz="1200" dirty="0">
                <a:solidFill>
                  <a:schemeClr val="tx1"/>
                </a:solidFill>
              </a:rPr>
              <a:t>Asymptomatic but travel / contact history</a:t>
            </a:r>
            <a:endParaRPr lang="en-NZ" dirty="0">
              <a:solidFill>
                <a:schemeClr val="tx1"/>
              </a:solidFill>
            </a:endParaRPr>
          </a:p>
        </p:txBody>
      </p:sp>
      <p:sp>
        <p:nvSpPr>
          <p:cNvPr id="49" name="Rectangle 48"/>
          <p:cNvSpPr/>
          <p:nvPr/>
        </p:nvSpPr>
        <p:spPr>
          <a:xfrm>
            <a:off x="6078012" y="2960175"/>
            <a:ext cx="2886476" cy="508272"/>
          </a:xfrm>
          <a:prstGeom prst="rect">
            <a:avLst/>
          </a:prstGeom>
          <a:solidFill>
            <a:srgbClr val="00B0F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NZ" b="1" dirty="0"/>
              <a:t>High COVID-19 risk  </a:t>
            </a:r>
          </a:p>
          <a:p>
            <a:pPr algn="ctr"/>
            <a:r>
              <a:rPr lang="en-NZ" sz="1200" dirty="0"/>
              <a:t>Confirmed / Likely COVID</a:t>
            </a:r>
            <a:endParaRPr lang="en-NZ" dirty="0"/>
          </a:p>
        </p:txBody>
      </p:sp>
      <p:sp>
        <p:nvSpPr>
          <p:cNvPr id="50" name="Rectangle 49"/>
          <p:cNvSpPr/>
          <p:nvPr/>
        </p:nvSpPr>
        <p:spPr>
          <a:xfrm>
            <a:off x="6084169" y="1718805"/>
            <a:ext cx="2880320" cy="585314"/>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NZ" b="1" dirty="0">
                <a:solidFill>
                  <a:schemeClr val="tx1"/>
                </a:solidFill>
              </a:rPr>
              <a:t>Low COVID-19 risk  </a:t>
            </a:r>
          </a:p>
          <a:p>
            <a:pPr algn="ctr"/>
            <a:r>
              <a:rPr lang="en-NZ" sz="1200" dirty="0">
                <a:solidFill>
                  <a:schemeClr val="tx1"/>
                </a:solidFill>
              </a:rPr>
              <a:t>No risk contact or symptoms</a:t>
            </a:r>
            <a:endParaRPr lang="en-NZ" dirty="0">
              <a:solidFill>
                <a:schemeClr val="tx1"/>
              </a:solidFill>
            </a:endParaRPr>
          </a:p>
        </p:txBody>
      </p:sp>
      <p:grpSp>
        <p:nvGrpSpPr>
          <p:cNvPr id="2" name="Group 1"/>
          <p:cNvGrpSpPr/>
          <p:nvPr/>
        </p:nvGrpSpPr>
        <p:grpSpPr>
          <a:xfrm>
            <a:off x="-36512" y="1466743"/>
            <a:ext cx="5716297" cy="5490649"/>
            <a:chOff x="-36512" y="1340768"/>
            <a:chExt cx="5716297" cy="5490649"/>
          </a:xfrm>
        </p:grpSpPr>
        <p:pic>
          <p:nvPicPr>
            <p:cNvPr id="26" name="Picture 3" descr="C:\Users\raosz\Desktop\PPE aerosol 1.PN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3051" b="95593" l="2828" r="31620">
                          <a14:foregroundMark x1="18380" y1="18136" x2="15296" y2="31525"/>
                          <a14:foregroundMark x1="19280" y1="18475" x2="22751" y2="30678"/>
                          <a14:foregroundMark x1="20823" y1="20678" x2="21979" y2="28475"/>
                          <a14:foregroundMark x1="13625" y1="28305" x2="23522" y2="28136"/>
                          <a14:foregroundMark x1="16067" y1="20000" x2="17095" y2="22542"/>
                          <a14:foregroundMark x1="11568" y1="30508" x2="25193" y2="30000"/>
                          <a14:foregroundMark x1="24807" y1="28136" x2="23008" y2="27458"/>
                          <a14:foregroundMark x1="14524" y1="6271" x2="23136" y2="11186"/>
                          <a14:foregroundMark x1="12725" y1="13390" x2="23650" y2="13220"/>
                          <a14:foregroundMark x1="14010" y1="11356" x2="16195" y2="10169"/>
                          <a14:foregroundMark x1="29434" y1="57966" x2="30334" y2="55932"/>
                          <a14:backgroundMark x1="23136" y1="24068" x2="23522" y2="20339"/>
                        </a14:backgroundRemoval>
                      </a14:imgEffect>
                    </a14:imgLayer>
                  </a14:imgProps>
                </a:ext>
                <a:ext uri="{28A0092B-C50C-407E-A947-70E740481C1C}">
                  <a14:useLocalDpi xmlns:a14="http://schemas.microsoft.com/office/drawing/2010/main" val="0"/>
                </a:ext>
              </a:extLst>
            </a:blip>
            <a:srcRect t="-1" r="69219" b="2488"/>
            <a:stretch/>
          </p:blipFill>
          <p:spPr bwMode="auto">
            <a:xfrm>
              <a:off x="-36512" y="1340768"/>
              <a:ext cx="2285963" cy="5490649"/>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p:cNvSpPr txBox="1"/>
            <p:nvPr/>
          </p:nvSpPr>
          <p:spPr>
            <a:xfrm>
              <a:off x="3173606" y="3416177"/>
              <a:ext cx="1693092" cy="400110"/>
            </a:xfrm>
            <a:prstGeom prst="rect">
              <a:avLst/>
            </a:prstGeom>
            <a:noFill/>
          </p:spPr>
          <p:txBody>
            <a:bodyPr wrap="none" rtlCol="0">
              <a:spAutoFit/>
            </a:bodyPr>
            <a:lstStyle/>
            <a:p>
              <a:r>
                <a:rPr lang="en-NZ" sz="2000" dirty="0"/>
                <a:t>Eye protection</a:t>
              </a:r>
            </a:p>
          </p:txBody>
        </p:sp>
        <p:sp>
          <p:nvSpPr>
            <p:cNvPr id="28" name="TextBox 27"/>
            <p:cNvSpPr txBox="1"/>
            <p:nvPr/>
          </p:nvSpPr>
          <p:spPr>
            <a:xfrm>
              <a:off x="3173606" y="3888295"/>
              <a:ext cx="1213794" cy="400110"/>
            </a:xfrm>
            <a:prstGeom prst="rect">
              <a:avLst/>
            </a:prstGeom>
            <a:noFill/>
          </p:spPr>
          <p:txBody>
            <a:bodyPr wrap="none" rtlCol="0">
              <a:spAutoFit/>
            </a:bodyPr>
            <a:lstStyle/>
            <a:p>
              <a:r>
                <a:rPr lang="en-NZ" sz="2000" dirty="0"/>
                <a:t>N95 mask</a:t>
              </a:r>
            </a:p>
          </p:txBody>
        </p:sp>
        <p:sp>
          <p:nvSpPr>
            <p:cNvPr id="29" name="TextBox 28"/>
            <p:cNvSpPr txBox="1"/>
            <p:nvPr/>
          </p:nvSpPr>
          <p:spPr>
            <a:xfrm>
              <a:off x="3173606" y="4320343"/>
              <a:ext cx="1646156" cy="400110"/>
            </a:xfrm>
            <a:prstGeom prst="rect">
              <a:avLst/>
            </a:prstGeom>
            <a:noFill/>
          </p:spPr>
          <p:txBody>
            <a:bodyPr wrap="none" rtlCol="0">
              <a:spAutoFit/>
            </a:bodyPr>
            <a:lstStyle/>
            <a:p>
              <a:r>
                <a:rPr lang="en-NZ" sz="2000" dirty="0"/>
                <a:t>Double gloves</a:t>
              </a:r>
            </a:p>
          </p:txBody>
        </p:sp>
        <p:sp>
          <p:nvSpPr>
            <p:cNvPr id="30" name="TextBox 29"/>
            <p:cNvSpPr txBox="1"/>
            <p:nvPr/>
          </p:nvSpPr>
          <p:spPr>
            <a:xfrm>
              <a:off x="3173606" y="4752391"/>
              <a:ext cx="797591" cy="400110"/>
            </a:xfrm>
            <a:prstGeom prst="rect">
              <a:avLst/>
            </a:prstGeom>
            <a:noFill/>
          </p:spPr>
          <p:txBody>
            <a:bodyPr wrap="none" rtlCol="0">
              <a:spAutoFit/>
            </a:bodyPr>
            <a:lstStyle/>
            <a:p>
              <a:r>
                <a:rPr lang="en-NZ" sz="2000" dirty="0"/>
                <a:t>Gown</a:t>
              </a:r>
            </a:p>
          </p:txBody>
        </p:sp>
        <p:sp>
          <p:nvSpPr>
            <p:cNvPr id="31" name="TextBox 30"/>
            <p:cNvSpPr txBox="1"/>
            <p:nvPr/>
          </p:nvSpPr>
          <p:spPr>
            <a:xfrm>
              <a:off x="3172448" y="5479162"/>
              <a:ext cx="2507337" cy="707886"/>
            </a:xfrm>
            <a:prstGeom prst="rect">
              <a:avLst/>
            </a:prstGeom>
            <a:noFill/>
          </p:spPr>
          <p:txBody>
            <a:bodyPr wrap="square" rtlCol="0">
              <a:spAutoFit/>
            </a:bodyPr>
            <a:lstStyle/>
            <a:p>
              <a:r>
                <a:rPr lang="en-NZ" sz="2000" dirty="0"/>
                <a:t>Cleanable clogs or gumboots</a:t>
              </a:r>
            </a:p>
          </p:txBody>
        </p:sp>
        <p:sp>
          <p:nvSpPr>
            <p:cNvPr id="32" name="TextBox 31"/>
            <p:cNvSpPr txBox="1"/>
            <p:nvPr/>
          </p:nvSpPr>
          <p:spPr>
            <a:xfrm>
              <a:off x="3173606" y="2894155"/>
              <a:ext cx="2422138" cy="400110"/>
            </a:xfrm>
            <a:prstGeom prst="rect">
              <a:avLst/>
            </a:prstGeom>
            <a:noFill/>
          </p:spPr>
          <p:txBody>
            <a:bodyPr wrap="none" rtlCol="0">
              <a:spAutoFit/>
            </a:bodyPr>
            <a:lstStyle/>
            <a:p>
              <a:r>
                <a:rPr lang="en-NZ" sz="2000" dirty="0"/>
                <a:t>Hair cover neck cover</a:t>
              </a:r>
            </a:p>
          </p:txBody>
        </p:sp>
        <p:cxnSp>
          <p:nvCxnSpPr>
            <p:cNvPr id="33" name="Straight Connector 32"/>
            <p:cNvCxnSpPr/>
            <p:nvPr/>
          </p:nvCxnSpPr>
          <p:spPr>
            <a:xfrm flipH="1">
              <a:off x="2843809" y="3086787"/>
              <a:ext cx="329797" cy="0"/>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V="1">
              <a:off x="1721973" y="5616487"/>
              <a:ext cx="1008772" cy="603489"/>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35" name="Straight Connector 34"/>
            <p:cNvCxnSpPr/>
            <p:nvPr/>
          </p:nvCxnSpPr>
          <p:spPr>
            <a:xfrm flipH="1">
              <a:off x="2730745" y="5609064"/>
              <a:ext cx="491533" cy="7423"/>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36" name="Straight Connector 35"/>
            <p:cNvCxnSpPr/>
            <p:nvPr/>
          </p:nvCxnSpPr>
          <p:spPr>
            <a:xfrm>
              <a:off x="1619672" y="2304119"/>
              <a:ext cx="1224137" cy="1312113"/>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37" name="Straight Connector 36"/>
            <p:cNvCxnSpPr/>
            <p:nvPr/>
          </p:nvCxnSpPr>
          <p:spPr>
            <a:xfrm flipH="1">
              <a:off x="2832637" y="3609788"/>
              <a:ext cx="329796" cy="0"/>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flipV="1">
              <a:off x="2170281" y="4536367"/>
              <a:ext cx="560464" cy="27021"/>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39" name="Straight Connector 38"/>
            <p:cNvCxnSpPr/>
            <p:nvPr/>
          </p:nvCxnSpPr>
          <p:spPr>
            <a:xfrm flipH="1" flipV="1">
              <a:off x="2730745" y="4952446"/>
              <a:ext cx="422420" cy="6733"/>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40" name="Straight Connector 39"/>
            <p:cNvCxnSpPr/>
            <p:nvPr/>
          </p:nvCxnSpPr>
          <p:spPr>
            <a:xfrm flipV="1">
              <a:off x="1802181" y="4959179"/>
              <a:ext cx="1021188" cy="81245"/>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41" name="Straight Connector 40"/>
            <p:cNvCxnSpPr/>
            <p:nvPr/>
          </p:nvCxnSpPr>
          <p:spPr>
            <a:xfrm flipH="1">
              <a:off x="2730745" y="4536367"/>
              <a:ext cx="463958" cy="0"/>
            </a:xfrm>
            <a:prstGeom prst="line">
              <a:avLst/>
            </a:prstGeom>
            <a:ln w="19050">
              <a:headEnd type="none"/>
            </a:ln>
          </p:spPr>
          <p:style>
            <a:lnRef idx="1">
              <a:schemeClr val="dk1"/>
            </a:lnRef>
            <a:fillRef idx="0">
              <a:schemeClr val="dk1"/>
            </a:fillRef>
            <a:effectRef idx="0">
              <a:schemeClr val="dk1"/>
            </a:effectRef>
            <a:fontRef idx="minor">
              <a:schemeClr val="tx1"/>
            </a:fontRef>
          </p:style>
        </p:cxnSp>
        <p:cxnSp>
          <p:nvCxnSpPr>
            <p:cNvPr id="42" name="Straight Connector 41"/>
            <p:cNvCxnSpPr/>
            <p:nvPr/>
          </p:nvCxnSpPr>
          <p:spPr>
            <a:xfrm>
              <a:off x="1475656" y="2584265"/>
              <a:ext cx="1255089" cy="1541569"/>
            </a:xfrm>
            <a:prstGeom prst="line">
              <a:avLst/>
            </a:prstGeom>
            <a:ln w="19050">
              <a:headEnd type="oval"/>
            </a:ln>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flipH="1">
              <a:off x="2730745" y="4113844"/>
              <a:ext cx="469511" cy="11990"/>
            </a:xfrm>
            <a:prstGeom prst="line">
              <a:avLst/>
            </a:prstGeom>
            <a:ln w="19050">
              <a:headEnd type="none"/>
            </a:ln>
          </p:spPr>
          <p:style>
            <a:lnRef idx="1">
              <a:schemeClr val="dk1"/>
            </a:lnRef>
            <a:fillRef idx="0">
              <a:schemeClr val="dk1"/>
            </a:fillRef>
            <a:effectRef idx="0">
              <a:schemeClr val="dk1"/>
            </a:effectRef>
            <a:fontRef idx="minor">
              <a:schemeClr val="tx1"/>
            </a:fontRef>
          </p:style>
        </p:cxnSp>
        <p:sp>
          <p:nvSpPr>
            <p:cNvPr id="45" name="Freeform 44"/>
            <p:cNvSpPr/>
            <p:nvPr/>
          </p:nvSpPr>
          <p:spPr>
            <a:xfrm>
              <a:off x="883000" y="1507057"/>
              <a:ext cx="919181" cy="419619"/>
            </a:xfrm>
            <a:custGeom>
              <a:avLst/>
              <a:gdLst>
                <a:gd name="connsiteX0" fmla="*/ 0 w 658026"/>
                <a:gd name="connsiteY0" fmla="*/ 290557 h 324741"/>
                <a:gd name="connsiteX1" fmla="*/ 17092 w 658026"/>
                <a:gd name="connsiteY1" fmla="*/ 196554 h 324741"/>
                <a:gd name="connsiteX2" fmla="*/ 34183 w 658026"/>
                <a:gd name="connsiteY2" fmla="*/ 170916 h 324741"/>
                <a:gd name="connsiteX3" fmla="*/ 42729 w 658026"/>
                <a:gd name="connsiteY3" fmla="*/ 145279 h 324741"/>
                <a:gd name="connsiteX4" fmla="*/ 94004 w 658026"/>
                <a:gd name="connsiteY4" fmla="*/ 111096 h 324741"/>
                <a:gd name="connsiteX5" fmla="*/ 128187 w 658026"/>
                <a:gd name="connsiteY5" fmla="*/ 34184 h 324741"/>
                <a:gd name="connsiteX6" fmla="*/ 162370 w 658026"/>
                <a:gd name="connsiteY6" fmla="*/ 25638 h 324741"/>
                <a:gd name="connsiteX7" fmla="*/ 264920 w 658026"/>
                <a:gd name="connsiteY7" fmla="*/ 8546 h 324741"/>
                <a:gd name="connsiteX8" fmla="*/ 290557 w 658026"/>
                <a:gd name="connsiteY8" fmla="*/ 0 h 324741"/>
                <a:gd name="connsiteX9" fmla="*/ 376015 w 658026"/>
                <a:gd name="connsiteY9" fmla="*/ 8546 h 324741"/>
                <a:gd name="connsiteX10" fmla="*/ 401652 w 658026"/>
                <a:gd name="connsiteY10" fmla="*/ 17092 h 324741"/>
                <a:gd name="connsiteX11" fmla="*/ 435836 w 658026"/>
                <a:gd name="connsiteY11" fmla="*/ 25638 h 324741"/>
                <a:gd name="connsiteX12" fmla="*/ 487110 w 658026"/>
                <a:gd name="connsiteY12" fmla="*/ 42729 h 324741"/>
                <a:gd name="connsiteX13" fmla="*/ 521293 w 658026"/>
                <a:gd name="connsiteY13" fmla="*/ 51275 h 324741"/>
                <a:gd name="connsiteX14" fmla="*/ 572568 w 658026"/>
                <a:gd name="connsiteY14" fmla="*/ 68367 h 324741"/>
                <a:gd name="connsiteX15" fmla="*/ 615297 w 658026"/>
                <a:gd name="connsiteY15" fmla="*/ 119641 h 324741"/>
                <a:gd name="connsiteX16" fmla="*/ 632389 w 658026"/>
                <a:gd name="connsiteY16" fmla="*/ 170916 h 324741"/>
                <a:gd name="connsiteX17" fmla="*/ 640935 w 658026"/>
                <a:gd name="connsiteY17" fmla="*/ 196554 h 324741"/>
                <a:gd name="connsiteX18" fmla="*/ 649480 w 658026"/>
                <a:gd name="connsiteY18" fmla="*/ 264920 h 324741"/>
                <a:gd name="connsiteX19" fmla="*/ 658026 w 658026"/>
                <a:gd name="connsiteY19" fmla="*/ 290557 h 324741"/>
                <a:gd name="connsiteX20" fmla="*/ 649480 w 658026"/>
                <a:gd name="connsiteY20" fmla="*/ 324741 h 324741"/>
                <a:gd name="connsiteX21" fmla="*/ 572568 w 658026"/>
                <a:gd name="connsiteY21" fmla="*/ 282012 h 324741"/>
                <a:gd name="connsiteX22" fmla="*/ 546931 w 658026"/>
                <a:gd name="connsiteY22" fmla="*/ 256374 h 324741"/>
                <a:gd name="connsiteX23" fmla="*/ 495656 w 658026"/>
                <a:gd name="connsiteY23" fmla="*/ 239283 h 324741"/>
                <a:gd name="connsiteX24" fmla="*/ 470019 w 658026"/>
                <a:gd name="connsiteY24" fmla="*/ 230737 h 324741"/>
                <a:gd name="connsiteX25" fmla="*/ 384561 w 658026"/>
                <a:gd name="connsiteY25" fmla="*/ 213645 h 324741"/>
                <a:gd name="connsiteX26" fmla="*/ 153824 w 658026"/>
                <a:gd name="connsiteY26" fmla="*/ 230737 h 324741"/>
                <a:gd name="connsiteX27" fmla="*/ 102550 w 658026"/>
                <a:gd name="connsiteY27" fmla="*/ 247828 h 324741"/>
                <a:gd name="connsiteX28" fmla="*/ 42729 w 658026"/>
                <a:gd name="connsiteY28" fmla="*/ 273466 h 324741"/>
                <a:gd name="connsiteX29" fmla="*/ 17092 w 658026"/>
                <a:gd name="connsiteY29" fmla="*/ 299103 h 324741"/>
                <a:gd name="connsiteX30" fmla="*/ 0 w 658026"/>
                <a:gd name="connsiteY30" fmla="*/ 290557 h 324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58026" h="324741">
                  <a:moveTo>
                    <a:pt x="0" y="290557"/>
                  </a:moveTo>
                  <a:cubicBezTo>
                    <a:pt x="0" y="273466"/>
                    <a:pt x="3918" y="222903"/>
                    <a:pt x="17092" y="196554"/>
                  </a:cubicBezTo>
                  <a:cubicBezTo>
                    <a:pt x="21685" y="187367"/>
                    <a:pt x="29590" y="180103"/>
                    <a:pt x="34183" y="170916"/>
                  </a:cubicBezTo>
                  <a:cubicBezTo>
                    <a:pt x="38211" y="162859"/>
                    <a:pt x="37732" y="152774"/>
                    <a:pt x="42729" y="145279"/>
                  </a:cubicBezTo>
                  <a:cubicBezTo>
                    <a:pt x="61020" y="117843"/>
                    <a:pt x="67124" y="120055"/>
                    <a:pt x="94004" y="111096"/>
                  </a:cubicBezTo>
                  <a:cubicBezTo>
                    <a:pt x="97376" y="100979"/>
                    <a:pt x="110774" y="45793"/>
                    <a:pt x="128187" y="34184"/>
                  </a:cubicBezTo>
                  <a:cubicBezTo>
                    <a:pt x="137959" y="27669"/>
                    <a:pt x="150814" y="27739"/>
                    <a:pt x="162370" y="25638"/>
                  </a:cubicBezTo>
                  <a:cubicBezTo>
                    <a:pt x="215429" y="15991"/>
                    <a:pt x="217684" y="20355"/>
                    <a:pt x="264920" y="8546"/>
                  </a:cubicBezTo>
                  <a:cubicBezTo>
                    <a:pt x="273659" y="6361"/>
                    <a:pt x="282011" y="2849"/>
                    <a:pt x="290557" y="0"/>
                  </a:cubicBezTo>
                  <a:cubicBezTo>
                    <a:pt x="319043" y="2849"/>
                    <a:pt x="347720" y="4193"/>
                    <a:pt x="376015" y="8546"/>
                  </a:cubicBezTo>
                  <a:cubicBezTo>
                    <a:pt x="384918" y="9916"/>
                    <a:pt x="392991" y="14617"/>
                    <a:pt x="401652" y="17092"/>
                  </a:cubicBezTo>
                  <a:cubicBezTo>
                    <a:pt x="412945" y="20319"/>
                    <a:pt x="424586" y="22263"/>
                    <a:pt x="435836" y="25638"/>
                  </a:cubicBezTo>
                  <a:cubicBezTo>
                    <a:pt x="453092" y="30815"/>
                    <a:pt x="469632" y="38359"/>
                    <a:pt x="487110" y="42729"/>
                  </a:cubicBezTo>
                  <a:cubicBezTo>
                    <a:pt x="498504" y="45578"/>
                    <a:pt x="510043" y="47900"/>
                    <a:pt x="521293" y="51275"/>
                  </a:cubicBezTo>
                  <a:cubicBezTo>
                    <a:pt x="538549" y="56452"/>
                    <a:pt x="572568" y="68367"/>
                    <a:pt x="572568" y="68367"/>
                  </a:cubicBezTo>
                  <a:cubicBezTo>
                    <a:pt x="588670" y="84468"/>
                    <a:pt x="605778" y="98223"/>
                    <a:pt x="615297" y="119641"/>
                  </a:cubicBezTo>
                  <a:cubicBezTo>
                    <a:pt x="622614" y="136104"/>
                    <a:pt x="626692" y="153824"/>
                    <a:pt x="632389" y="170916"/>
                  </a:cubicBezTo>
                  <a:lnTo>
                    <a:pt x="640935" y="196554"/>
                  </a:lnTo>
                  <a:cubicBezTo>
                    <a:pt x="643783" y="219343"/>
                    <a:pt x="645372" y="242324"/>
                    <a:pt x="649480" y="264920"/>
                  </a:cubicBezTo>
                  <a:cubicBezTo>
                    <a:pt x="651091" y="273783"/>
                    <a:pt x="658026" y="281549"/>
                    <a:pt x="658026" y="290557"/>
                  </a:cubicBezTo>
                  <a:cubicBezTo>
                    <a:pt x="658026" y="302302"/>
                    <a:pt x="652329" y="313346"/>
                    <a:pt x="649480" y="324741"/>
                  </a:cubicBezTo>
                  <a:cubicBezTo>
                    <a:pt x="617243" y="313995"/>
                    <a:pt x="601950" y="311395"/>
                    <a:pt x="572568" y="282012"/>
                  </a:cubicBezTo>
                  <a:cubicBezTo>
                    <a:pt x="564022" y="273466"/>
                    <a:pt x="557496" y="262243"/>
                    <a:pt x="546931" y="256374"/>
                  </a:cubicBezTo>
                  <a:cubicBezTo>
                    <a:pt x="531182" y="247625"/>
                    <a:pt x="512748" y="244980"/>
                    <a:pt x="495656" y="239283"/>
                  </a:cubicBezTo>
                  <a:cubicBezTo>
                    <a:pt x="487110" y="236434"/>
                    <a:pt x="478852" y="232504"/>
                    <a:pt x="470019" y="230737"/>
                  </a:cubicBezTo>
                  <a:lnTo>
                    <a:pt x="384561" y="213645"/>
                  </a:lnTo>
                  <a:cubicBezTo>
                    <a:pt x="326107" y="216302"/>
                    <a:pt x="224713" y="211404"/>
                    <a:pt x="153824" y="230737"/>
                  </a:cubicBezTo>
                  <a:cubicBezTo>
                    <a:pt x="136443" y="235477"/>
                    <a:pt x="119641" y="242131"/>
                    <a:pt x="102550" y="247828"/>
                  </a:cubicBezTo>
                  <a:cubicBezTo>
                    <a:pt x="81627" y="254802"/>
                    <a:pt x="61210" y="260265"/>
                    <a:pt x="42729" y="273466"/>
                  </a:cubicBezTo>
                  <a:cubicBezTo>
                    <a:pt x="32895" y="280491"/>
                    <a:pt x="27148" y="292399"/>
                    <a:pt x="17092" y="299103"/>
                  </a:cubicBezTo>
                  <a:cubicBezTo>
                    <a:pt x="1571" y="309451"/>
                    <a:pt x="0" y="307648"/>
                    <a:pt x="0" y="290557"/>
                  </a:cubicBezTo>
                  <a:close/>
                </a:path>
              </a:pathLst>
            </a:custGeom>
            <a:solidFill>
              <a:srgbClr val="D258EA">
                <a:alpha val="6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cxnSp>
          <p:nvCxnSpPr>
            <p:cNvPr id="46" name="Straight Connector 45"/>
            <p:cNvCxnSpPr/>
            <p:nvPr/>
          </p:nvCxnSpPr>
          <p:spPr>
            <a:xfrm>
              <a:off x="1721973" y="1854105"/>
              <a:ext cx="1121835" cy="1240105"/>
            </a:xfrm>
            <a:prstGeom prst="line">
              <a:avLst/>
            </a:prstGeom>
            <a:ln w="19050">
              <a:headEnd type="oval"/>
            </a:ln>
          </p:spPr>
          <p:style>
            <a:lnRef idx="1">
              <a:schemeClr val="dk1"/>
            </a:lnRef>
            <a:fillRef idx="0">
              <a:schemeClr val="dk1"/>
            </a:fillRef>
            <a:effectRef idx="0">
              <a:schemeClr val="dk1"/>
            </a:effectRef>
            <a:fontRef idx="minor">
              <a:schemeClr val="tx1"/>
            </a:fontRef>
          </p:style>
        </p:cxnSp>
        <p:sp>
          <p:nvSpPr>
            <p:cNvPr id="44" name="TextBox 43"/>
            <p:cNvSpPr txBox="1"/>
            <p:nvPr/>
          </p:nvSpPr>
          <p:spPr>
            <a:xfrm>
              <a:off x="3172448" y="5146329"/>
              <a:ext cx="871072" cy="400110"/>
            </a:xfrm>
            <a:prstGeom prst="rect">
              <a:avLst/>
            </a:prstGeom>
            <a:noFill/>
          </p:spPr>
          <p:txBody>
            <a:bodyPr wrap="none" rtlCol="0">
              <a:spAutoFit/>
            </a:bodyPr>
            <a:lstStyle/>
            <a:p>
              <a:r>
                <a:rPr lang="en-NZ" sz="2000" dirty="0"/>
                <a:t>Scrubs</a:t>
              </a:r>
            </a:p>
          </p:txBody>
        </p:sp>
        <p:cxnSp>
          <p:nvCxnSpPr>
            <p:cNvPr id="51" name="Straight Connector 50"/>
            <p:cNvCxnSpPr>
              <a:stCxn id="44" idx="1"/>
            </p:cNvCxnSpPr>
            <p:nvPr/>
          </p:nvCxnSpPr>
          <p:spPr>
            <a:xfrm flipH="1">
              <a:off x="1760050" y="5346384"/>
              <a:ext cx="1412398" cy="259217"/>
            </a:xfrm>
            <a:prstGeom prst="line">
              <a:avLst/>
            </a:prstGeom>
            <a:ln w="19050">
              <a:headEnd type="none"/>
            </a:ln>
          </p:spPr>
          <p:style>
            <a:lnRef idx="1">
              <a:schemeClr val="dk1"/>
            </a:lnRef>
            <a:fillRef idx="0">
              <a:schemeClr val="dk1"/>
            </a:fillRef>
            <a:effectRef idx="0">
              <a:schemeClr val="dk1"/>
            </a:effectRef>
            <a:fontRef idx="minor">
              <a:schemeClr val="tx1"/>
            </a:fontRef>
          </p:style>
        </p:cxnSp>
        <p:sp>
          <p:nvSpPr>
            <p:cNvPr id="3" name="Oval 2"/>
            <p:cNvSpPr/>
            <p:nvPr/>
          </p:nvSpPr>
          <p:spPr>
            <a:xfrm>
              <a:off x="1779321" y="5591335"/>
              <a:ext cx="45719" cy="503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pic>
        <p:nvPicPr>
          <p:cNvPr id="52" name="Picture 1" descr="gastro-logo"/>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40353" y="184666"/>
            <a:ext cx="1224135" cy="372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5394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endParaRPr lang="en-NZ"/>
          </a:p>
        </p:txBody>
      </p:sp>
      <p:sp>
        <p:nvSpPr>
          <p:cNvPr id="4" name="Content Placeholder 3"/>
          <p:cNvSpPr>
            <a:spLocks noGrp="1"/>
          </p:cNvSpPr>
          <p:nvPr>
            <p:ph sz="half" idx="2"/>
          </p:nvPr>
        </p:nvSpPr>
        <p:spPr/>
        <p:txBody>
          <a:bodyPr/>
          <a:lstStyle/>
          <a:p>
            <a:endParaRPr lang="en-NZ"/>
          </a:p>
        </p:txBody>
      </p:sp>
      <p:sp>
        <p:nvSpPr>
          <p:cNvPr id="5" name="Text Placeholder 4"/>
          <p:cNvSpPr>
            <a:spLocks noGrp="1"/>
          </p:cNvSpPr>
          <p:nvPr>
            <p:ph type="body" sz="quarter" idx="3"/>
          </p:nvPr>
        </p:nvSpPr>
        <p:spPr>
          <a:xfrm>
            <a:off x="467544" y="52934"/>
            <a:ext cx="7200800" cy="639762"/>
          </a:xfrm>
        </p:spPr>
        <p:txBody>
          <a:bodyPr>
            <a:normAutofit/>
          </a:bodyPr>
          <a:lstStyle/>
          <a:p>
            <a:r>
              <a:rPr lang="en-NZ" dirty="0"/>
              <a:t>Appendix 1: DHB Hospital Response Framework</a:t>
            </a: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1847" t="1366" r="1264" b="13"/>
          <a:stretch/>
        </p:blipFill>
        <p:spPr bwMode="auto">
          <a:xfrm>
            <a:off x="1259631" y="692696"/>
            <a:ext cx="3789014" cy="59182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178" t="1366" r="89687" b="13"/>
          <a:stretch/>
        </p:blipFill>
        <p:spPr bwMode="auto">
          <a:xfrm>
            <a:off x="521434" y="692696"/>
            <a:ext cx="738197" cy="59182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72421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620A5AB2BCEDF408426E5D8DAC2AA6D" ma:contentTypeVersion="10" ma:contentTypeDescription="Create a new document." ma:contentTypeScope="" ma:versionID="37a88eb10516e4042df6ed486dcfd512">
  <xsd:schema xmlns:xsd="http://www.w3.org/2001/XMLSchema" xmlns:xs="http://www.w3.org/2001/XMLSchema" xmlns:p="http://schemas.microsoft.com/office/2006/metadata/properties" xmlns:ns3="899f7b40-8ae5-4f96-8be2-0053715be210" targetNamespace="http://schemas.microsoft.com/office/2006/metadata/properties" ma:root="true" ma:fieldsID="2da561bd3afb96c9e05e249769485bc9" ns3:_="">
    <xsd:import namespace="899f7b40-8ae5-4f96-8be2-0053715be21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AutoKeyPoints" minOccurs="0"/>
                <xsd:element ref="ns3:MediaServiceKeyPoint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9f7b40-8ae5-4f96-8be2-0053715be2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7F91D2F-4799-4A06-A6D5-4F689909DE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9f7b40-8ae5-4f96-8be2-0053715be2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EEC5CEB-2466-4277-A9DE-2699B403AFEE}">
  <ds:schemaRefs>
    <ds:schemaRef ds:uri="http://schemas.microsoft.com/sharepoint/v3/contenttype/forms"/>
  </ds:schemaRefs>
</ds:datastoreItem>
</file>

<file path=customXml/itemProps3.xml><?xml version="1.0" encoding="utf-8"?>
<ds:datastoreItem xmlns:ds="http://schemas.openxmlformats.org/officeDocument/2006/customXml" ds:itemID="{78C3D002-DA00-48FB-B1EE-4D1427F20428}">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TotalTime>
  <Words>601</Words>
  <Application>Microsoft Office PowerPoint</Application>
  <PresentationFormat>On-screen Show (4:3)</PresentationFormat>
  <Paragraphs>114</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NZSG Recommendations for PPE during the COVID-19 Pandemic</vt:lpstr>
      <vt:lpstr>PowerPoint Presentation</vt:lpstr>
      <vt:lpstr>PowerPoint Presentation</vt:lpstr>
      <vt:lpstr>PowerPoint Presentation</vt:lpstr>
      <vt:lpstr>PowerPoint Presentation</vt:lpstr>
      <vt:lpstr>PowerPoint Presentation</vt:lpstr>
    </vt:vector>
  </TitlesOfParts>
  <Company>healthAlliance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NZSG Recommendations for PPE during the COVID-19 Pandemic</dc:title>
  <dc:creator>Zoe Raos (WDHB)</dc:creator>
  <cp:lastModifiedBy>Anna</cp:lastModifiedBy>
  <cp:revision>4</cp:revision>
  <dcterms:created xsi:type="dcterms:W3CDTF">2020-04-03T03:18:27Z</dcterms:created>
  <dcterms:modified xsi:type="dcterms:W3CDTF">2020-04-05T23:41:36Z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0x0101002620A5AB2BCEDF408426E5D8DAC2AA6D</vt:lpwstr>
  </property>
</Properties>
</file>