
<file path=[Content_Types].xml><?xml version="1.0" encoding="utf-8"?>
<Types xmlns="http://schemas.openxmlformats.org/package/2006/content-types">
  <Default Extension="png" ContentType="image/png"/>
  <Default Extension="bmp" ContentType="image/bmp"/>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6" r:id="rId17"/>
    <p:sldId id="271" r:id="rId18"/>
    <p:sldId id="272" r:id="rId19"/>
    <p:sldId id="273" r:id="rId20"/>
    <p:sldId id="27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8" d="100"/>
          <a:sy n="78" d="100"/>
        </p:scale>
        <p:origin x="-1146" y="21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681134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E9B07-E67E-4A26-BDFB-E520EC84D4C9}" type="slidenum">
              <a:rPr lang="en-US" smtClean="0"/>
              <a:t>16</a:t>
            </a:fld>
            <a:endParaRPr lang="en-US"/>
          </a:p>
        </p:txBody>
      </p:sp>
    </p:spTree>
    <p:extLst>
      <p:ext uri="{BB962C8B-B14F-4D97-AF65-F5344CB8AC3E}">
        <p14:creationId xmlns:p14="http://schemas.microsoft.com/office/powerpoint/2010/main" val="551741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579CEA-8242-46AD-B6D8-9DD8339913C3}"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64189-C346-42A9-B4CE-49AF4268098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579CEA-8242-46AD-B6D8-9DD8339913C3}"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64189-C346-42A9-B4CE-49AF4268098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579CEA-8242-46AD-B6D8-9DD8339913C3}"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64189-C346-42A9-B4CE-49AF4268098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579CEA-8242-46AD-B6D8-9DD8339913C3}"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64189-C346-42A9-B4CE-49AF4268098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579CEA-8242-46AD-B6D8-9DD8339913C3}"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64189-C346-42A9-B4CE-49AF4268098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579CEA-8242-46AD-B6D8-9DD8339913C3}"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64189-C346-42A9-B4CE-49AF4268098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579CEA-8242-46AD-B6D8-9DD8339913C3}"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A64189-C346-42A9-B4CE-49AF4268098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579CEA-8242-46AD-B6D8-9DD8339913C3}"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A64189-C346-42A9-B4CE-49AF4268098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79CEA-8242-46AD-B6D8-9DD8339913C3}"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A64189-C346-42A9-B4CE-49AF4268098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579CEA-8242-46AD-B6D8-9DD8339913C3}"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64189-C346-42A9-B4CE-49AF4268098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579CEA-8242-46AD-B6D8-9DD8339913C3}"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64189-C346-42A9-B4CE-49AF4268098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79CEA-8242-46AD-B6D8-9DD8339913C3}" type="datetimeFigureOut">
              <a:rPr lang="en-US" smtClean="0"/>
              <a:t>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64189-C346-42A9-B4CE-49AF4268098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bmp"/></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9327"/>
            <a:ext cx="8839200" cy="28124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latin typeface="Bodoni MT Black" panose="02070A03080606020203" pitchFamily="18" charset="0"/>
                <a:ea typeface="+mj-ea"/>
                <a:cs typeface="Aharoni" pitchFamily="2" charset="-79"/>
              </a:rPr>
              <a:t>JANUARY to </a:t>
            </a:r>
            <a:r>
              <a:rPr lang="en-US" sz="4000" dirty="0" smtClean="0">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latin typeface="Bodoni MT Black" panose="02070A03080606020203" pitchFamily="18" charset="0"/>
                <a:ea typeface="+mj-ea"/>
                <a:cs typeface="Aharoni" pitchFamily="2" charset="-79"/>
              </a:rPr>
              <a:t>DECEMBER  </a:t>
            </a:r>
            <a:r>
              <a:rPr lang="en-US" sz="4000" dirty="0">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latin typeface="Bodoni MT Black" panose="02070A03080606020203" pitchFamily="18" charset="0"/>
                <a:ea typeface="+mj-ea"/>
                <a:cs typeface="Aharoni" pitchFamily="2" charset="-79"/>
              </a:rPr>
              <a:t/>
            </a:r>
            <a:br>
              <a:rPr lang="en-US" sz="4000" dirty="0">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latin typeface="Bodoni MT Black" panose="02070A03080606020203" pitchFamily="18" charset="0"/>
                <a:ea typeface="+mj-ea"/>
                <a:cs typeface="Aharoni" pitchFamily="2" charset="-79"/>
              </a:rPr>
            </a:br>
            <a:r>
              <a:rPr lang="en-US" sz="4000" dirty="0">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latin typeface="Bodoni MT Black" panose="02070A03080606020203" pitchFamily="18" charset="0"/>
                <a:ea typeface="+mj-ea"/>
                <a:cs typeface="Aharoni" pitchFamily="2" charset="-79"/>
              </a:rPr>
              <a:t>CASA VIDA TIMOR-LESTE TRAINING PROGRAMS REPORT</a:t>
            </a:r>
            <a:endParaRPr lang="en-US" dirty="0"/>
          </a:p>
        </p:txBody>
      </p:sp>
      <p:pic>
        <p:nvPicPr>
          <p:cNvPr id="6" name="Picture 5"/>
          <p:cNvPicPr/>
          <p:nvPr/>
        </p:nvPicPr>
        <p:blipFill rotWithShape="1">
          <a:blip r:embed="rId3">
            <a:extLst>
              <a:ext uri="{28A0092B-C50C-407E-A947-70E740481C1C}">
                <a14:useLocalDpi xmlns:a14="http://schemas.microsoft.com/office/drawing/2010/main" val="0"/>
              </a:ext>
            </a:extLst>
          </a:blip>
          <a:srcRect t="28492" b="5275"/>
          <a:stretch>
            <a:fillRect/>
          </a:stretch>
        </p:blipFill>
        <p:spPr bwMode="auto">
          <a:xfrm>
            <a:off x="228600" y="3200400"/>
            <a:ext cx="8686800" cy="3505200"/>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0"/>
            <a:ext cx="8686800" cy="28956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3200400"/>
            <a:ext cx="9144000" cy="3657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8" name="Google Shape;61;p2"/>
          <p:cNvSpPr txBox="1"/>
          <p:nvPr/>
        </p:nvSpPr>
        <p:spPr>
          <a:xfrm>
            <a:off x="381000" y="304800"/>
            <a:ext cx="2895600" cy="2057400"/>
          </a:xfrm>
          <a:prstGeom prst="rect">
            <a:avLst/>
          </a:prstGeom>
          <a:noFill/>
          <a:ln>
            <a:noFill/>
          </a:ln>
        </p:spPr>
        <p:txBody>
          <a:bodyPr spcFirstLastPara="1" wrap="square" lIns="91425" tIns="91425" rIns="91425" bIns="91425" anchor="ctr" anchorCtr="0">
            <a:noAutofit/>
          </a:bodyPr>
          <a:lstStyle>
            <a:lvl1pPr marL="0" indent="0" algn="r" rtl="0" eaLnBrk="1" latinLnBrk="0" hangingPunct="1">
              <a:spcBef>
                <a:spcPts val="0"/>
              </a:spcBef>
              <a:buClr>
                <a:schemeClr val="accent1"/>
              </a:buClr>
              <a:buSzPct val="70000"/>
              <a:buFont typeface="Wingdings 2" panose="05020102010507070707"/>
              <a:buNone/>
              <a:defRPr kumimoji="0" sz="3200" kern="1200">
                <a:solidFill>
                  <a:schemeClr val="tx1"/>
                </a:solidFill>
                <a:effectLst/>
                <a:latin typeface="+mn-lt"/>
                <a:ea typeface="+mn-ea"/>
                <a:cs typeface="+mn-cs"/>
              </a:defRPr>
            </a:lvl1pPr>
            <a:lvl2pPr marL="457200" indent="0" algn="ctr" rtl="0" eaLnBrk="1" latinLnBrk="0" hangingPunct="1">
              <a:spcBef>
                <a:spcPts val="400"/>
              </a:spcBef>
              <a:buClr>
                <a:schemeClr val="accent2"/>
              </a:buClr>
              <a:buSzPct val="90000"/>
              <a:buFontTx/>
              <a:buNone/>
              <a:defRPr kumimoji="0" sz="2600" kern="1200">
                <a:solidFill>
                  <a:schemeClr val="tx1"/>
                </a:solidFill>
                <a:latin typeface="+mn-lt"/>
                <a:ea typeface="+mn-ea"/>
                <a:cs typeface="+mn-cs"/>
              </a:defRPr>
            </a:lvl2pPr>
            <a:lvl3pPr marL="914400" indent="0" algn="ctr" rtl="0" eaLnBrk="1" latinLnBrk="0" hangingPunct="1">
              <a:spcBef>
                <a:spcPts val="400"/>
              </a:spcBef>
              <a:buClr>
                <a:schemeClr val="accent3"/>
              </a:buClr>
              <a:buSzPct val="100000"/>
              <a:buFont typeface="Wingdings 2" panose="05020102010507070707"/>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100000"/>
              <a:buFont typeface="Wingdings 2" panose="05020102010507070707"/>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3"/>
              </a:buClr>
              <a:buSzPct val="100000"/>
              <a:buFont typeface="Wingdings 2" panose="05020102010507070707"/>
              <a:buNone/>
              <a:defRPr kumimoji="0" sz="1900" kern="1200">
                <a:solidFill>
                  <a:schemeClr val="tx1"/>
                </a:solidFill>
                <a:latin typeface="+mn-lt"/>
                <a:ea typeface="+mn-ea"/>
                <a:cs typeface="+mn-cs"/>
              </a:defRPr>
            </a:lvl5pPr>
            <a:lvl6pPr marL="2286000" indent="0" algn="ctr" rtl="0" eaLnBrk="1" latinLnBrk="0" hangingPunct="1">
              <a:spcBef>
                <a:spcPts val="400"/>
              </a:spcBef>
              <a:buClr>
                <a:schemeClr val="accent4"/>
              </a:buClr>
              <a:buFont typeface="Wingdings 2" panose="05020102010507070707"/>
              <a:buNone/>
              <a:defRPr kumimoji="0" sz="1800" kern="1200" baseline="0">
                <a:solidFill>
                  <a:schemeClr val="tx1"/>
                </a:solidFill>
                <a:latin typeface="+mn-lt"/>
                <a:ea typeface="+mn-ea"/>
                <a:cs typeface="+mn-cs"/>
              </a:defRPr>
            </a:lvl6pPr>
            <a:lvl7pPr marL="27432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7pPr>
            <a:lvl8pPr marL="32004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8pPr>
            <a:lvl9pPr marL="36576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9pPr>
          </a:lstStyle>
          <a:p>
            <a:pPr algn="just">
              <a:lnSpc>
                <a:spcPct val="115000"/>
              </a:lnSpc>
              <a:buClr>
                <a:srgbClr val="FFFFFF"/>
              </a:buClr>
              <a:buSzPts val="2200"/>
            </a:pPr>
            <a:endParaRPr lang="en-US" sz="2400" b="1" dirty="0" smtClean="0">
              <a:latin typeface="Times New Roman" panose="02020603050405020304" pitchFamily="18" charset="0"/>
              <a:cs typeface="Times New Roman" panose="02020603050405020304" pitchFamily="18" charset="0"/>
            </a:endParaRPr>
          </a:p>
          <a:p>
            <a:pPr algn="just">
              <a:lnSpc>
                <a:spcPct val="115000"/>
              </a:lnSpc>
              <a:buClr>
                <a:srgbClr val="FFFFFF"/>
              </a:buClr>
              <a:buSzPts val="2200"/>
            </a:pPr>
            <a:endParaRPr lang="en-US" sz="2400" b="1" dirty="0" smtClean="0">
              <a:latin typeface="Times New Roman" panose="02020603050405020304" pitchFamily="18" charset="0"/>
              <a:cs typeface="Times New Roman" panose="02020603050405020304" pitchFamily="18" charset="0"/>
            </a:endParaRPr>
          </a:p>
          <a:p>
            <a:pPr algn="just">
              <a:lnSpc>
                <a:spcPct val="115000"/>
              </a:lnSpc>
              <a:buClr>
                <a:srgbClr val="FFFFFF"/>
              </a:buClr>
              <a:buSzPts val="2200"/>
            </a:pPr>
            <a:endParaRPr lang="en-US" sz="2400" b="1" dirty="0" smtClean="0">
              <a:latin typeface="Times New Roman" panose="02020603050405020304" pitchFamily="18" charset="0"/>
              <a:cs typeface="Times New Roman" panose="02020603050405020304" pitchFamily="18" charset="0"/>
            </a:endParaRPr>
          </a:p>
          <a:p>
            <a:pPr algn="just">
              <a:lnSpc>
                <a:spcPct val="115000"/>
              </a:lnSpc>
              <a:buClr>
                <a:srgbClr val="FFFFFF"/>
              </a:buClr>
              <a:buSzPts val="2200"/>
            </a:pPr>
            <a:endParaRPr lang="en-US" sz="2400" b="1" dirty="0" smtClean="0">
              <a:latin typeface="Times New Roman" panose="02020603050405020304" pitchFamily="18" charset="0"/>
              <a:cs typeface="Times New Roman" panose="02020603050405020304" pitchFamily="18" charset="0"/>
            </a:endParaRPr>
          </a:p>
          <a:p>
            <a:pPr algn="just">
              <a:lnSpc>
                <a:spcPct val="115000"/>
              </a:lnSpc>
              <a:buClr>
                <a:srgbClr val="FFFFFF"/>
              </a:buClr>
              <a:buSzPts val="2200"/>
            </a:pPr>
            <a:r>
              <a:rPr lang="en-US" sz="2400" b="1" dirty="0" smtClean="0">
                <a:latin typeface="Times New Roman" panose="02020603050405020304" pitchFamily="18" charset="0"/>
                <a:cs typeface="Times New Roman" panose="02020603050405020304" pitchFamily="18" charset="0"/>
              </a:rPr>
              <a:t>11. “</a:t>
            </a:r>
            <a:r>
              <a:rPr lang="en-US" sz="2400" b="1" u="sng" dirty="0" smtClean="0">
                <a:latin typeface="Times New Roman" panose="02020603050405020304" pitchFamily="18" charset="0"/>
                <a:cs typeface="Times New Roman" panose="02020603050405020304" pitchFamily="18" charset="0"/>
              </a:rPr>
              <a:t>Wooly-pet</a:t>
            </a:r>
            <a:r>
              <a:rPr lang="en-US" sz="2400" dirty="0" smtClean="0">
                <a:latin typeface="Times New Roman" panose="02020603050405020304" pitchFamily="18" charset="0"/>
                <a:cs typeface="Times New Roman" panose="02020603050405020304" pitchFamily="18" charset="0"/>
              </a:rPr>
              <a:t>”: 16 clients participated in the training. Four  of them are professional and able to teach others. </a:t>
            </a:r>
          </a:p>
          <a:p>
            <a:pPr algn="just">
              <a:lnSpc>
                <a:spcPct val="115000"/>
              </a:lnSpc>
              <a:buClr>
                <a:srgbClr val="FFFFFF"/>
              </a:buClr>
              <a:buSzPts val="2200"/>
            </a:pPr>
            <a:endParaRPr lang="en-US" sz="2400" dirty="0" smtClean="0">
              <a:latin typeface="Times New Roman" panose="02020603050405020304" pitchFamily="18" charset="0"/>
              <a:cs typeface="Times New Roman" panose="02020603050405020304" pitchFamily="18" charset="0"/>
            </a:endParaRPr>
          </a:p>
          <a:p>
            <a:pPr algn="just">
              <a:lnSpc>
                <a:spcPct val="115000"/>
              </a:lnSpc>
              <a:buClr>
                <a:srgbClr val="FFFFFF"/>
              </a:buClr>
              <a:buSzPts val="2200"/>
            </a:pPr>
            <a:endParaRPr lang="en-US" sz="2400" dirty="0" smtClean="0">
              <a:latin typeface="Times New Roman" panose="02020603050405020304" pitchFamily="18" charset="0"/>
              <a:cs typeface="Times New Roman" panose="02020603050405020304" pitchFamily="18" charset="0"/>
            </a:endParaRPr>
          </a:p>
          <a:p>
            <a:pPr algn="just">
              <a:lnSpc>
                <a:spcPct val="115000"/>
              </a:lnSpc>
              <a:buClr>
                <a:srgbClr val="FFFFFF"/>
              </a:buClr>
              <a:buSzPts val="2200"/>
              <a:buFont typeface="Lato"/>
              <a:buNone/>
            </a:pPr>
            <a:endParaRPr lang="en-US" sz="2400" b="1" u="sng" dirty="0" smtClean="0">
              <a:solidFill>
                <a:srgbClr val="FFFFFF"/>
              </a:solidFill>
              <a:latin typeface="Times New Roman" panose="02020603050405020304" pitchFamily="18" charset="0"/>
              <a:ea typeface="Lato"/>
              <a:cs typeface="Times New Roman" panose="02020603050405020304" pitchFamily="18" charset="0"/>
              <a:sym typeface="Lato"/>
            </a:endParaRPr>
          </a:p>
        </p:txBody>
      </p:sp>
      <p:sp>
        <p:nvSpPr>
          <p:cNvPr id="9" name="Google Shape;61;p2"/>
          <p:cNvSpPr txBox="1"/>
          <p:nvPr/>
        </p:nvSpPr>
        <p:spPr>
          <a:xfrm>
            <a:off x="3733800" y="762000"/>
            <a:ext cx="5257800" cy="2514600"/>
          </a:xfrm>
          <a:prstGeom prst="rect">
            <a:avLst/>
          </a:prstGeom>
          <a:noFill/>
          <a:ln>
            <a:noFill/>
          </a:ln>
        </p:spPr>
        <p:txBody>
          <a:bodyPr spcFirstLastPara="1" wrap="square" lIns="91425" tIns="91425" rIns="91425" bIns="91425" anchor="ctr" anchorCtr="0">
            <a:noAutofit/>
          </a:bodyPr>
          <a:lstStyle>
            <a:lvl1pPr marL="0" indent="0" algn="r" rtl="0" eaLnBrk="1" latinLnBrk="0" hangingPunct="1">
              <a:spcBef>
                <a:spcPts val="0"/>
              </a:spcBef>
              <a:buClr>
                <a:schemeClr val="accent1"/>
              </a:buClr>
              <a:buSzPct val="70000"/>
              <a:buFont typeface="Wingdings 2" panose="05020102010507070707"/>
              <a:buNone/>
              <a:defRPr kumimoji="0" sz="3200" kern="1200">
                <a:solidFill>
                  <a:schemeClr val="tx1"/>
                </a:solidFill>
                <a:effectLst/>
                <a:latin typeface="+mn-lt"/>
                <a:ea typeface="+mn-ea"/>
                <a:cs typeface="+mn-cs"/>
              </a:defRPr>
            </a:lvl1pPr>
            <a:lvl2pPr marL="457200" indent="0" algn="ctr" rtl="0" eaLnBrk="1" latinLnBrk="0" hangingPunct="1">
              <a:spcBef>
                <a:spcPts val="400"/>
              </a:spcBef>
              <a:buClr>
                <a:schemeClr val="accent2"/>
              </a:buClr>
              <a:buSzPct val="90000"/>
              <a:buFontTx/>
              <a:buNone/>
              <a:defRPr kumimoji="0" sz="2600" kern="1200">
                <a:solidFill>
                  <a:schemeClr val="tx1"/>
                </a:solidFill>
                <a:latin typeface="+mn-lt"/>
                <a:ea typeface="+mn-ea"/>
                <a:cs typeface="+mn-cs"/>
              </a:defRPr>
            </a:lvl2pPr>
            <a:lvl3pPr marL="914400" indent="0" algn="ctr" rtl="0" eaLnBrk="1" latinLnBrk="0" hangingPunct="1">
              <a:spcBef>
                <a:spcPts val="400"/>
              </a:spcBef>
              <a:buClr>
                <a:schemeClr val="accent3"/>
              </a:buClr>
              <a:buSzPct val="100000"/>
              <a:buFont typeface="Wingdings 2" panose="05020102010507070707"/>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100000"/>
              <a:buFont typeface="Wingdings 2" panose="05020102010507070707"/>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3"/>
              </a:buClr>
              <a:buSzPct val="100000"/>
              <a:buFont typeface="Wingdings 2" panose="05020102010507070707"/>
              <a:buNone/>
              <a:defRPr kumimoji="0" sz="1900" kern="1200">
                <a:solidFill>
                  <a:schemeClr val="tx1"/>
                </a:solidFill>
                <a:latin typeface="+mn-lt"/>
                <a:ea typeface="+mn-ea"/>
                <a:cs typeface="+mn-cs"/>
              </a:defRPr>
            </a:lvl5pPr>
            <a:lvl6pPr marL="2286000" indent="0" algn="ctr" rtl="0" eaLnBrk="1" latinLnBrk="0" hangingPunct="1">
              <a:spcBef>
                <a:spcPts val="400"/>
              </a:spcBef>
              <a:buClr>
                <a:schemeClr val="accent4"/>
              </a:buClr>
              <a:buFont typeface="Wingdings 2" panose="05020102010507070707"/>
              <a:buNone/>
              <a:defRPr kumimoji="0" sz="1800" kern="1200" baseline="0">
                <a:solidFill>
                  <a:schemeClr val="tx1"/>
                </a:solidFill>
                <a:latin typeface="+mn-lt"/>
                <a:ea typeface="+mn-ea"/>
                <a:cs typeface="+mn-cs"/>
              </a:defRPr>
            </a:lvl6pPr>
            <a:lvl7pPr marL="27432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7pPr>
            <a:lvl8pPr marL="32004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8pPr>
            <a:lvl9pPr marL="36576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9pPr>
          </a:lstStyle>
          <a:p>
            <a:pPr algn="just">
              <a:lnSpc>
                <a:spcPct val="115000"/>
              </a:lnSpc>
              <a:buClr>
                <a:srgbClr val="FFFFFF"/>
              </a:buClr>
              <a:buSzPts val="2200"/>
            </a:pPr>
            <a:r>
              <a:rPr lang="en-US" sz="2400" b="1" dirty="0" smtClean="0">
                <a:latin typeface="Times New Roman" panose="02020603050405020304" pitchFamily="18" charset="0"/>
                <a:cs typeface="Times New Roman" panose="02020603050405020304" pitchFamily="18" charset="0"/>
              </a:rPr>
              <a:t>12. “</a:t>
            </a:r>
            <a:r>
              <a:rPr lang="en-US" sz="2400" b="1" dirty="0">
                <a:latin typeface="Times New Roman" panose="02020603050405020304" pitchFamily="18" charset="0"/>
                <a:cs typeface="Times New Roman" panose="02020603050405020304" pitchFamily="18" charset="0"/>
              </a:rPr>
              <a:t>Gardening:</a:t>
            </a:r>
            <a:r>
              <a:rPr lang="en-US" sz="2400" dirty="0">
                <a:latin typeface="Times New Roman" panose="02020603050405020304" pitchFamily="18" charset="0"/>
                <a:cs typeface="Times New Roman" panose="02020603050405020304" pitchFamily="18" charset="0"/>
              </a:rPr>
              <a:t> 9</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clients participated in the training and </a:t>
            </a:r>
            <a:r>
              <a:rPr lang="en-US" sz="2400" dirty="0" smtClean="0">
                <a:latin typeface="Times New Roman" panose="02020603050405020304" pitchFamily="18" charset="0"/>
                <a:cs typeface="Times New Roman" panose="02020603050405020304" pitchFamily="18" charset="0"/>
              </a:rPr>
              <a:t>all </a:t>
            </a:r>
            <a:r>
              <a:rPr lang="en-US" sz="2400" dirty="0">
                <a:latin typeface="Times New Roman" panose="02020603050405020304" pitchFamily="18" charset="0"/>
                <a:cs typeface="Times New Roman" panose="02020603050405020304" pitchFamily="18" charset="0"/>
              </a:rPr>
              <a:t>of these clients now know how to proficiently grow vegetables and teach others. This training has been a wonderful blessing to Casa Vida, because we </a:t>
            </a:r>
            <a:r>
              <a:rPr lang="en-US" sz="2400" dirty="0" smtClean="0">
                <a:latin typeface="Times New Roman" panose="02020603050405020304" pitchFamily="18" charset="0"/>
                <a:cs typeface="Times New Roman" panose="02020603050405020304" pitchFamily="18" charset="0"/>
              </a:rPr>
              <a:t>do not </a:t>
            </a:r>
            <a:r>
              <a:rPr lang="en-US" sz="2400" dirty="0">
                <a:latin typeface="Times New Roman" panose="02020603050405020304" pitchFamily="18" charset="0"/>
                <a:cs typeface="Times New Roman" panose="02020603050405020304" pitchFamily="18" charset="0"/>
              </a:rPr>
              <a:t>need to spend so much </a:t>
            </a:r>
            <a:r>
              <a:rPr lang="en-US" sz="2400" dirty="0" smtClean="0">
                <a:latin typeface="Times New Roman" panose="02020603050405020304" pitchFamily="18" charset="0"/>
                <a:cs typeface="Times New Roman" panose="02020603050405020304" pitchFamily="18" charset="0"/>
              </a:rPr>
              <a:t>money on </a:t>
            </a:r>
            <a:r>
              <a:rPr lang="en-US" sz="2400" dirty="0">
                <a:latin typeface="Times New Roman" panose="02020603050405020304" pitchFamily="18" charset="0"/>
                <a:cs typeface="Times New Roman" panose="02020603050405020304" pitchFamily="18" charset="0"/>
              </a:rPr>
              <a:t>vegetables.  </a:t>
            </a:r>
          </a:p>
          <a:p>
            <a:pPr algn="just">
              <a:lnSpc>
                <a:spcPct val="115000"/>
              </a:lnSpc>
              <a:buClr>
                <a:srgbClr val="FFFFFF"/>
              </a:buClr>
              <a:buSzPts val="2200"/>
            </a:pPr>
            <a:endParaRPr lang="en-US" sz="2400" dirty="0" smtClean="0">
              <a:latin typeface="Times New Roman" panose="02020603050405020304" pitchFamily="18" charset="0"/>
              <a:cs typeface="Times New Roman" panose="02020603050405020304" pitchFamily="18" charset="0"/>
            </a:endParaRPr>
          </a:p>
          <a:p>
            <a:pPr algn="just">
              <a:lnSpc>
                <a:spcPct val="115000"/>
              </a:lnSpc>
              <a:buClr>
                <a:srgbClr val="FFFFFF"/>
              </a:buClr>
              <a:buSzPts val="2200"/>
              <a:buFont typeface="Lato"/>
              <a:buNone/>
            </a:pPr>
            <a:endParaRPr lang="en-US" sz="2400" b="1" u="sng" dirty="0" smtClean="0">
              <a:solidFill>
                <a:srgbClr val="FFFFFF"/>
              </a:solidFill>
              <a:latin typeface="Times New Roman" panose="02020603050405020304" pitchFamily="18" charset="0"/>
              <a:ea typeface="Lato"/>
              <a:cs typeface="Times New Roman" panose="02020603050405020304" pitchFamily="18" charset="0"/>
              <a:sym typeface="Lato"/>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76600"/>
            <a:ext cx="3505200" cy="203358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7" name="Picture 3" descr="C:\Users\PC\Pictures\202309__\IMG_03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957" r="4275" b="1"/>
          <a:stretch>
            <a:fillRect/>
          </a:stretch>
        </p:blipFill>
        <p:spPr bwMode="auto">
          <a:xfrm flipH="1">
            <a:off x="228600" y="4973098"/>
            <a:ext cx="3505200" cy="180870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47" t="40063" b="-1"/>
          <a:stretch>
            <a:fillRect/>
          </a:stretch>
        </p:blipFill>
        <p:spPr bwMode="auto">
          <a:xfrm>
            <a:off x="4343400" y="3276600"/>
            <a:ext cx="4572000" cy="169649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0" y="4973098"/>
            <a:ext cx="4572000" cy="180870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0"/>
            <a:ext cx="8686800" cy="28956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3200400"/>
            <a:ext cx="9144000" cy="3657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6" name="Title 1"/>
          <p:cNvSpPr txBox="1"/>
          <p:nvPr/>
        </p:nvSpPr>
        <p:spPr>
          <a:xfrm>
            <a:off x="464234" y="0"/>
            <a:ext cx="8229600" cy="838199"/>
          </a:xfrm>
          <a:prstGeom prst="rect">
            <a:avLst/>
          </a:prstGeom>
        </p:spPr>
        <p:txBody>
          <a:bodyPr lIns="45720" rIns="228600" anchor="b">
            <a:normAutofit/>
            <a:scene3d>
              <a:camera prst="orthographicFront"/>
              <a:lightRig rig="soft" dir="t">
                <a:rot lat="0" lon="0" rev="2400000"/>
              </a:lightRig>
            </a:scene3d>
            <a:sp3d>
              <a:bevelT w="19050" h="12700"/>
            </a:sp3d>
          </a:bodyPr>
          <a:lstStyle>
            <a:lvl1pPr marL="0" algn="r" rtl="0" eaLnBrk="1" latinLnBrk="0" hangingPunct="1">
              <a:spcBef>
                <a:spcPct val="0"/>
              </a:spcBef>
              <a:buNone/>
              <a:defRPr kumimoji="0" sz="48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4800" b="0" i="0" u="sng" strike="noStrike" kern="1200" cap="none" spc="0" normalizeH="0" baseline="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rPr>
              <a:t>Health Program  </a:t>
            </a:r>
            <a:endParaRPr kumimoji="0" lang="en-US" sz="4800" b="0" i="0" u="sng" strike="noStrike" kern="1200" cap="none" spc="0" normalizeH="0" baseline="0" noProof="0" dirty="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endParaRPr>
          </a:p>
        </p:txBody>
      </p:sp>
      <p:sp>
        <p:nvSpPr>
          <p:cNvPr id="10" name="Rectangle 9"/>
          <p:cNvSpPr/>
          <p:nvPr/>
        </p:nvSpPr>
        <p:spPr>
          <a:xfrm>
            <a:off x="228600" y="815876"/>
            <a:ext cx="8686800" cy="2308324"/>
          </a:xfrm>
          <a:prstGeom prst="rect">
            <a:avLst/>
          </a:prstGeom>
        </p:spPr>
        <p:txBody>
          <a:bodyPr wrap="square">
            <a:spAutoFit/>
          </a:bodyPr>
          <a:lstStyle/>
          <a:p>
            <a:pPr lvl="0" algn="just">
              <a:spcBef>
                <a:spcPts val="700"/>
              </a:spcBef>
              <a:buClr>
                <a:srgbClr val="D6ECFF"/>
              </a:buClr>
              <a:buSzPct val="95000"/>
            </a:pPr>
            <a:r>
              <a:rPr lang="en-US" sz="2400" dirty="0">
                <a:latin typeface="Times New Roman" panose="02020603050405020304" pitchFamily="18" charset="0"/>
                <a:cs typeface="Times New Roman" panose="02020603050405020304" pitchFamily="18" charset="0"/>
              </a:rPr>
              <a:t>The </a:t>
            </a:r>
            <a:r>
              <a:rPr lang="en-US" sz="2400" dirty="0" smtClean="0">
                <a:latin typeface="Times New Roman" panose="02020603050405020304" pitchFamily="18" charset="0"/>
                <a:cs typeface="Times New Roman" panose="02020603050405020304" pitchFamily="18" charset="0"/>
              </a:rPr>
              <a:t>“</a:t>
            </a:r>
            <a:r>
              <a:rPr lang="en-US" sz="2400" b="1" u="sng" dirty="0">
                <a:latin typeface="Times New Roman" panose="02020603050405020304" pitchFamily="18" charset="0"/>
                <a:cs typeface="Times New Roman" panose="02020603050405020304" pitchFamily="18" charset="0"/>
              </a:rPr>
              <a:t>P</a:t>
            </a:r>
            <a:r>
              <a:rPr lang="en-US" sz="2400" b="1" u="sng" dirty="0" smtClean="0">
                <a:latin typeface="Times New Roman" panose="02020603050405020304" pitchFamily="18" charset="0"/>
                <a:cs typeface="Times New Roman" panose="02020603050405020304" pitchFamily="18" charset="0"/>
              </a:rPr>
              <a:t>sychologist</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consults clients both individually and in groups. This </a:t>
            </a:r>
            <a:r>
              <a:rPr lang="en-US" sz="2400" dirty="0" smtClean="0">
                <a:latin typeface="Times New Roman" panose="02020603050405020304" pitchFamily="18" charset="0"/>
                <a:cs typeface="Times New Roman" panose="02020603050405020304" pitchFamily="18" charset="0"/>
              </a:rPr>
              <a:t>helps </a:t>
            </a:r>
            <a:r>
              <a:rPr lang="en-US" sz="2400" dirty="0">
                <a:latin typeface="Times New Roman" panose="02020603050405020304" pitchFamily="18" charset="0"/>
                <a:cs typeface="Times New Roman" panose="02020603050405020304" pitchFamily="18" charset="0"/>
              </a:rPr>
              <a:t>to ensure that our clients fully </a:t>
            </a:r>
            <a:r>
              <a:rPr lang="en-US" sz="2400" dirty="0" smtClean="0">
                <a:latin typeface="Times New Roman" panose="02020603050405020304" pitchFamily="18" charset="0"/>
                <a:cs typeface="Times New Roman" panose="02020603050405020304" pitchFamily="18" charset="0"/>
              </a:rPr>
              <a:t>recover </a:t>
            </a:r>
            <a:r>
              <a:rPr lang="en-US" sz="2400" dirty="0">
                <a:latin typeface="Times New Roman" panose="02020603050405020304" pitchFamily="18" charset="0"/>
                <a:cs typeface="Times New Roman" panose="02020603050405020304" pitchFamily="18" charset="0"/>
              </a:rPr>
              <a:t>from their trauma, </a:t>
            </a:r>
            <a:r>
              <a:rPr lang="en-US" sz="2400" dirty="0" smtClean="0">
                <a:latin typeface="Times New Roman" panose="02020603050405020304" pitchFamily="18" charset="0"/>
                <a:cs typeface="Times New Roman" panose="02020603050405020304" pitchFamily="18" charset="0"/>
              </a:rPr>
              <a:t>and are capable </a:t>
            </a:r>
            <a:r>
              <a:rPr lang="en-US" sz="2400" dirty="0">
                <a:latin typeface="Times New Roman" panose="02020603050405020304" pitchFamily="18" charset="0"/>
                <a:cs typeface="Times New Roman" panose="02020603050405020304" pitchFamily="18" charset="0"/>
              </a:rPr>
              <a:t>of volunteer group participation and social interaction, prior to reintegration. The staff of Casa Vida  have  an open opportunity to receive consultations with the psychologist  and this is also available for the families of our clients. </a:t>
            </a:r>
            <a:endParaRPr lang="en-US" sz="2400" dirty="0" smtClean="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343275"/>
            <a:ext cx="4419600" cy="33623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C:\Users\PC\Pictures\2023\me\IMG-20240116-WA0003.jpg"/>
          <p:cNvPicPr>
            <a:picLocks noChangeAspect="1" noChangeArrowheads="1"/>
          </p:cNvPicPr>
          <p:nvPr/>
        </p:nvPicPr>
        <p:blipFill rotWithShape="1">
          <a:blip r:embed="rId3">
            <a:extLst>
              <a:ext uri="{28A0092B-C50C-407E-A947-70E740481C1C}">
                <a14:useLocalDpi xmlns:a14="http://schemas.microsoft.com/office/drawing/2010/main" val="0"/>
              </a:ext>
            </a:extLst>
          </a:blip>
          <a:srcRect l="13374" t="11446" r="12302" b="10807"/>
          <a:stretch>
            <a:fillRect/>
          </a:stretch>
        </p:blipFill>
        <p:spPr bwMode="auto">
          <a:xfrm>
            <a:off x="4876800" y="3343275"/>
            <a:ext cx="4038600" cy="33623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0"/>
            <a:ext cx="8686800" cy="28956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3200400"/>
            <a:ext cx="9144000" cy="3657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8" name="Rectangle 7"/>
          <p:cNvSpPr/>
          <p:nvPr/>
        </p:nvSpPr>
        <p:spPr>
          <a:xfrm>
            <a:off x="228600" y="381000"/>
            <a:ext cx="8610600" cy="2308324"/>
          </a:xfrm>
          <a:prstGeom prst="rect">
            <a:avLst/>
          </a:prstGeom>
        </p:spPr>
        <p:txBody>
          <a:bodyPr wrap="square">
            <a:spAutoFit/>
          </a:bodyPr>
          <a:lstStyle/>
          <a:p>
            <a:pPr lvl="0" algn="just"/>
            <a:r>
              <a:rPr lang="en-US" sz="2400" b="1" u="sng" dirty="0" smtClean="0">
                <a:latin typeface="Times New Roman" panose="02020603050405020304" pitchFamily="18" charset="0"/>
                <a:cs typeface="Times New Roman" panose="02020603050405020304" pitchFamily="18" charset="0"/>
              </a:rPr>
              <a:t>“Nurse  </a:t>
            </a:r>
            <a:r>
              <a:rPr lang="en-US" sz="2400" b="1" u="sng" dirty="0">
                <a:latin typeface="Times New Roman" panose="02020603050405020304" pitchFamily="18" charset="0"/>
                <a:cs typeface="Times New Roman" panose="02020603050405020304" pitchFamily="18" charset="0"/>
              </a:rPr>
              <a:t>&amp; Volunteer </a:t>
            </a:r>
            <a:r>
              <a:rPr lang="en-US" sz="2400" b="1" u="sng" dirty="0" smtClean="0">
                <a:latin typeface="Times New Roman" panose="02020603050405020304" pitchFamily="18" charset="0"/>
                <a:cs typeface="Times New Roman" panose="02020603050405020304" pitchFamily="18" charset="0"/>
              </a:rPr>
              <a:t>Doctors”</a:t>
            </a:r>
            <a:endParaRPr lang="en-US" sz="2400" b="1" u="sng" dirty="0">
              <a:latin typeface="Times New Roman" panose="02020603050405020304" pitchFamily="18" charset="0"/>
              <a:cs typeface="Times New Roman" panose="02020603050405020304" pitchFamily="18" charset="0"/>
            </a:endParaRPr>
          </a:p>
          <a:p>
            <a:pPr lvl="0" algn="just"/>
            <a:r>
              <a:rPr lang="en-US" sz="2400" dirty="0" smtClean="0">
                <a:latin typeface="Times New Roman" panose="02020603050405020304" pitchFamily="18" charset="0"/>
                <a:cs typeface="Times New Roman" panose="02020603050405020304" pitchFamily="18" charset="0"/>
              </a:rPr>
              <a:t>Our clients have access to a registered nurse</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and midwife who provides </a:t>
            </a:r>
            <a:r>
              <a:rPr lang="en-US" sz="2400" dirty="0">
                <a:latin typeface="Times New Roman" panose="02020603050405020304" pitchFamily="18" charset="0"/>
                <a:cs typeface="Times New Roman" panose="02020603050405020304" pitchFamily="18" charset="0"/>
              </a:rPr>
              <a:t>individual check ups </a:t>
            </a:r>
            <a:r>
              <a:rPr lang="en-US" sz="2400" dirty="0" smtClean="0">
                <a:latin typeface="Times New Roman" panose="02020603050405020304" pitchFamily="18" charset="0"/>
                <a:cs typeface="Times New Roman" panose="02020603050405020304" pitchFamily="18" charset="0"/>
              </a:rPr>
              <a:t>for each client monthly,  attends to </a:t>
            </a:r>
            <a:r>
              <a:rPr lang="en-US" sz="2400" dirty="0">
                <a:latin typeface="Times New Roman" panose="02020603050405020304" pitchFamily="18" charset="0"/>
                <a:cs typeface="Times New Roman" panose="02020603050405020304" pitchFamily="18" charset="0"/>
              </a:rPr>
              <a:t>minor cases of sickness</a:t>
            </a:r>
            <a:r>
              <a:rPr lang="en-US" sz="2400" dirty="0" smtClean="0">
                <a:latin typeface="Times New Roman" panose="02020603050405020304" pitchFamily="18" charset="0"/>
                <a:cs typeface="Times New Roman" panose="02020603050405020304" pitchFamily="18" charset="0"/>
              </a:rPr>
              <a:t>, and accompanies </a:t>
            </a:r>
            <a:r>
              <a:rPr lang="en-US" sz="2400" dirty="0">
                <a:latin typeface="Times New Roman" panose="02020603050405020304" pitchFamily="18" charset="0"/>
                <a:cs typeface="Times New Roman" panose="02020603050405020304" pitchFamily="18" charset="0"/>
              </a:rPr>
              <a:t>clients to specialist doctors </a:t>
            </a:r>
            <a:r>
              <a:rPr lang="en-US" sz="2400" dirty="0" smtClean="0">
                <a:latin typeface="Times New Roman" panose="02020603050405020304" pitchFamily="18" charset="0"/>
                <a:cs typeface="Times New Roman" panose="02020603050405020304" pitchFamily="18" charset="0"/>
              </a:rPr>
              <a:t>who comes for a house visit and consultation and in specific cases refer to </a:t>
            </a:r>
            <a:r>
              <a:rPr lang="en-US" sz="2400" dirty="0">
                <a:latin typeface="Times New Roman" panose="02020603050405020304" pitchFamily="18" charset="0"/>
                <a:cs typeface="Times New Roman" panose="02020603050405020304" pitchFamily="18" charset="0"/>
              </a:rPr>
              <a:t>the </a:t>
            </a:r>
            <a:r>
              <a:rPr lang="en-US" sz="2400" dirty="0" smtClean="0">
                <a:latin typeface="Times New Roman" panose="02020603050405020304" pitchFamily="18" charset="0"/>
                <a:cs typeface="Times New Roman" panose="02020603050405020304" pitchFamily="18" charset="0"/>
              </a:rPr>
              <a:t>hospital.</a:t>
            </a:r>
            <a:endParaRPr lang="en-US" sz="2400" dirty="0">
              <a:latin typeface="Times New Roman" panose="02020603050405020304" pitchFamily="18" charset="0"/>
              <a:cs typeface="Times New Roman" panose="02020603050405020304" pitchFamily="18" charset="0"/>
            </a:endParaRPr>
          </a:p>
        </p:txBody>
      </p:sp>
      <p:pic>
        <p:nvPicPr>
          <p:cNvPr id="7171" name="Picture 3" descr="C:\Users\PC\Pictures\bukaaaaaqwwww\IMG-20240109-WA0003.jpg"/>
          <p:cNvPicPr>
            <a:picLocks noChangeAspect="1" noChangeArrowheads="1"/>
          </p:cNvPicPr>
          <p:nvPr/>
        </p:nvPicPr>
        <p:blipFill rotWithShape="1">
          <a:blip r:embed="rId2">
            <a:extLst>
              <a:ext uri="{28A0092B-C50C-407E-A947-70E740481C1C}">
                <a14:useLocalDpi xmlns:a14="http://schemas.microsoft.com/office/drawing/2010/main" val="0"/>
              </a:ext>
            </a:extLst>
          </a:blip>
          <a:srcRect l="5159" r="19300"/>
          <a:stretch>
            <a:fillRect/>
          </a:stretch>
        </p:blipFill>
        <p:spPr bwMode="auto">
          <a:xfrm>
            <a:off x="266700" y="3265129"/>
            <a:ext cx="4305300" cy="351667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descr="C:\Users\PC\Pictures\bukaaaaaqwwww\IMG-20240109-WA0007.jpg"/>
          <p:cNvPicPr>
            <a:picLocks noChangeAspect="1" noChangeArrowheads="1"/>
          </p:cNvPicPr>
          <p:nvPr/>
        </p:nvPicPr>
        <p:blipFill rotWithShape="1">
          <a:blip r:embed="rId3">
            <a:extLst>
              <a:ext uri="{28A0092B-C50C-407E-A947-70E740481C1C}">
                <a14:useLocalDpi xmlns:a14="http://schemas.microsoft.com/office/drawing/2010/main" val="0"/>
              </a:ext>
            </a:extLst>
          </a:blip>
          <a:srcRect r="15741"/>
          <a:stretch>
            <a:fillRect/>
          </a:stretch>
        </p:blipFill>
        <p:spPr bwMode="auto">
          <a:xfrm>
            <a:off x="4876800" y="3265129"/>
            <a:ext cx="3962400" cy="351667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0"/>
            <a:ext cx="8686800" cy="28956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3200400"/>
            <a:ext cx="9144000" cy="3657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5" name="Title 1"/>
          <p:cNvSpPr txBox="1"/>
          <p:nvPr/>
        </p:nvSpPr>
        <p:spPr>
          <a:xfrm>
            <a:off x="464234" y="0"/>
            <a:ext cx="8229600" cy="838199"/>
          </a:xfrm>
          <a:prstGeom prst="rect">
            <a:avLst/>
          </a:prstGeom>
        </p:spPr>
        <p:txBody>
          <a:bodyPr lIns="45720" rIns="228600" anchor="b">
            <a:normAutofit/>
            <a:scene3d>
              <a:camera prst="orthographicFront"/>
              <a:lightRig rig="soft" dir="t">
                <a:rot lat="0" lon="0" rev="2400000"/>
              </a:lightRig>
            </a:scene3d>
            <a:sp3d>
              <a:bevelT w="19050" h="12700"/>
            </a:sp3d>
          </a:bodyPr>
          <a:lstStyle>
            <a:lvl1pPr marL="0" algn="r" rtl="0" eaLnBrk="1" latinLnBrk="0" hangingPunct="1">
              <a:spcBef>
                <a:spcPct val="0"/>
              </a:spcBef>
              <a:buNone/>
              <a:defRPr kumimoji="0" sz="48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4800" b="0" i="0" u="sng" strike="noStrike" kern="1200" cap="none" spc="0" normalizeH="0" baseline="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rPr>
              <a:t>Reintegration Program </a:t>
            </a:r>
            <a:endParaRPr kumimoji="0" lang="en-US" sz="4800" b="0" i="0" u="sng" strike="noStrike" kern="1200" cap="none" spc="0" normalizeH="0" baseline="0" noProof="0" dirty="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endParaRPr>
          </a:p>
        </p:txBody>
      </p:sp>
      <p:sp>
        <p:nvSpPr>
          <p:cNvPr id="6" name="Rectangle 5"/>
          <p:cNvSpPr/>
          <p:nvPr/>
        </p:nvSpPr>
        <p:spPr>
          <a:xfrm>
            <a:off x="152400" y="838200"/>
            <a:ext cx="8839200" cy="2308324"/>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Reintegration is divided into three parts:          </a:t>
            </a:r>
          </a:p>
          <a:p>
            <a:pPr algn="just"/>
            <a:r>
              <a:rPr lang="en-US" sz="2400" b="1" u="sng" dirty="0" smtClean="0">
                <a:latin typeface="Times New Roman" panose="02020603050405020304" pitchFamily="18" charset="0"/>
                <a:cs typeface="Times New Roman" panose="02020603050405020304" pitchFamily="18" charset="0"/>
              </a:rPr>
              <a:t>Assessment, Reintegration and Follow up</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These processes are very important because they help to ensure that the clients will be safe back home, and that their life will be able to continue in a non-threatening environment and be able to  move forward with their futures. </a:t>
            </a:r>
          </a:p>
        </p:txBody>
      </p:sp>
      <p:sp>
        <p:nvSpPr>
          <p:cNvPr id="9" name="Rectangle 8"/>
          <p:cNvSpPr/>
          <p:nvPr/>
        </p:nvSpPr>
        <p:spPr>
          <a:xfrm>
            <a:off x="152400" y="3113782"/>
            <a:ext cx="8686800" cy="1200329"/>
          </a:xfrm>
          <a:prstGeom prst="rect">
            <a:avLst/>
          </a:prstGeom>
        </p:spPr>
        <p:txBody>
          <a:bodyPr wrap="square">
            <a:spAutoFit/>
          </a:bodyPr>
          <a:lstStyle/>
          <a:p>
            <a:pPr algn="just"/>
            <a:r>
              <a:rPr lang="en-US" sz="2400" b="1" dirty="0" smtClean="0">
                <a:latin typeface="Times New Roman" panose="02020603050405020304" pitchFamily="18" charset="0"/>
                <a:cs typeface="Times New Roman" panose="02020603050405020304" pitchFamily="18" charset="0"/>
              </a:rPr>
              <a:t>1. </a:t>
            </a:r>
            <a:r>
              <a:rPr lang="en-US" sz="2400" b="1" u="sng" dirty="0" smtClean="0">
                <a:latin typeface="Times New Roman" panose="02020603050405020304" pitchFamily="18" charset="0"/>
                <a:cs typeface="Times New Roman" panose="02020603050405020304" pitchFamily="18" charset="0"/>
              </a:rPr>
              <a:t>Assessment</a:t>
            </a:r>
            <a:r>
              <a:rPr lang="en-US" sz="2400" b="1" dirty="0" smtClean="0">
                <a:latin typeface="Times New Roman" panose="02020603050405020304" pitchFamily="18" charset="0"/>
                <a:cs typeface="Times New Roman" panose="02020603050405020304" pitchFamily="18" charset="0"/>
              </a:rPr>
              <a:t> – </a:t>
            </a:r>
            <a:r>
              <a:rPr lang="en-US" sz="2400" dirty="0" smtClean="0">
                <a:latin typeface="Times New Roman" panose="02020603050405020304" pitchFamily="18" charset="0"/>
                <a:cs typeface="Times New Roman" panose="02020603050405020304" pitchFamily="18" charset="0"/>
              </a:rPr>
              <a:t>we were able to carry out 59 assessments</a:t>
            </a:r>
            <a:r>
              <a:rPr lang="en-US" sz="2400" b="1"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This part is done by the social worker who will visit the prospective home and check if the place is safe for the return of the client to their family.</a:t>
            </a:r>
            <a:endParaRPr lang="en-US" sz="2400" dirty="0">
              <a:latin typeface="Times New Roman" panose="02020603050405020304" pitchFamily="18" charset="0"/>
              <a:cs typeface="Times New Roman" panose="02020603050405020304" pitchFamily="18" charset="0"/>
            </a:endParaRPr>
          </a:p>
        </p:txBody>
      </p:sp>
      <p:pic>
        <p:nvPicPr>
          <p:cNvPr id="8194" name="Picture 2" descr="C:\Users\PC\Pictures\202312__\IMG_09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314110"/>
            <a:ext cx="4114800" cy="242806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5" name="Picture 3" descr="C:\Users\PC\Pictures\2023\0. ASSESMENTU NO SOSIALIZASAUN 23\0. ASSESMENTO 23\LIQUICA 23\IMG2023062915435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06" t="11556" r="12788" b="5594"/>
          <a:stretch>
            <a:fillRect/>
          </a:stretch>
        </p:blipFill>
        <p:spPr bwMode="auto">
          <a:xfrm>
            <a:off x="4724400" y="4314110"/>
            <a:ext cx="4191000" cy="242806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0"/>
            <a:ext cx="8686800" cy="36576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3938052"/>
            <a:ext cx="9144000" cy="291994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5" name="Rectangle 4"/>
          <p:cNvSpPr/>
          <p:nvPr/>
        </p:nvSpPr>
        <p:spPr>
          <a:xfrm>
            <a:off x="304800" y="358676"/>
            <a:ext cx="3352800" cy="2308324"/>
          </a:xfrm>
          <a:prstGeom prst="rect">
            <a:avLst/>
          </a:prstGeom>
        </p:spPr>
        <p:txBody>
          <a:bodyPr wrap="square">
            <a:spAutoFit/>
          </a:bodyPr>
          <a:lstStyle/>
          <a:p>
            <a:pPr algn="just"/>
            <a:r>
              <a:rPr lang="en-US" sz="2400" b="1" dirty="0" smtClean="0">
                <a:latin typeface="Times New Roman" panose="02020603050405020304" pitchFamily="18" charset="0"/>
                <a:cs typeface="Times New Roman" panose="02020603050405020304" pitchFamily="18" charset="0"/>
              </a:rPr>
              <a:t>2. </a:t>
            </a:r>
            <a:r>
              <a:rPr lang="en-US" sz="2400" b="1" u="sng" dirty="0" smtClean="0">
                <a:latin typeface="Times New Roman" panose="02020603050405020304" pitchFamily="18" charset="0"/>
                <a:cs typeface="Times New Roman" panose="02020603050405020304" pitchFamily="18" charset="0"/>
              </a:rPr>
              <a:t>Reintegration</a:t>
            </a:r>
            <a:r>
              <a:rPr lang="en-US" sz="2400" b="1" dirty="0" smtClean="0">
                <a:latin typeface="Times New Roman" panose="02020603050405020304" pitchFamily="18" charset="0"/>
                <a:cs typeface="Times New Roman" panose="02020603050405020304" pitchFamily="18" charset="0"/>
              </a:rPr>
              <a:t> – </a:t>
            </a:r>
            <a:r>
              <a:rPr lang="en-US" sz="2400" dirty="0" smtClean="0">
                <a:latin typeface="Times New Roman" panose="02020603050405020304" pitchFamily="18" charset="0"/>
                <a:cs typeface="Times New Roman" panose="02020603050405020304" pitchFamily="18" charset="0"/>
              </a:rPr>
              <a:t>We reintegrated 40 clients.</a:t>
            </a:r>
          </a:p>
          <a:p>
            <a:pPr algn="just"/>
            <a:r>
              <a:rPr lang="en-US" sz="2400" dirty="0" smtClean="0">
                <a:latin typeface="Times New Roman" panose="02020603050405020304" pitchFamily="18" charset="0"/>
                <a:cs typeface="Times New Roman" panose="02020603050405020304" pitchFamily="18" charset="0"/>
              </a:rPr>
              <a:t>This is when the client is returned to the family, accompanied by our partners.</a:t>
            </a:r>
          </a:p>
        </p:txBody>
      </p:sp>
      <p:sp>
        <p:nvSpPr>
          <p:cNvPr id="6" name="Rectangle 5"/>
          <p:cNvSpPr/>
          <p:nvPr/>
        </p:nvSpPr>
        <p:spPr>
          <a:xfrm>
            <a:off x="4191000" y="76200"/>
            <a:ext cx="4724400" cy="3785652"/>
          </a:xfrm>
          <a:prstGeom prst="rect">
            <a:avLst/>
          </a:prstGeom>
        </p:spPr>
        <p:txBody>
          <a:bodyPr wrap="square">
            <a:spAutoFit/>
          </a:bodyPr>
          <a:lstStyle/>
          <a:p>
            <a:pPr algn="just"/>
            <a:r>
              <a:rPr lang="en-US" sz="2400" b="1" dirty="0" smtClean="0">
                <a:latin typeface="Times New Roman" panose="02020603050405020304" pitchFamily="18" charset="0"/>
                <a:cs typeface="Times New Roman" panose="02020603050405020304" pitchFamily="18" charset="0"/>
              </a:rPr>
              <a:t>3. </a:t>
            </a:r>
            <a:r>
              <a:rPr lang="en-US" sz="2400" b="1" u="sng" dirty="0" smtClean="0">
                <a:latin typeface="Times New Roman" panose="02020603050405020304" pitchFamily="18" charset="0"/>
                <a:cs typeface="Times New Roman" panose="02020603050405020304" pitchFamily="18" charset="0"/>
              </a:rPr>
              <a:t>Follow Up</a:t>
            </a:r>
            <a:r>
              <a:rPr lang="en-US" sz="2400" b="1"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we make 2 types of follow ups (40 direct and 61 by telephone contact). This part happens during the six months after reintegration with the objective of monitoring the adjustment of each client to her environment. Depending on the case, this period is flexible and if considered necessary,  can be extended past six months.</a:t>
            </a:r>
            <a:endParaRPr lang="en-US" sz="2400" dirty="0">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26" b="12271"/>
          <a:stretch>
            <a:fillRect/>
          </a:stretch>
        </p:blipFill>
        <p:spPr bwMode="auto">
          <a:xfrm>
            <a:off x="228600" y="4014252"/>
            <a:ext cx="3733800" cy="138377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78" t="8127" r="780" b="3061"/>
          <a:stretch>
            <a:fillRect/>
          </a:stretch>
        </p:blipFill>
        <p:spPr bwMode="auto">
          <a:xfrm>
            <a:off x="228600" y="5398026"/>
            <a:ext cx="3733800" cy="138377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p:nvPr/>
        </p:nvPicPr>
        <p:blipFill rotWithShape="1">
          <a:blip r:embed="rId4"/>
          <a:srcRect l="15520" r="27269"/>
          <a:stretch>
            <a:fillRect/>
          </a:stretch>
        </p:blipFill>
        <p:spPr>
          <a:xfrm>
            <a:off x="4572000" y="4014252"/>
            <a:ext cx="4343399" cy="131974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031" r="13725"/>
          <a:stretch>
            <a:fillRect/>
          </a:stretch>
        </p:blipFill>
        <p:spPr bwMode="auto">
          <a:xfrm>
            <a:off x="4572000" y="5398026"/>
            <a:ext cx="4334255" cy="138377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0"/>
            <a:ext cx="8686800" cy="243840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2819400"/>
            <a:ext cx="9144000" cy="403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8" name="Title 1"/>
          <p:cNvSpPr txBox="1"/>
          <p:nvPr/>
        </p:nvSpPr>
        <p:spPr>
          <a:xfrm>
            <a:off x="464234" y="381001"/>
            <a:ext cx="8229600" cy="2209800"/>
          </a:xfrm>
          <a:prstGeom prst="rect">
            <a:avLst/>
          </a:prstGeom>
        </p:spPr>
        <p:txBody>
          <a:bodyPr lIns="45720" rIns="228600" anchor="b">
            <a:noAutofit/>
            <a:scene3d>
              <a:camera prst="orthographicFront"/>
              <a:lightRig rig="soft" dir="t">
                <a:rot lat="0" lon="0" rev="2400000"/>
              </a:lightRig>
            </a:scene3d>
            <a:sp3d>
              <a:bevelT w="19050" h="12700"/>
            </a:sp3d>
          </a:bodyPr>
          <a:lstStyle>
            <a:lvl1pPr marL="0" algn="r" rtl="0" eaLnBrk="1" latinLnBrk="0" hangingPunct="1">
              <a:spcBef>
                <a:spcPct val="0"/>
              </a:spcBef>
              <a:buNone/>
              <a:defRPr kumimoji="0" sz="48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b="1" i="0" u="none" strike="noStrike" kern="1200" cap="none" spc="0" normalizeH="0" baseline="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Times New Roman" panose="02020603050405020304" pitchFamily="18" charset="0"/>
                <a:ea typeface="+mj-ea"/>
                <a:cs typeface="Times New Roman" panose="02020603050405020304" pitchFamily="18" charset="0"/>
              </a:rPr>
              <a:t>Information for Assessment, Reintegration and Follow up</a:t>
            </a:r>
            <a:r>
              <a:rPr kumimoji="0" lang="en-US" b="0" i="0" u="none" strike="noStrike" kern="1200" cap="none" spc="0" normalizeH="0" baseline="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Times New Roman" panose="02020603050405020304" pitchFamily="18" charset="0"/>
                <a:ea typeface="+mj-ea"/>
                <a:cs typeface="Times New Roman" panose="02020603050405020304" pitchFamily="18" charset="0"/>
              </a:rPr>
              <a:t/>
            </a:r>
            <a:br>
              <a:rPr kumimoji="0" lang="en-US" b="0" i="0" u="none" strike="noStrike" kern="1200" cap="none" spc="0" normalizeH="0" baseline="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Times New Roman" panose="02020603050405020304" pitchFamily="18" charset="0"/>
                <a:ea typeface="+mj-ea"/>
                <a:cs typeface="Times New Roman" panose="02020603050405020304" pitchFamily="18" charset="0"/>
              </a:rPr>
            </a:br>
            <a:endParaRPr kumimoji="0" lang="en-US" b="0" i="0" u="none" strike="noStrike" kern="1200" cap="none" spc="0" normalizeH="0" baseline="0" noProof="0" dirty="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971800"/>
            <a:ext cx="8686800" cy="37401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0"/>
            <a:ext cx="8686800" cy="243840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2819400"/>
            <a:ext cx="9144000" cy="403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5" name="Title 1"/>
          <p:cNvSpPr txBox="1">
            <a:spLocks/>
          </p:cNvSpPr>
          <p:nvPr/>
        </p:nvSpPr>
        <p:spPr>
          <a:xfrm>
            <a:off x="990600" y="228600"/>
            <a:ext cx="6546166" cy="1371599"/>
          </a:xfrm>
          <a:prstGeom prst="rect">
            <a:avLst/>
          </a:prstGeom>
        </p:spPr>
        <p:txBody>
          <a:bodyPr lIns="45720" rIns="228600" anchor="b">
            <a:noAutofit/>
            <a:scene3d>
              <a:camera prst="orthographicFront"/>
              <a:lightRig rig="soft" dir="t">
                <a:rot lat="0" lon="0" rev="2400000"/>
              </a:lightRig>
            </a:scene3d>
            <a:sp3d>
              <a:bevelT w="19050" h="12700"/>
            </a:sp3d>
          </a:bodyPr>
          <a:lstStyle>
            <a:lvl1pPr marL="0" algn="r" rtl="0" eaLnBrk="1" latinLnBrk="0" hangingPunct="1">
              <a:spcBef>
                <a:spcPct val="0"/>
              </a:spcBef>
              <a:buNone/>
              <a:defRPr kumimoji="0" sz="48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u="sng" dirty="0" smtClean="0">
                <a:solidFill>
                  <a:srgbClr val="C8C8B1">
                    <a:tint val="100000"/>
                    <a:shade val="90000"/>
                    <a:satMod val="250000"/>
                    <a:alpha val="100000"/>
                  </a:srgbClr>
                </a:solidFill>
                <a:latin typeface="Times New Roman" panose="02020603050405020304" pitchFamily="18" charset="0"/>
                <a:cs typeface="Times New Roman" panose="02020603050405020304" pitchFamily="18" charset="0"/>
              </a:rPr>
              <a:t>Case Management Meeting</a:t>
            </a:r>
            <a:r>
              <a:rPr kumimoji="0" lang="en-US" sz="4800" b="1" i="0" u="sng" strike="noStrike" kern="1200" cap="none" spc="0" normalizeH="0" baseline="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Times New Roman" panose="02020603050405020304" pitchFamily="18" charset="0"/>
                <a:ea typeface="+mj-ea"/>
                <a:cs typeface="Times New Roman" panose="02020603050405020304" pitchFamily="18" charset="0"/>
              </a:rPr>
              <a:t/>
            </a:r>
            <a:br>
              <a:rPr kumimoji="0" lang="en-US" sz="4800" b="1" i="0" u="sng" strike="noStrike" kern="1200" cap="none" spc="0" normalizeH="0" baseline="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Times New Roman" panose="02020603050405020304" pitchFamily="18" charset="0"/>
                <a:ea typeface="+mj-ea"/>
                <a:cs typeface="Times New Roman" panose="02020603050405020304" pitchFamily="18" charset="0"/>
              </a:rPr>
            </a:br>
            <a:endParaRPr kumimoji="0" lang="en-US" sz="4800" b="0" i="0" u="sng" strike="noStrike" kern="1200" cap="none" spc="0" normalizeH="0" baseline="0" noProof="0" dirty="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a:ea typeface="+mj-ea"/>
            </a:endParaRPr>
          </a:p>
        </p:txBody>
      </p:sp>
      <p:sp>
        <p:nvSpPr>
          <p:cNvPr id="6" name="Rectangle 5"/>
          <p:cNvSpPr/>
          <p:nvPr/>
        </p:nvSpPr>
        <p:spPr>
          <a:xfrm>
            <a:off x="381000" y="944033"/>
            <a:ext cx="8305800" cy="1133965"/>
          </a:xfrm>
          <a:prstGeom prst="rect">
            <a:avLst/>
          </a:prstGeom>
        </p:spPr>
        <p:txBody>
          <a:bodyPr wrap="square">
            <a:spAutoFit/>
          </a:bodyPr>
          <a:lstStyle/>
          <a:p>
            <a:pPr algn="just">
              <a:lnSpc>
                <a:spcPct val="150000"/>
              </a:lnSpc>
            </a:pPr>
            <a:r>
              <a:rPr lang="en-US" sz="2400" dirty="0" smtClean="0">
                <a:latin typeface="Times New Roman" panose="02020603050405020304" pitchFamily="18" charset="0"/>
                <a:cs typeface="Times New Roman" panose="02020603050405020304" pitchFamily="18" charset="0"/>
              </a:rPr>
              <a:t>Weekly Social </a:t>
            </a:r>
            <a:r>
              <a:rPr lang="en-US" sz="2400" dirty="0" smtClean="0">
                <a:latin typeface="Times New Roman" panose="02020603050405020304" pitchFamily="18" charset="0"/>
                <a:cs typeface="Times New Roman" panose="02020603050405020304" pitchFamily="18" charset="0"/>
              </a:rPr>
              <a:t>Worker </a:t>
            </a:r>
            <a:r>
              <a:rPr lang="en-US" sz="2400" dirty="0" smtClean="0">
                <a:latin typeface="Times New Roman" panose="02020603050405020304" pitchFamily="18" charset="0"/>
                <a:cs typeface="Times New Roman" panose="02020603050405020304" pitchFamily="18" charset="0"/>
              </a:rPr>
              <a:t>Meeting, Monthly Internal </a:t>
            </a:r>
            <a:r>
              <a:rPr lang="en-US" sz="2400" dirty="0" smtClean="0">
                <a:latin typeface="Times New Roman" panose="02020603050405020304" pitchFamily="18" charset="0"/>
                <a:cs typeface="Times New Roman" panose="02020603050405020304" pitchFamily="18" charset="0"/>
              </a:rPr>
              <a:t>Meeting and </a:t>
            </a:r>
            <a:r>
              <a:rPr lang="en-US" sz="2400" dirty="0" smtClean="0">
                <a:latin typeface="Times New Roman" panose="02020603050405020304" pitchFamily="18" charset="0"/>
                <a:cs typeface="Times New Roman" panose="02020603050405020304" pitchFamily="18" charset="0"/>
              </a:rPr>
              <a:t>Trimestral External Meeting with Partners .</a:t>
            </a:r>
            <a:endParaRPr lang="en-US" sz="2400" dirty="0">
              <a:latin typeface="Times New Roman" panose="02020603050405020304" pitchFamily="18" charset="0"/>
              <a:cs typeface="Times New Roman" panose="02020603050405020304" pitchFamily="18" charset="0"/>
            </a:endParaRPr>
          </a:p>
        </p:txBody>
      </p:sp>
      <p:pic>
        <p:nvPicPr>
          <p:cNvPr id="8" name="Picture 7"/>
          <p:cNvPicPr/>
          <p:nvPr/>
        </p:nvPicPr>
        <p:blipFill>
          <a:blip r:embed="rId3"/>
          <a:stretch>
            <a:fillRect/>
          </a:stretch>
        </p:blipFill>
        <p:spPr>
          <a:xfrm>
            <a:off x="3200400" y="2932176"/>
            <a:ext cx="2819400" cy="3773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525" y="2932176"/>
            <a:ext cx="2759075" cy="3773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Picture 2" descr="C:\Users\PC\Pictures\2023\IMG-20240122-WA0002.jpg"/>
          <p:cNvPicPr>
            <a:picLocks noChangeAspect="1" noChangeArrowheads="1"/>
          </p:cNvPicPr>
          <p:nvPr/>
        </p:nvPicPr>
        <p:blipFill rotWithShape="1">
          <a:blip r:embed="rId5">
            <a:extLst>
              <a:ext uri="{28A0092B-C50C-407E-A947-70E740481C1C}">
                <a14:useLocalDpi xmlns:a14="http://schemas.microsoft.com/office/drawing/2010/main" val="0"/>
              </a:ext>
            </a:extLst>
          </a:blip>
          <a:srcRect l="3489" t="12822" r="13907" b="19653"/>
          <a:stretch/>
        </p:blipFill>
        <p:spPr bwMode="auto">
          <a:xfrm>
            <a:off x="152400" y="2932177"/>
            <a:ext cx="2819400" cy="3774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676823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0"/>
            <a:ext cx="8686800" cy="243840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2819400"/>
            <a:ext cx="9144000" cy="403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5" name="Title 1"/>
          <p:cNvSpPr txBox="1"/>
          <p:nvPr/>
        </p:nvSpPr>
        <p:spPr>
          <a:xfrm>
            <a:off x="990600" y="228600"/>
            <a:ext cx="6546166" cy="1371599"/>
          </a:xfrm>
          <a:prstGeom prst="rect">
            <a:avLst/>
          </a:prstGeom>
        </p:spPr>
        <p:txBody>
          <a:bodyPr lIns="45720" rIns="228600" anchor="b">
            <a:noAutofit/>
            <a:scene3d>
              <a:camera prst="orthographicFront"/>
              <a:lightRig rig="soft" dir="t">
                <a:rot lat="0" lon="0" rev="2400000"/>
              </a:lightRig>
            </a:scene3d>
            <a:sp3d>
              <a:bevelT w="19050" h="12700"/>
            </a:sp3d>
          </a:bodyPr>
          <a:lstStyle>
            <a:lvl1pPr marL="0" algn="r" rtl="0" eaLnBrk="1" latinLnBrk="0" hangingPunct="1">
              <a:spcBef>
                <a:spcPct val="0"/>
              </a:spcBef>
              <a:buNone/>
              <a:defRPr kumimoji="0" sz="48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4800" b="1" i="0" u="sng" strike="noStrike" kern="1200" cap="none" spc="0" normalizeH="0" baseline="0" noProof="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Times New Roman" panose="02020603050405020304" pitchFamily="18" charset="0"/>
                <a:ea typeface="+mj-ea"/>
                <a:cs typeface="Times New Roman" panose="02020603050405020304" pitchFamily="18" charset="0"/>
              </a:rPr>
              <a:t>Prevention</a:t>
            </a:r>
            <a:br>
              <a:rPr kumimoji="0" lang="en-US" sz="4800" b="1" i="0" u="sng" strike="noStrike" kern="1200" cap="none" spc="0" normalizeH="0" baseline="0" noProof="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Times New Roman" panose="02020603050405020304" pitchFamily="18" charset="0"/>
                <a:ea typeface="+mj-ea"/>
                <a:cs typeface="Times New Roman" panose="02020603050405020304" pitchFamily="18" charset="0"/>
              </a:rPr>
            </a:br>
            <a:endParaRPr kumimoji="0" lang="en-US" sz="4800" b="0" i="0" u="sng" strike="noStrike" kern="1200" cap="none" spc="0" normalizeH="0" baseline="0" noProof="0" dirty="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endParaRPr>
          </a:p>
        </p:txBody>
      </p:sp>
      <p:sp>
        <p:nvSpPr>
          <p:cNvPr id="6" name="Rectangle 5"/>
          <p:cNvSpPr/>
          <p:nvPr/>
        </p:nvSpPr>
        <p:spPr>
          <a:xfrm>
            <a:off x="381000" y="762000"/>
            <a:ext cx="8305800" cy="1754326"/>
          </a:xfrm>
          <a:prstGeom prst="rect">
            <a:avLst/>
          </a:prstGeom>
        </p:spPr>
        <p:txBody>
          <a:bodyPr wrap="square">
            <a:spAutoFit/>
          </a:bodyPr>
          <a:lstStyle/>
          <a:p>
            <a:pPr algn="just">
              <a:lnSpc>
                <a:spcPct val="150000"/>
              </a:lnSpc>
            </a:pPr>
            <a:r>
              <a:rPr lang="en-US" sz="2400" dirty="0" smtClean="0">
                <a:latin typeface="Times New Roman" panose="02020603050405020304" pitchFamily="18" charset="0"/>
                <a:cs typeface="Times New Roman" panose="02020603050405020304" pitchFamily="18" charset="0"/>
              </a:rPr>
              <a:t>We were able to provide our prevention program in 13 different districts. We offered 43 training sessions, including schools (1001 students and community settings 652 participants).</a:t>
            </a:r>
            <a:endParaRPr lang="en-US" sz="2400" dirty="0">
              <a:latin typeface="Times New Roman" panose="02020603050405020304" pitchFamily="18" charset="0"/>
              <a:cs typeface="Times New Roman" panose="02020603050405020304" pitchFamily="18" charset="0"/>
            </a:endParaRPr>
          </a:p>
        </p:txBody>
      </p:sp>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45936" b="4927"/>
          <a:stretch>
            <a:fillRect/>
          </a:stretch>
        </p:blipFill>
        <p:spPr bwMode="auto">
          <a:xfrm>
            <a:off x="228599" y="2971800"/>
            <a:ext cx="4035083" cy="373379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1" name="Picture 7" descr="C:\Users\PC\Pictures\202309__\IMG_E005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726" b="7703"/>
          <a:stretch>
            <a:fillRect/>
          </a:stretch>
        </p:blipFill>
        <p:spPr bwMode="auto">
          <a:xfrm>
            <a:off x="4572000" y="2971800"/>
            <a:ext cx="4343400" cy="37338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0"/>
            <a:ext cx="8686800" cy="243840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2819400"/>
            <a:ext cx="9144000" cy="403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5" name="Rectangle 4"/>
          <p:cNvSpPr/>
          <p:nvPr/>
        </p:nvSpPr>
        <p:spPr>
          <a:xfrm>
            <a:off x="533400" y="533400"/>
            <a:ext cx="7924800" cy="2030095"/>
          </a:xfrm>
          <a:prstGeom prst="rect">
            <a:avLst/>
          </a:prstGeom>
        </p:spPr>
        <p:txBody>
          <a:bodyPr wrap="square">
            <a:spAutoFit/>
          </a:bodyPr>
          <a:lstStyle/>
          <a:p>
            <a:pPr algn="just">
              <a:lnSpc>
                <a:spcPct val="150000"/>
              </a:lnSpc>
            </a:pPr>
            <a:r>
              <a:rPr lang="en-US" sz="2800" dirty="0" smtClean="0">
                <a:latin typeface="Times New Roman" panose="02020603050405020304" pitchFamily="18" charset="0"/>
                <a:cs typeface="Times New Roman" panose="02020603050405020304" pitchFamily="18" charset="0"/>
              </a:rPr>
              <a:t>We have been able to cover 13 districts and hold 43 training sessions in communities and schools. There were 1653 participants.</a:t>
            </a:r>
            <a:endParaRPr lang="en-US" sz="2800" dirty="0">
              <a:latin typeface="Times New Roman" panose="02020603050405020304" pitchFamily="18" charset="0"/>
              <a:cs typeface="Times New Roman" panose="02020603050405020304" pitchFamily="18"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2971800"/>
            <a:ext cx="4267200" cy="379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971800"/>
            <a:ext cx="4343400" cy="379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1"/>
            <a:ext cx="8686800" cy="20574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2438400"/>
            <a:ext cx="9144000" cy="441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
            <a:ext cx="7162800"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514601"/>
            <a:ext cx="4191000" cy="206057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1" y="2514600"/>
            <a:ext cx="4267200" cy="21304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1" y="4575174"/>
            <a:ext cx="4267200" cy="217963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C:\Users\PC\Pictures\2023\IMG_14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0" y="4575174"/>
            <a:ext cx="4190999" cy="218330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itle 1"/>
          <p:cNvSpPr>
            <a:spLocks noGrp="1"/>
          </p:cNvSpPr>
          <p:nvPr>
            <p:ph type="title"/>
          </p:nvPr>
        </p:nvSpPr>
        <p:spPr>
          <a:xfrm>
            <a:off x="457200" y="1066800"/>
            <a:ext cx="8229600" cy="1143000"/>
          </a:xfrm>
        </p:spPr>
        <p:txBody>
          <a:bodyPr>
            <a:normAutofit/>
          </a:bodyPr>
          <a:lstStyle/>
          <a:p>
            <a:r>
              <a:rPr lang="en-US" sz="2800" dirty="0" smtClean="0">
                <a:latin typeface="Times New Roman" panose="02020603050405020304" pitchFamily="18" charset="0"/>
                <a:cs typeface="Times New Roman" panose="02020603050405020304" pitchFamily="18" charset="0"/>
              </a:rPr>
              <a:t>Swimming Pool, Watching a Movie, Sea and A Christmas Party</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0"/>
            <a:ext cx="8686800" cy="20574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p:nvPr/>
        </p:nvSpPr>
        <p:spPr>
          <a:xfrm>
            <a:off x="464234" y="304800"/>
            <a:ext cx="8229600" cy="1828799"/>
          </a:xfrm>
          <a:prstGeom prst="rect">
            <a:avLst/>
          </a:prstGeom>
        </p:spPr>
        <p:txBody>
          <a:bodyPr lIns="45720" rIns="228600" anchor="b">
            <a:noAutofit/>
            <a:scene3d>
              <a:camera prst="orthographicFront"/>
              <a:lightRig rig="soft" dir="t">
                <a:rot lat="0" lon="0" rev="2400000"/>
              </a:lightRig>
            </a:scene3d>
            <a:sp3d>
              <a:bevelT w="19050" h="12700"/>
            </a:sp3d>
          </a:bodyPr>
          <a:lstStyle>
            <a:lvl1pPr marL="0" algn="r" rtl="0" eaLnBrk="1" latinLnBrk="0" hangingPunct="1">
              <a:spcBef>
                <a:spcPct val="0"/>
              </a:spcBef>
              <a:buNone/>
              <a:defRPr kumimoji="0" sz="48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b="0" i="0" u="none" strike="noStrike" kern="1200" cap="none" spc="0" normalizeH="0" baseline="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rPr>
              <a:t>Casa Vida </a:t>
            </a:r>
            <a:br>
              <a:rPr kumimoji="0" lang="en-US" b="0" i="0" u="none" strike="noStrike" kern="1200" cap="none" spc="0" normalizeH="0" baseline="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rPr>
            </a:br>
            <a:r>
              <a:rPr kumimoji="0" lang="en-US" b="0" i="0" u="none" strike="noStrike" kern="1200" cap="none" spc="0" normalizeH="0" baseline="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rPr>
              <a:t>Vision and Mission </a:t>
            </a:r>
            <a:endParaRPr kumimoji="0" lang="en-US" b="0" i="0" u="none" strike="noStrike" kern="1200" cap="none" spc="0" normalizeH="0" baseline="0" noProof="0" dirty="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endParaRPr>
          </a:p>
        </p:txBody>
      </p:sp>
      <p:sp>
        <p:nvSpPr>
          <p:cNvPr id="7" name="Rectangle 6"/>
          <p:cNvSpPr/>
          <p:nvPr/>
        </p:nvSpPr>
        <p:spPr>
          <a:xfrm>
            <a:off x="0" y="2514600"/>
            <a:ext cx="9144000" cy="4343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8" name="Google Shape;61;p2"/>
          <p:cNvSpPr txBox="1"/>
          <p:nvPr/>
        </p:nvSpPr>
        <p:spPr>
          <a:xfrm>
            <a:off x="152400" y="2667000"/>
            <a:ext cx="2667000" cy="4038600"/>
          </a:xfrm>
          <a:prstGeom prst="rect">
            <a:avLst/>
          </a:prstGeom>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lvl1pPr marL="0" indent="0" algn="r" rtl="0" eaLnBrk="1" latinLnBrk="0" hangingPunct="1">
              <a:spcBef>
                <a:spcPts val="0"/>
              </a:spcBef>
              <a:buClr>
                <a:schemeClr val="accent1"/>
              </a:buClr>
              <a:buSzPct val="70000"/>
              <a:buFont typeface="Wingdings 2" panose="05020102010507070707"/>
              <a:buNone/>
              <a:defRPr kumimoji="0" sz="3200" kern="1200">
                <a:solidFill>
                  <a:schemeClr val="tx1"/>
                </a:solidFill>
                <a:effectLst/>
                <a:latin typeface="+mn-lt"/>
                <a:ea typeface="+mn-ea"/>
                <a:cs typeface="+mn-cs"/>
              </a:defRPr>
            </a:lvl1pPr>
            <a:lvl2pPr marL="457200" indent="0" algn="ctr" rtl="0" eaLnBrk="1" latinLnBrk="0" hangingPunct="1">
              <a:spcBef>
                <a:spcPts val="400"/>
              </a:spcBef>
              <a:buClr>
                <a:schemeClr val="accent2"/>
              </a:buClr>
              <a:buSzPct val="90000"/>
              <a:buFontTx/>
              <a:buNone/>
              <a:defRPr kumimoji="0" sz="2600" kern="1200">
                <a:solidFill>
                  <a:schemeClr val="tx1"/>
                </a:solidFill>
                <a:latin typeface="+mn-lt"/>
                <a:ea typeface="+mn-ea"/>
                <a:cs typeface="+mn-cs"/>
              </a:defRPr>
            </a:lvl2pPr>
            <a:lvl3pPr marL="914400" indent="0" algn="ctr" rtl="0" eaLnBrk="1" latinLnBrk="0" hangingPunct="1">
              <a:spcBef>
                <a:spcPts val="400"/>
              </a:spcBef>
              <a:buClr>
                <a:schemeClr val="accent3"/>
              </a:buClr>
              <a:buSzPct val="100000"/>
              <a:buFont typeface="Wingdings 2" panose="05020102010507070707"/>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100000"/>
              <a:buFont typeface="Wingdings 2" panose="05020102010507070707"/>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3"/>
              </a:buClr>
              <a:buSzPct val="100000"/>
              <a:buFont typeface="Wingdings 2" panose="05020102010507070707"/>
              <a:buNone/>
              <a:defRPr kumimoji="0" sz="1900" kern="1200">
                <a:solidFill>
                  <a:schemeClr val="tx1"/>
                </a:solidFill>
                <a:latin typeface="+mn-lt"/>
                <a:ea typeface="+mn-ea"/>
                <a:cs typeface="+mn-cs"/>
              </a:defRPr>
            </a:lvl5pPr>
            <a:lvl6pPr marL="2286000" indent="0" algn="ctr" rtl="0" eaLnBrk="1" latinLnBrk="0" hangingPunct="1">
              <a:spcBef>
                <a:spcPts val="400"/>
              </a:spcBef>
              <a:buClr>
                <a:schemeClr val="accent4"/>
              </a:buClr>
              <a:buFont typeface="Wingdings 2" panose="05020102010507070707"/>
              <a:buNone/>
              <a:defRPr kumimoji="0" sz="1800" kern="1200" baseline="0">
                <a:solidFill>
                  <a:schemeClr val="tx1"/>
                </a:solidFill>
                <a:latin typeface="+mn-lt"/>
                <a:ea typeface="+mn-ea"/>
                <a:cs typeface="+mn-cs"/>
              </a:defRPr>
            </a:lvl6pPr>
            <a:lvl7pPr marL="27432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7pPr>
            <a:lvl8pPr marL="32004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8pPr>
            <a:lvl9pPr marL="36576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9pPr>
          </a:lstStyle>
          <a:p>
            <a:pPr algn="just">
              <a:lnSpc>
                <a:spcPct val="115000"/>
              </a:lnSpc>
              <a:buClr>
                <a:srgbClr val="FFFFFF"/>
              </a:buClr>
              <a:buSzPts val="2200"/>
              <a:buFont typeface="Lato"/>
              <a:buNone/>
            </a:pPr>
            <a:r>
              <a:rPr lang="en-US" sz="2000" b="1" u="sng" dirty="0" smtClean="0">
                <a:latin typeface="Times New Roman" panose="02020603050405020304" pitchFamily="18" charset="0"/>
                <a:ea typeface="Lato"/>
                <a:cs typeface="Times New Roman" panose="02020603050405020304" pitchFamily="18" charset="0"/>
                <a:sym typeface="Lato"/>
              </a:rPr>
              <a:t>Casa Vida</a:t>
            </a:r>
          </a:p>
          <a:p>
            <a:pPr algn="just">
              <a:lnSpc>
                <a:spcPct val="115000"/>
              </a:lnSpc>
              <a:buClr>
                <a:srgbClr val="FFFFFF"/>
              </a:buClr>
              <a:buSzPts val="2200"/>
              <a:buFont typeface="Lato"/>
              <a:buNone/>
            </a:pPr>
            <a:endParaRPr lang="en-US" sz="2000" b="1" u="sng" dirty="0" smtClean="0">
              <a:latin typeface="Times New Roman" panose="02020603050405020304" pitchFamily="18" charset="0"/>
              <a:ea typeface="Lato"/>
              <a:cs typeface="Times New Roman" panose="02020603050405020304" pitchFamily="18" charset="0"/>
              <a:sym typeface="Lato"/>
            </a:endParaRPr>
          </a:p>
          <a:p>
            <a:pPr algn="just">
              <a:lnSpc>
                <a:spcPct val="115000"/>
              </a:lnSpc>
              <a:buClr>
                <a:srgbClr val="FFFFFF"/>
              </a:buClr>
              <a:buSzPts val="2200"/>
              <a:buFont typeface="Lato"/>
              <a:buNone/>
            </a:pPr>
            <a:r>
              <a:rPr lang="en-US" sz="2000" dirty="0" smtClean="0">
                <a:latin typeface="Times New Roman" panose="02020603050405020304" pitchFamily="18" charset="0"/>
                <a:ea typeface="Lato"/>
                <a:cs typeface="Times New Roman" panose="02020603050405020304" pitchFamily="18" charset="0"/>
                <a:sym typeface="Lato"/>
              </a:rPr>
              <a:t>“Casa Vida was founded in 2008 to provide child victims of abuse a safe place where they can find care for their physical, mental, social and spiritual needs”.</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3124200" y="2667000"/>
            <a:ext cx="2743200" cy="31700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just" defTabSz="914400" eaLnBrk="1" fontAlgn="auto" latinLnBrk="0" hangingPunct="1">
              <a:lnSpc>
                <a:spcPct val="100000"/>
              </a:lnSpc>
              <a:spcBef>
                <a:spcPts val="0"/>
              </a:spcBef>
              <a:spcAft>
                <a:spcPts val="0"/>
              </a:spcAft>
              <a:buClr>
                <a:srgbClr val="000000"/>
              </a:buClr>
              <a:buSzTx/>
              <a:buFontTx/>
              <a:buNone/>
              <a:defRPr/>
            </a:pPr>
            <a:r>
              <a:rPr kumimoji="0" lang="en-US" sz="2000" b="1" i="0" u="sng"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sym typeface="Arial" panose="020B0604020202020204"/>
              </a:rPr>
              <a:t>Vision </a:t>
            </a:r>
          </a:p>
          <a:p>
            <a:pPr marL="0" marR="0" lvl="0" indent="0" algn="just" defTabSz="914400" eaLnBrk="1" fontAlgn="auto" latinLnBrk="0" hangingPunct="1">
              <a:lnSpc>
                <a:spcPct val="100000"/>
              </a:lnSpc>
              <a:spcBef>
                <a:spcPts val="0"/>
              </a:spcBef>
              <a:spcAft>
                <a:spcPts val="0"/>
              </a:spcAft>
              <a:buClr>
                <a:srgbClr val="000000"/>
              </a:buClr>
              <a:buSzTx/>
              <a:buFontTx/>
              <a:buNone/>
              <a:defRPr/>
            </a:pPr>
            <a:endParaRPr kumimoji="0" lang="en-US" sz="2000" b="1" i="0" u="sng"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just" defTabSz="914400" eaLnBrk="1" fontAlgn="auto" latinLnBrk="0" hangingPunct="1">
              <a:lnSpc>
                <a:spcPct val="100000"/>
              </a:lnSpc>
              <a:spcBef>
                <a:spcPts val="0"/>
              </a:spcBef>
              <a:spcAft>
                <a:spcPts val="0"/>
              </a:spcAft>
              <a:buClr>
                <a:srgbClr val="000000"/>
              </a:buClr>
              <a:buSzTx/>
              <a:buFontTx/>
              <a:buNone/>
              <a:defRPr/>
            </a:pP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 </a:t>
            </a:r>
            <a:r>
              <a:rPr kumimoji="0" lang="en-US" sz="20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civil </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society which upholds the national and international rights of children and women, protecting them in all circumstances against sexual abuse and gender-based violence</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0" name="Google Shape;61;p2"/>
          <p:cNvSpPr txBox="1"/>
          <p:nvPr/>
        </p:nvSpPr>
        <p:spPr>
          <a:xfrm>
            <a:off x="6172200" y="2667000"/>
            <a:ext cx="2819400" cy="4038600"/>
          </a:xfrm>
          <a:prstGeom prst="rect">
            <a:avLst/>
          </a:prstGeom>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lvl1pPr marL="0" indent="0" algn="r" rtl="0" eaLnBrk="1" latinLnBrk="0" hangingPunct="1">
              <a:spcBef>
                <a:spcPts val="0"/>
              </a:spcBef>
              <a:buClr>
                <a:schemeClr val="accent1"/>
              </a:buClr>
              <a:buSzPct val="70000"/>
              <a:buFont typeface="Wingdings 2" panose="05020102010507070707"/>
              <a:buNone/>
              <a:defRPr kumimoji="0" sz="3200" kern="1200">
                <a:solidFill>
                  <a:schemeClr val="tx1"/>
                </a:solidFill>
                <a:effectLst/>
                <a:latin typeface="+mn-lt"/>
                <a:ea typeface="+mn-ea"/>
                <a:cs typeface="+mn-cs"/>
              </a:defRPr>
            </a:lvl1pPr>
            <a:lvl2pPr marL="457200" indent="0" algn="ctr" rtl="0" eaLnBrk="1" latinLnBrk="0" hangingPunct="1">
              <a:spcBef>
                <a:spcPts val="400"/>
              </a:spcBef>
              <a:buClr>
                <a:schemeClr val="accent2"/>
              </a:buClr>
              <a:buSzPct val="90000"/>
              <a:buFontTx/>
              <a:buNone/>
              <a:defRPr kumimoji="0" sz="2600" kern="1200">
                <a:solidFill>
                  <a:schemeClr val="tx1"/>
                </a:solidFill>
                <a:latin typeface="+mn-lt"/>
                <a:ea typeface="+mn-ea"/>
                <a:cs typeface="+mn-cs"/>
              </a:defRPr>
            </a:lvl2pPr>
            <a:lvl3pPr marL="914400" indent="0" algn="ctr" rtl="0" eaLnBrk="1" latinLnBrk="0" hangingPunct="1">
              <a:spcBef>
                <a:spcPts val="400"/>
              </a:spcBef>
              <a:buClr>
                <a:schemeClr val="accent3"/>
              </a:buClr>
              <a:buSzPct val="100000"/>
              <a:buFont typeface="Wingdings 2" panose="05020102010507070707"/>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100000"/>
              <a:buFont typeface="Wingdings 2" panose="05020102010507070707"/>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3"/>
              </a:buClr>
              <a:buSzPct val="100000"/>
              <a:buFont typeface="Wingdings 2" panose="05020102010507070707"/>
              <a:buNone/>
              <a:defRPr kumimoji="0" sz="1900" kern="1200">
                <a:solidFill>
                  <a:schemeClr val="tx1"/>
                </a:solidFill>
                <a:latin typeface="+mn-lt"/>
                <a:ea typeface="+mn-ea"/>
                <a:cs typeface="+mn-cs"/>
              </a:defRPr>
            </a:lvl5pPr>
            <a:lvl6pPr marL="2286000" indent="0" algn="ctr" rtl="0" eaLnBrk="1" latinLnBrk="0" hangingPunct="1">
              <a:spcBef>
                <a:spcPts val="400"/>
              </a:spcBef>
              <a:buClr>
                <a:schemeClr val="accent4"/>
              </a:buClr>
              <a:buFont typeface="Wingdings 2" panose="05020102010507070707"/>
              <a:buNone/>
              <a:defRPr kumimoji="0" sz="1800" kern="1200" baseline="0">
                <a:solidFill>
                  <a:schemeClr val="tx1"/>
                </a:solidFill>
                <a:latin typeface="+mn-lt"/>
                <a:ea typeface="+mn-ea"/>
                <a:cs typeface="+mn-cs"/>
              </a:defRPr>
            </a:lvl6pPr>
            <a:lvl7pPr marL="27432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7pPr>
            <a:lvl8pPr marL="32004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8pPr>
            <a:lvl9pPr marL="36576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9pPr>
          </a:lstStyle>
          <a:p>
            <a:pPr algn="just">
              <a:lnSpc>
                <a:spcPct val="115000"/>
              </a:lnSpc>
              <a:buClr>
                <a:srgbClr val="FFFFFF"/>
              </a:buClr>
              <a:buSzPts val="2200"/>
              <a:buFont typeface="Lato"/>
              <a:buNone/>
            </a:pPr>
            <a:r>
              <a:rPr lang="en-US" sz="2000" b="1" u="sng" dirty="0" smtClean="0">
                <a:latin typeface="Times New Roman" panose="02020603050405020304" pitchFamily="18" charset="0"/>
                <a:ea typeface="Lato"/>
                <a:cs typeface="Times New Roman" panose="02020603050405020304" pitchFamily="18" charset="0"/>
                <a:sym typeface="Lato"/>
              </a:rPr>
              <a:t>Mission</a:t>
            </a:r>
          </a:p>
          <a:p>
            <a:pPr algn="just">
              <a:lnSpc>
                <a:spcPct val="115000"/>
              </a:lnSpc>
              <a:buClr>
                <a:srgbClr val="FFFFFF"/>
              </a:buClr>
              <a:buSzPts val="2200"/>
              <a:buFont typeface="Lato"/>
              <a:buNone/>
            </a:pPr>
            <a:endParaRPr lang="en-US" sz="2000" b="1" u="sng" dirty="0" smtClean="0">
              <a:latin typeface="Times New Roman" panose="02020603050405020304" pitchFamily="18" charset="0"/>
              <a:ea typeface="Lato"/>
              <a:cs typeface="Times New Roman" panose="02020603050405020304" pitchFamily="18" charset="0"/>
              <a:sym typeface="Lato"/>
            </a:endParaRPr>
          </a:p>
          <a:p>
            <a:pPr algn="just">
              <a:lnSpc>
                <a:spcPct val="115000"/>
              </a:lnSpc>
              <a:buClr>
                <a:srgbClr val="FFFFFF"/>
              </a:buClr>
              <a:buSzPts val="2200"/>
            </a:pPr>
            <a:r>
              <a:rPr lang="en-US" sz="2000" dirty="0" smtClean="0">
                <a:latin typeface="Times New Roman" panose="02020603050405020304" pitchFamily="18" charset="0"/>
                <a:cs typeface="Times New Roman" panose="02020603050405020304" pitchFamily="18" charset="0"/>
              </a:rPr>
              <a:t>To </a:t>
            </a:r>
            <a:r>
              <a:rPr lang="en-US" sz="2000" dirty="0">
                <a:latin typeface="Times New Roman" panose="02020603050405020304" pitchFamily="18" charset="0"/>
                <a:cs typeface="Times New Roman" panose="02020603050405020304" pitchFamily="18" charset="0"/>
              </a:rPr>
              <a:t>provide child victims of sexual and physical abuse a place of safety and security where they receive child-centered care for their physical, emotional and spiritual needs.</a:t>
            </a:r>
          </a:p>
          <a:p>
            <a:pPr algn="just">
              <a:lnSpc>
                <a:spcPct val="115000"/>
              </a:lnSpc>
              <a:buClr>
                <a:srgbClr val="FFFFFF"/>
              </a:buClr>
              <a:buSzPts val="2200"/>
              <a:buFont typeface="Lato"/>
              <a:buNone/>
            </a:pPr>
            <a:endParaRPr lang="en-US" sz="2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0"/>
            <a:ext cx="8686800" cy="65532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81074"/>
            <a:ext cx="8229600"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0"/>
            <a:ext cx="8686800" cy="20574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2514600"/>
            <a:ext cx="9144000" cy="4343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11" name="Title 1"/>
          <p:cNvSpPr txBox="1"/>
          <p:nvPr/>
        </p:nvSpPr>
        <p:spPr>
          <a:xfrm>
            <a:off x="228600" y="152401"/>
            <a:ext cx="8686800" cy="1676400"/>
          </a:xfrm>
          <a:prstGeom prst="rect">
            <a:avLst/>
          </a:prstGeom>
        </p:spPr>
        <p:txBody>
          <a:bodyPr lIns="45720" rIns="228600" anchor="b">
            <a:noAutofit/>
            <a:scene3d>
              <a:camera prst="orthographicFront"/>
              <a:lightRig rig="soft" dir="t">
                <a:rot lat="0" lon="0" rev="2400000"/>
              </a:lightRig>
            </a:scene3d>
            <a:sp3d>
              <a:bevelT w="19050" h="12700"/>
            </a:sp3d>
          </a:bodyPr>
          <a:lstStyle>
            <a:lvl1pPr marL="0" algn="r" rtl="0" eaLnBrk="1" latinLnBrk="0" hangingPunct="1">
              <a:spcBef>
                <a:spcPct val="0"/>
              </a:spcBef>
              <a:buNone/>
              <a:defRPr kumimoji="0" sz="48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4400" b="0" i="0" u="none" strike="noStrike" kern="1200" cap="none" spc="0" normalizeH="0" baseline="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rPr>
              <a:t>Client Overview </a:t>
            </a:r>
            <a:br>
              <a:rPr kumimoji="0" lang="en-US" sz="4400" b="0" i="0" u="none" strike="noStrike" kern="1200" cap="none" spc="0" normalizeH="0" baseline="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rPr>
            </a:br>
            <a:r>
              <a:rPr kumimoji="0" lang="en-US" sz="4400" b="0" i="0" u="none" strike="noStrike" kern="1200" cap="none" spc="0" normalizeH="0" baseline="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rPr>
              <a:t>January – December</a:t>
            </a:r>
            <a:r>
              <a:rPr kumimoji="0" lang="en-US" sz="4400" b="0" i="0" u="none" strike="noStrike" kern="1200" cap="none" spc="0" normalizeH="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rPr>
              <a:t> 2023</a:t>
            </a:r>
            <a:endParaRPr kumimoji="0" lang="en-US" sz="4400" b="0" i="0" u="none" strike="noStrike" kern="1200" cap="none" spc="0" normalizeH="0" baseline="0" noProof="0" dirty="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endParaRPr>
          </a:p>
        </p:txBody>
      </p:sp>
      <p:sp>
        <p:nvSpPr>
          <p:cNvPr id="12" name="Rectangle 11"/>
          <p:cNvSpPr/>
          <p:nvPr/>
        </p:nvSpPr>
        <p:spPr>
          <a:xfrm>
            <a:off x="228600" y="2743200"/>
            <a:ext cx="2743200" cy="1066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defPPr>
              <a:defRPr lang="zh-CN"/>
            </a:defPPr>
            <a:lvl1pPr algn="l" rtl="0" fontAlgn="base">
              <a:spcBef>
                <a:spcPct val="0"/>
              </a:spcBef>
              <a:spcAft>
                <a:spcPct val="0"/>
              </a:spcAft>
              <a:buFont typeface="Arial" panose="020B0604020202020204" pitchFamily="34" charset="0"/>
              <a:defRPr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GB"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Total Clients</a:t>
            </a:r>
            <a:r>
              <a:rPr kumimoji="0" lang="en-GB" sz="2400" b="1" i="0" u="none" strike="noStrike" kern="1200" cap="none" spc="0" normalizeH="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GB"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January-December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GB" sz="2400" b="1" dirty="0" smtClean="0">
                <a:solidFill>
                  <a:schemeClr val="tx1"/>
                </a:solidFill>
                <a:latin typeface="Times New Roman" panose="02020603050405020304" pitchFamily="18" charset="0"/>
                <a:cs typeface="Times New Roman" panose="02020603050405020304" pitchFamily="18" charset="0"/>
              </a:rPr>
              <a:t>71</a:t>
            </a:r>
            <a:endParaRPr kumimoji="0" lang="en-GB"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6934200" y="2743200"/>
            <a:ext cx="1981200" cy="1066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defPPr>
              <a:defRPr lang="zh-CN"/>
            </a:defPPr>
            <a:lvl1pPr algn="l" rtl="0" fontAlgn="base">
              <a:spcBef>
                <a:spcPct val="0"/>
              </a:spcBef>
              <a:spcAft>
                <a:spcPct val="0"/>
              </a:spcAft>
              <a:buFont typeface="Arial" panose="020B0604020202020204" pitchFamily="34" charset="0"/>
              <a:defRPr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GB"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Reintegration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GB"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40</a:t>
            </a:r>
            <a:endParaRPr kumimoji="0" lang="en-GB"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4038600" y="2743200"/>
            <a:ext cx="1828800" cy="1066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defPPr>
              <a:defRPr lang="zh-CN"/>
            </a:defPPr>
            <a:lvl1pPr algn="l" rtl="0" fontAlgn="base">
              <a:spcBef>
                <a:spcPct val="0"/>
              </a:spcBef>
              <a:spcAft>
                <a:spcPct val="0"/>
              </a:spcAft>
              <a:buFont typeface="Arial" panose="020B0604020202020204" pitchFamily="34" charset="0"/>
              <a:defRPr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GB"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New Client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GB" sz="2400" b="1" dirty="0" smtClean="0">
                <a:solidFill>
                  <a:schemeClr val="tx1"/>
                </a:solidFill>
                <a:latin typeface="Times New Roman" panose="02020603050405020304" pitchFamily="18" charset="0"/>
                <a:cs typeface="Times New Roman" panose="02020603050405020304" pitchFamily="18" charset="0"/>
              </a:rPr>
              <a:t>28</a:t>
            </a:r>
            <a:endParaRPr kumimoji="0" lang="en-GB"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533400" y="5562600"/>
            <a:ext cx="2133600" cy="1219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GB"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Exist in the Shelter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GB" sz="2400" b="1" dirty="0" smtClean="0">
                <a:solidFill>
                  <a:srgbClr val="FFFFFF"/>
                </a:solidFill>
                <a:latin typeface="Times New Roman" panose="02020603050405020304" pitchFamily="18" charset="0"/>
                <a:cs typeface="Times New Roman" panose="02020603050405020304" pitchFamily="18" charset="0"/>
              </a:rPr>
              <a:t>31</a:t>
            </a:r>
            <a:endParaRPr kumimoji="0" lang="en-GB"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descr="Annual Report presentation Casa Vida 2020 (1).pdf - Adobe Reader"/>
          <p:cNvPicPr>
            <a:picLocks noChangeAspect="1"/>
          </p:cNvPicPr>
          <p:nvPr/>
        </p:nvPicPr>
        <p:blipFill>
          <a:blip r:embed="rId2" cstate="print">
            <a:extLst>
              <a:ext uri="{28A0092B-C50C-407E-A947-70E740481C1C}">
                <a14:useLocalDpi xmlns:a14="http://schemas.microsoft.com/office/drawing/2010/main" val="0"/>
              </a:ext>
            </a:extLst>
          </a:blip>
          <a:srcRect l="19368" t="19794" r="62624" b="57133"/>
          <a:stretch>
            <a:fillRect/>
          </a:stretch>
        </p:blipFill>
        <p:spPr bwMode="auto">
          <a:xfrm>
            <a:off x="228600" y="4101902"/>
            <a:ext cx="2743200" cy="146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nnual Report presentation Casa Vida 2020 (1).pdf - Adobe Reader"/>
          <p:cNvPicPr>
            <a:picLocks noChangeAspect="1"/>
          </p:cNvPicPr>
          <p:nvPr/>
        </p:nvPicPr>
        <p:blipFill>
          <a:blip r:embed="rId3" cstate="print">
            <a:extLst>
              <a:ext uri="{28A0092B-C50C-407E-A947-70E740481C1C}">
                <a14:useLocalDpi xmlns:a14="http://schemas.microsoft.com/office/drawing/2010/main" val="0"/>
              </a:ext>
            </a:extLst>
          </a:blip>
          <a:srcRect l="19560" t="65657" r="74251" b="15111"/>
          <a:stretch>
            <a:fillRect/>
          </a:stretch>
        </p:blipFill>
        <p:spPr bwMode="auto">
          <a:xfrm>
            <a:off x="4038600" y="4114800"/>
            <a:ext cx="1828800" cy="1447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4038600" y="5562600"/>
            <a:ext cx="1828800" cy="1219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GB"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Female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GB" sz="2400" b="1" noProof="0" dirty="0" smtClean="0">
                <a:solidFill>
                  <a:srgbClr val="FFFFFF"/>
                </a:solidFill>
                <a:latin typeface="Times New Roman" panose="02020603050405020304" pitchFamily="18" charset="0"/>
                <a:cs typeface="Times New Roman" panose="02020603050405020304" pitchFamily="18" charset="0"/>
              </a:rPr>
              <a:t>30</a:t>
            </a:r>
            <a:endParaRPr kumimoji="0" lang="en-GB"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7162800" y="5562600"/>
            <a:ext cx="1600200" cy="1219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GB"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Male</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GB" sz="2400" b="1" dirty="0">
                <a:solidFill>
                  <a:srgbClr val="FFFFFF"/>
                </a:solidFill>
                <a:latin typeface="Times New Roman" panose="02020603050405020304" pitchFamily="18" charset="0"/>
                <a:cs typeface="Times New Roman" panose="02020603050405020304" pitchFamily="18" charset="0"/>
              </a:rPr>
              <a:t>1</a:t>
            </a:r>
            <a:endParaRPr kumimoji="0" lang="en-GB"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 name="Right Arrow 19"/>
          <p:cNvSpPr/>
          <p:nvPr/>
        </p:nvSpPr>
        <p:spPr>
          <a:xfrm>
            <a:off x="2971800" y="3048000"/>
            <a:ext cx="978408" cy="484632"/>
          </a:xfrm>
          <a:prstGeom prst="rightArrow">
            <a:avLst/>
          </a:prstGeom>
          <a:solidFill>
            <a:srgbClr val="7A7A7A"/>
          </a:solidFill>
          <a:ln w="38100" cap="flat" cmpd="sng" algn="ctr">
            <a:solidFill>
              <a:srgbClr val="7A7A7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Rockwell" panose="02060603020205020403"/>
              <a:ea typeface="+mn-ea"/>
              <a:cs typeface="+mn-cs"/>
            </a:endParaRPr>
          </a:p>
        </p:txBody>
      </p:sp>
      <p:sp>
        <p:nvSpPr>
          <p:cNvPr id="21" name="Right Arrow 20"/>
          <p:cNvSpPr/>
          <p:nvPr/>
        </p:nvSpPr>
        <p:spPr>
          <a:xfrm>
            <a:off x="5867400" y="3020568"/>
            <a:ext cx="978408" cy="484632"/>
          </a:xfrm>
          <a:prstGeom prst="rightArrow">
            <a:avLst/>
          </a:prstGeom>
          <a:solidFill>
            <a:srgbClr val="7A7A7A"/>
          </a:solidFill>
          <a:ln w="38100" cap="flat" cmpd="sng" algn="ctr">
            <a:solidFill>
              <a:srgbClr val="7A7A7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Rockwell" panose="02060603020205020403"/>
              <a:ea typeface="+mn-ea"/>
              <a:cs typeface="+mn-cs"/>
            </a:endParaRPr>
          </a:p>
        </p:txBody>
      </p:sp>
      <p:pic>
        <p:nvPicPr>
          <p:cNvPr id="22" name="Picture 21" descr="Annual Report presentation Casa Vida 2020 (1).pdf - Adobe Reader"/>
          <p:cNvPicPr>
            <a:picLocks noChangeAspect="1"/>
          </p:cNvPicPr>
          <p:nvPr/>
        </p:nvPicPr>
        <p:blipFill>
          <a:blip r:embed="rId3" cstate="print">
            <a:extLst>
              <a:ext uri="{28A0092B-C50C-407E-A947-70E740481C1C}">
                <a14:useLocalDpi xmlns:a14="http://schemas.microsoft.com/office/drawing/2010/main" val="0"/>
              </a:ext>
            </a:extLst>
          </a:blip>
          <a:srcRect l="33116" t="65657" r="60695" b="15111"/>
          <a:stretch>
            <a:fillRect/>
          </a:stretch>
        </p:blipFill>
        <p:spPr bwMode="auto">
          <a:xfrm>
            <a:off x="7162800" y="4114800"/>
            <a:ext cx="1600200" cy="1447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0"/>
            <a:ext cx="8686800" cy="20574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2514600"/>
            <a:ext cx="9144000" cy="4343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13" name="Title 1"/>
          <p:cNvSpPr txBox="1"/>
          <p:nvPr/>
        </p:nvSpPr>
        <p:spPr>
          <a:xfrm>
            <a:off x="464234" y="152400"/>
            <a:ext cx="8229600" cy="1447801"/>
          </a:xfrm>
          <a:prstGeom prst="rect">
            <a:avLst/>
          </a:prstGeom>
        </p:spPr>
        <p:txBody>
          <a:bodyPr lIns="45720" rIns="228600" anchor="b">
            <a:noAutofit/>
            <a:scene3d>
              <a:camera prst="orthographicFront"/>
              <a:lightRig rig="soft" dir="t">
                <a:rot lat="0" lon="0" rev="2400000"/>
              </a:lightRig>
            </a:scene3d>
            <a:sp3d>
              <a:bevelT w="19050" h="12700"/>
            </a:sp3d>
          </a:bodyPr>
          <a:lstStyle>
            <a:lvl1pPr marL="0" algn="r" rtl="0" eaLnBrk="1" latinLnBrk="0" hangingPunct="1">
              <a:spcBef>
                <a:spcPct val="0"/>
              </a:spcBef>
              <a:buNone/>
              <a:defRPr kumimoji="0" sz="48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b="1" i="0" u="none" strike="noStrike" kern="1200" cap="none" spc="0" normalizeH="0" baseline="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rPr>
              <a:t>Casa Vida </a:t>
            </a:r>
            <a:br>
              <a:rPr kumimoji="0" lang="en-US" b="1" i="0" u="none" strike="noStrike" kern="1200" cap="none" spc="0" normalizeH="0" baseline="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rPr>
            </a:br>
            <a:r>
              <a:rPr kumimoji="0" lang="en-US" b="1" i="0" u="none" strike="noStrike" kern="1200" cap="none" spc="0" normalizeH="0" baseline="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rPr>
              <a:t>Training</a:t>
            </a:r>
            <a:r>
              <a:rPr kumimoji="0" lang="en-US" b="1" i="0" u="none" strike="noStrike" kern="1200" cap="none" spc="0" normalizeH="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rPr>
              <a:t> Programs </a:t>
            </a:r>
            <a:endParaRPr kumimoji="0" lang="en-US" b="1" i="0" u="none" strike="noStrike" kern="1200" cap="none" spc="0" normalizeH="0" baseline="0" noProof="0" dirty="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endParaRPr>
          </a:p>
        </p:txBody>
      </p:sp>
      <p:sp>
        <p:nvSpPr>
          <p:cNvPr id="14" name="Title 1"/>
          <p:cNvSpPr txBox="1"/>
          <p:nvPr/>
        </p:nvSpPr>
        <p:spPr>
          <a:xfrm>
            <a:off x="457200" y="1447800"/>
            <a:ext cx="8229600" cy="838200"/>
          </a:xfrm>
          <a:prstGeom prst="rect">
            <a:avLst/>
          </a:prstGeom>
        </p:spPr>
        <p:txBody>
          <a:bodyPr lIns="45720" rIns="228600" anchor="b">
            <a:normAutofit/>
            <a:scene3d>
              <a:camera prst="orthographicFront"/>
              <a:lightRig rig="soft" dir="t">
                <a:rot lat="0" lon="0" rev="2400000"/>
              </a:lightRig>
            </a:scene3d>
            <a:sp3d>
              <a:bevelT w="19050" h="12700"/>
            </a:sp3d>
          </a:bodyPr>
          <a:lstStyle>
            <a:lvl1pPr marL="0" algn="r" rtl="0" eaLnBrk="1" latinLnBrk="0" hangingPunct="1">
              <a:spcBef>
                <a:spcPct val="0"/>
              </a:spcBef>
              <a:buNone/>
              <a:defRPr kumimoji="0" sz="48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4400" b="0" i="0" u="sng" strike="noStrike" kern="1200" cap="none" spc="0" normalizeH="0" baseline="0" noProof="0" dirty="0" smtClean="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rPr>
              <a:t>About our training</a:t>
            </a:r>
            <a:endParaRPr kumimoji="0" lang="en-US" sz="4400" b="0" i="0" u="sng" strike="noStrike" kern="1200" cap="none" spc="0" normalizeH="0" baseline="0" noProof="0" dirty="0">
              <a:ln>
                <a:noFill/>
              </a:ln>
              <a:solidFill>
                <a:srgbClr val="C8C8B1">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Rockwell" panose="02060603020205020403"/>
              <a:ea typeface="+mj-ea"/>
              <a:cs typeface="+mj-cs"/>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4978"/>
          <a:stretch>
            <a:fillRect/>
          </a:stretch>
        </p:blipFill>
        <p:spPr bwMode="auto">
          <a:xfrm>
            <a:off x="152400" y="2590800"/>
            <a:ext cx="4426634" cy="416329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590800"/>
            <a:ext cx="4191000" cy="19050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3185" t="9843" r="7025" b="9165"/>
          <a:stretch>
            <a:fillRect/>
          </a:stretch>
        </p:blipFill>
        <p:spPr bwMode="auto">
          <a:xfrm>
            <a:off x="4800600" y="4495800"/>
            <a:ext cx="4191000" cy="225829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0"/>
            <a:ext cx="8686800" cy="25146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2819400"/>
            <a:ext cx="9144000" cy="403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6" name="Google Shape;61;p2"/>
          <p:cNvSpPr txBox="1"/>
          <p:nvPr/>
        </p:nvSpPr>
        <p:spPr>
          <a:xfrm>
            <a:off x="228600" y="457200"/>
            <a:ext cx="3886200" cy="2438400"/>
          </a:xfrm>
          <a:prstGeom prst="rect">
            <a:avLst/>
          </a:prstGeom>
          <a:noFill/>
          <a:ln>
            <a:noFill/>
          </a:ln>
        </p:spPr>
        <p:txBody>
          <a:bodyPr spcFirstLastPara="1" wrap="square" lIns="91425" tIns="91425" rIns="91425" bIns="91425" anchor="ctr" anchorCtr="0">
            <a:noAutofit/>
          </a:bodyPr>
          <a:lstStyle>
            <a:lvl1pPr marL="0" indent="0" algn="r" rtl="0" eaLnBrk="1" latinLnBrk="0" hangingPunct="1">
              <a:spcBef>
                <a:spcPts val="0"/>
              </a:spcBef>
              <a:buClr>
                <a:schemeClr val="accent1"/>
              </a:buClr>
              <a:buSzPct val="70000"/>
              <a:buFont typeface="Wingdings 2" panose="05020102010507070707"/>
              <a:buNone/>
              <a:defRPr kumimoji="0" sz="3200" kern="1200">
                <a:solidFill>
                  <a:schemeClr val="tx1"/>
                </a:solidFill>
                <a:effectLst/>
                <a:latin typeface="+mn-lt"/>
                <a:ea typeface="+mn-ea"/>
                <a:cs typeface="+mn-cs"/>
              </a:defRPr>
            </a:lvl1pPr>
            <a:lvl2pPr marL="457200" indent="0" algn="ctr" rtl="0" eaLnBrk="1" latinLnBrk="0" hangingPunct="1">
              <a:spcBef>
                <a:spcPts val="400"/>
              </a:spcBef>
              <a:buClr>
                <a:schemeClr val="accent2"/>
              </a:buClr>
              <a:buSzPct val="90000"/>
              <a:buFontTx/>
              <a:buNone/>
              <a:defRPr kumimoji="0" sz="2600" kern="1200">
                <a:solidFill>
                  <a:schemeClr val="tx1"/>
                </a:solidFill>
                <a:latin typeface="+mn-lt"/>
                <a:ea typeface="+mn-ea"/>
                <a:cs typeface="+mn-cs"/>
              </a:defRPr>
            </a:lvl2pPr>
            <a:lvl3pPr marL="914400" indent="0" algn="ctr" rtl="0" eaLnBrk="1" latinLnBrk="0" hangingPunct="1">
              <a:spcBef>
                <a:spcPts val="400"/>
              </a:spcBef>
              <a:buClr>
                <a:schemeClr val="accent3"/>
              </a:buClr>
              <a:buSzPct val="100000"/>
              <a:buFont typeface="Wingdings 2" panose="05020102010507070707"/>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100000"/>
              <a:buFont typeface="Wingdings 2" panose="05020102010507070707"/>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3"/>
              </a:buClr>
              <a:buSzPct val="100000"/>
              <a:buFont typeface="Wingdings 2" panose="05020102010507070707"/>
              <a:buNone/>
              <a:defRPr kumimoji="0" sz="1900" kern="1200">
                <a:solidFill>
                  <a:schemeClr val="tx1"/>
                </a:solidFill>
                <a:latin typeface="+mn-lt"/>
                <a:ea typeface="+mn-ea"/>
                <a:cs typeface="+mn-cs"/>
              </a:defRPr>
            </a:lvl5pPr>
            <a:lvl6pPr marL="2286000" indent="0" algn="ctr" rtl="0" eaLnBrk="1" latinLnBrk="0" hangingPunct="1">
              <a:spcBef>
                <a:spcPts val="400"/>
              </a:spcBef>
              <a:buClr>
                <a:schemeClr val="accent4"/>
              </a:buClr>
              <a:buFont typeface="Wingdings 2" panose="05020102010507070707"/>
              <a:buNone/>
              <a:defRPr kumimoji="0" sz="1800" kern="1200" baseline="0">
                <a:solidFill>
                  <a:schemeClr val="tx1"/>
                </a:solidFill>
                <a:latin typeface="+mn-lt"/>
                <a:ea typeface="+mn-ea"/>
                <a:cs typeface="+mn-cs"/>
              </a:defRPr>
            </a:lvl6pPr>
            <a:lvl7pPr marL="27432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7pPr>
            <a:lvl8pPr marL="32004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8pPr>
            <a:lvl9pPr marL="36576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9pPr>
          </a:lstStyle>
          <a:p>
            <a:pPr algn="just">
              <a:lnSpc>
                <a:spcPct val="115000"/>
              </a:lnSpc>
              <a:buClr>
                <a:srgbClr val="FFFFFF"/>
              </a:buClr>
              <a:buSzPts val="2200"/>
              <a:buFont typeface="Lato"/>
              <a:buNone/>
            </a:pPr>
            <a:endParaRPr lang="en-US" sz="2800" b="1" u="sng" dirty="0" smtClean="0">
              <a:solidFill>
                <a:srgbClr val="FFFFFF"/>
              </a:solidFill>
              <a:latin typeface="Times New Roman" panose="02020603050405020304" pitchFamily="18" charset="0"/>
              <a:ea typeface="Lato"/>
              <a:cs typeface="Times New Roman" panose="02020603050405020304" pitchFamily="18" charset="0"/>
              <a:sym typeface="Lato"/>
            </a:endParaRPr>
          </a:p>
          <a:p>
            <a:pPr algn="just">
              <a:lnSpc>
                <a:spcPct val="115000"/>
              </a:lnSpc>
              <a:buClr>
                <a:srgbClr val="FFFFFF"/>
              </a:buClr>
              <a:buSzPts val="2200"/>
            </a:pPr>
            <a:r>
              <a:rPr lang="en-US" sz="2800" dirty="0" smtClean="0">
                <a:latin typeface="Times New Roman" panose="02020603050405020304" pitchFamily="18" charset="0"/>
                <a:ea typeface="Lato"/>
                <a:cs typeface="Times New Roman" panose="02020603050405020304" pitchFamily="18" charset="0"/>
                <a:sym typeface="Lato"/>
              </a:rPr>
              <a:t>1. “</a:t>
            </a:r>
            <a:r>
              <a:rPr lang="en-US" sz="2800" b="1" u="sng" dirty="0" smtClean="0">
                <a:latin typeface="Times New Roman" panose="02020603050405020304" pitchFamily="18" charset="0"/>
                <a:cs typeface="Times New Roman" panose="02020603050405020304" pitchFamily="18" charset="0"/>
              </a:rPr>
              <a:t>Sewing</a:t>
            </a:r>
            <a:r>
              <a:rPr lang="en-US" sz="2800" b="1" dirty="0" smtClean="0">
                <a:latin typeface="Times New Roman" panose="02020603050405020304" pitchFamily="18" charset="0"/>
                <a:cs typeface="Times New Roman" panose="02020603050405020304" pitchFamily="18" charset="0"/>
              </a:rPr>
              <a:t>” 17</a:t>
            </a:r>
            <a:r>
              <a:rPr lang="en-US" sz="2800" dirty="0" smtClean="0">
                <a:latin typeface="Times New Roman" panose="02020603050405020304" pitchFamily="18" charset="0"/>
                <a:cs typeface="Times New Roman" panose="02020603050405020304" pitchFamily="18" charset="0"/>
              </a:rPr>
              <a:t> clients were involved in this training. 3 are sewing independently.</a:t>
            </a:r>
          </a:p>
          <a:p>
            <a:pPr algn="just">
              <a:lnSpc>
                <a:spcPct val="115000"/>
              </a:lnSpc>
              <a:buClr>
                <a:srgbClr val="FFFFFF"/>
              </a:buClr>
              <a:buSzPts val="2200"/>
              <a:buFont typeface="Lato"/>
              <a:buNone/>
            </a:pPr>
            <a:endParaRPr lang="en-US" sz="2800" dirty="0">
              <a:latin typeface="Times New Roman" panose="02020603050405020304" pitchFamily="18" charset="0"/>
              <a:cs typeface="Times New Roman" panose="02020603050405020304" pitchFamily="18" charset="0"/>
            </a:endParaRPr>
          </a:p>
        </p:txBody>
      </p:sp>
      <p:sp>
        <p:nvSpPr>
          <p:cNvPr id="8" name="Google Shape;61;p2"/>
          <p:cNvSpPr txBox="1"/>
          <p:nvPr/>
        </p:nvSpPr>
        <p:spPr>
          <a:xfrm>
            <a:off x="4495800" y="152400"/>
            <a:ext cx="4419600" cy="2743200"/>
          </a:xfrm>
          <a:prstGeom prst="rect">
            <a:avLst/>
          </a:prstGeom>
          <a:noFill/>
          <a:ln>
            <a:noFill/>
          </a:ln>
        </p:spPr>
        <p:txBody>
          <a:bodyPr spcFirstLastPara="1" wrap="square" lIns="91425" tIns="91425" rIns="91425" bIns="91425" anchor="ctr" anchorCtr="0">
            <a:noAutofit/>
          </a:bodyPr>
          <a:lstStyle>
            <a:lvl1pPr marL="0" indent="0" algn="r" rtl="0" eaLnBrk="1" latinLnBrk="0" hangingPunct="1">
              <a:spcBef>
                <a:spcPts val="0"/>
              </a:spcBef>
              <a:buClr>
                <a:schemeClr val="accent1"/>
              </a:buClr>
              <a:buSzPct val="70000"/>
              <a:buFont typeface="Wingdings 2" panose="05020102010507070707"/>
              <a:buNone/>
              <a:defRPr kumimoji="0" sz="3200" kern="1200">
                <a:solidFill>
                  <a:schemeClr val="tx1"/>
                </a:solidFill>
                <a:effectLst/>
                <a:latin typeface="+mn-lt"/>
                <a:ea typeface="+mn-ea"/>
                <a:cs typeface="+mn-cs"/>
              </a:defRPr>
            </a:lvl1pPr>
            <a:lvl2pPr marL="457200" indent="0" algn="ctr" rtl="0" eaLnBrk="1" latinLnBrk="0" hangingPunct="1">
              <a:spcBef>
                <a:spcPts val="400"/>
              </a:spcBef>
              <a:buClr>
                <a:schemeClr val="accent2"/>
              </a:buClr>
              <a:buSzPct val="90000"/>
              <a:buFontTx/>
              <a:buNone/>
              <a:defRPr kumimoji="0" sz="2600" kern="1200">
                <a:solidFill>
                  <a:schemeClr val="tx1"/>
                </a:solidFill>
                <a:latin typeface="+mn-lt"/>
                <a:ea typeface="+mn-ea"/>
                <a:cs typeface="+mn-cs"/>
              </a:defRPr>
            </a:lvl2pPr>
            <a:lvl3pPr marL="914400" indent="0" algn="ctr" rtl="0" eaLnBrk="1" latinLnBrk="0" hangingPunct="1">
              <a:spcBef>
                <a:spcPts val="400"/>
              </a:spcBef>
              <a:buClr>
                <a:schemeClr val="accent3"/>
              </a:buClr>
              <a:buSzPct val="100000"/>
              <a:buFont typeface="Wingdings 2" panose="05020102010507070707"/>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100000"/>
              <a:buFont typeface="Wingdings 2" panose="05020102010507070707"/>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3"/>
              </a:buClr>
              <a:buSzPct val="100000"/>
              <a:buFont typeface="Wingdings 2" panose="05020102010507070707"/>
              <a:buNone/>
              <a:defRPr kumimoji="0" sz="1900" kern="1200">
                <a:solidFill>
                  <a:schemeClr val="tx1"/>
                </a:solidFill>
                <a:latin typeface="+mn-lt"/>
                <a:ea typeface="+mn-ea"/>
                <a:cs typeface="+mn-cs"/>
              </a:defRPr>
            </a:lvl5pPr>
            <a:lvl6pPr marL="2286000" indent="0" algn="ctr" rtl="0" eaLnBrk="1" latinLnBrk="0" hangingPunct="1">
              <a:spcBef>
                <a:spcPts val="400"/>
              </a:spcBef>
              <a:buClr>
                <a:schemeClr val="accent4"/>
              </a:buClr>
              <a:buFont typeface="Wingdings 2" panose="05020102010507070707"/>
              <a:buNone/>
              <a:defRPr kumimoji="0" sz="1800" kern="1200" baseline="0">
                <a:solidFill>
                  <a:schemeClr val="tx1"/>
                </a:solidFill>
                <a:latin typeface="+mn-lt"/>
                <a:ea typeface="+mn-ea"/>
                <a:cs typeface="+mn-cs"/>
              </a:defRPr>
            </a:lvl6pPr>
            <a:lvl7pPr marL="27432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7pPr>
            <a:lvl8pPr marL="32004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8pPr>
            <a:lvl9pPr marL="36576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9pPr>
          </a:lstStyle>
          <a:p>
            <a:pPr algn="just">
              <a:lnSpc>
                <a:spcPct val="115000"/>
              </a:lnSpc>
              <a:buClr>
                <a:srgbClr val="FFFFFF"/>
              </a:buClr>
              <a:buSzPts val="2200"/>
              <a:buFont typeface="Lato"/>
              <a:buNone/>
            </a:pPr>
            <a:endParaRPr lang="en-US" sz="2400" b="1" u="sng" dirty="0" smtClean="0">
              <a:solidFill>
                <a:srgbClr val="FFFFFF"/>
              </a:solidFill>
              <a:latin typeface="Times New Roman" panose="02020603050405020304" pitchFamily="18" charset="0"/>
              <a:ea typeface="Lato"/>
              <a:cs typeface="Times New Roman" panose="02020603050405020304" pitchFamily="18" charset="0"/>
              <a:sym typeface="Lato"/>
            </a:endParaRPr>
          </a:p>
          <a:p>
            <a:pPr algn="just">
              <a:lnSpc>
                <a:spcPct val="115000"/>
              </a:lnSpc>
              <a:buClr>
                <a:srgbClr val="FFFFFF"/>
              </a:buClr>
              <a:buSzPts val="2200"/>
            </a:pPr>
            <a:r>
              <a:rPr lang="en-US" sz="2400" dirty="0" smtClean="0">
                <a:latin typeface="Times New Roman" panose="02020603050405020304" pitchFamily="18" charset="0"/>
                <a:ea typeface="Lato"/>
                <a:cs typeface="Times New Roman" panose="02020603050405020304" pitchFamily="18" charset="0"/>
                <a:sym typeface="Lato"/>
              </a:rPr>
              <a:t>2. “</a:t>
            </a:r>
            <a:r>
              <a:rPr lang="en-US" sz="2400" b="1" u="sng" dirty="0" smtClean="0">
                <a:latin typeface="Times New Roman" panose="02020603050405020304" pitchFamily="18" charset="0"/>
                <a:cs typeface="Times New Roman" panose="02020603050405020304" pitchFamily="18" charset="0"/>
              </a:rPr>
              <a:t>Bakery Business</a:t>
            </a:r>
            <a:r>
              <a:rPr lang="en-US" sz="2400" b="1" dirty="0" smtClean="0">
                <a:latin typeface="Times New Roman" panose="02020603050405020304" pitchFamily="18" charset="0"/>
                <a:cs typeface="Times New Roman" panose="02020603050405020304" pitchFamily="18" charset="0"/>
              </a:rPr>
              <a:t>” 14</a:t>
            </a:r>
            <a:r>
              <a:rPr lang="en-US" sz="2400" dirty="0" smtClean="0">
                <a:latin typeface="Times New Roman" panose="02020603050405020304" pitchFamily="18" charset="0"/>
                <a:cs typeface="Times New Roman" panose="02020603050405020304" pitchFamily="18" charset="0"/>
              </a:rPr>
              <a:t> were training last year &amp; led to three clients receiving a contract to work in baking, providing goods for the Café(</a:t>
            </a:r>
            <a:r>
              <a:rPr lang="en-US" sz="2400" dirty="0" err="1" smtClean="0">
                <a:latin typeface="Times New Roman" panose="02020603050405020304" pitchFamily="18" charset="0"/>
                <a:cs typeface="Times New Roman" panose="02020603050405020304" pitchFamily="18" charset="0"/>
              </a:rPr>
              <a:t>Glorias</a:t>
            </a:r>
            <a:r>
              <a:rPr lang="en-US" sz="2400" dirty="0" smtClean="0">
                <a:latin typeface="Times New Roman" panose="02020603050405020304" pitchFamily="18" charset="0"/>
                <a:cs typeface="Times New Roman" panose="02020603050405020304" pitchFamily="18" charset="0"/>
              </a:rPr>
              <a:t> Jeans). </a:t>
            </a:r>
          </a:p>
          <a:p>
            <a:pPr algn="just">
              <a:lnSpc>
                <a:spcPct val="115000"/>
              </a:lnSpc>
              <a:buClr>
                <a:srgbClr val="FFFFFF"/>
              </a:buClr>
              <a:buSzPts val="2200"/>
              <a:buFont typeface="Lato"/>
              <a:buNone/>
            </a:pPr>
            <a:endParaRPr lang="en-US" sz="24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427" b="8759"/>
          <a:stretch>
            <a:fillRect/>
          </a:stretch>
        </p:blipFill>
        <p:spPr bwMode="auto">
          <a:xfrm>
            <a:off x="228600" y="2933700"/>
            <a:ext cx="3886200" cy="17907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724400"/>
            <a:ext cx="3886200" cy="20193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874" r="32307" b="9941"/>
          <a:stretch>
            <a:fillRect/>
          </a:stretch>
        </p:blipFill>
        <p:spPr bwMode="auto">
          <a:xfrm>
            <a:off x="4572000" y="2895600"/>
            <a:ext cx="4343400" cy="18288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434"/>
          <a:stretch>
            <a:fillRect/>
          </a:stretch>
        </p:blipFill>
        <p:spPr bwMode="auto">
          <a:xfrm>
            <a:off x="4572000" y="4724400"/>
            <a:ext cx="4343400" cy="20193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0"/>
            <a:ext cx="8686800" cy="30480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3352800"/>
            <a:ext cx="9144000" cy="3505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5" name="Google Shape;61;p2"/>
          <p:cNvSpPr txBox="1"/>
          <p:nvPr/>
        </p:nvSpPr>
        <p:spPr>
          <a:xfrm>
            <a:off x="228600" y="381000"/>
            <a:ext cx="3810000" cy="3124200"/>
          </a:xfrm>
          <a:prstGeom prst="rect">
            <a:avLst/>
          </a:prstGeom>
          <a:noFill/>
          <a:ln>
            <a:noFill/>
          </a:ln>
        </p:spPr>
        <p:txBody>
          <a:bodyPr spcFirstLastPara="1" wrap="square" lIns="91425" tIns="91425" rIns="91425" bIns="91425" anchor="ctr" anchorCtr="0">
            <a:noAutofit/>
          </a:bodyPr>
          <a:lstStyle>
            <a:lvl1pPr marL="0" indent="0" algn="r" rtl="0" eaLnBrk="1" latinLnBrk="0" hangingPunct="1">
              <a:spcBef>
                <a:spcPts val="0"/>
              </a:spcBef>
              <a:buClr>
                <a:schemeClr val="accent1"/>
              </a:buClr>
              <a:buSzPct val="70000"/>
              <a:buFont typeface="Wingdings 2" panose="05020102010507070707"/>
              <a:buNone/>
              <a:defRPr kumimoji="0" sz="3200" kern="1200">
                <a:solidFill>
                  <a:schemeClr val="tx1"/>
                </a:solidFill>
                <a:effectLst/>
                <a:latin typeface="+mn-lt"/>
                <a:ea typeface="+mn-ea"/>
                <a:cs typeface="+mn-cs"/>
              </a:defRPr>
            </a:lvl1pPr>
            <a:lvl2pPr marL="457200" indent="0" algn="ctr" rtl="0" eaLnBrk="1" latinLnBrk="0" hangingPunct="1">
              <a:spcBef>
                <a:spcPts val="400"/>
              </a:spcBef>
              <a:buClr>
                <a:schemeClr val="accent2"/>
              </a:buClr>
              <a:buSzPct val="90000"/>
              <a:buFontTx/>
              <a:buNone/>
              <a:defRPr kumimoji="0" sz="2600" kern="1200">
                <a:solidFill>
                  <a:schemeClr val="tx1"/>
                </a:solidFill>
                <a:latin typeface="+mn-lt"/>
                <a:ea typeface="+mn-ea"/>
                <a:cs typeface="+mn-cs"/>
              </a:defRPr>
            </a:lvl2pPr>
            <a:lvl3pPr marL="914400" indent="0" algn="ctr" rtl="0" eaLnBrk="1" latinLnBrk="0" hangingPunct="1">
              <a:spcBef>
                <a:spcPts val="400"/>
              </a:spcBef>
              <a:buClr>
                <a:schemeClr val="accent3"/>
              </a:buClr>
              <a:buSzPct val="100000"/>
              <a:buFont typeface="Wingdings 2" panose="05020102010507070707"/>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100000"/>
              <a:buFont typeface="Wingdings 2" panose="05020102010507070707"/>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3"/>
              </a:buClr>
              <a:buSzPct val="100000"/>
              <a:buFont typeface="Wingdings 2" panose="05020102010507070707"/>
              <a:buNone/>
              <a:defRPr kumimoji="0" sz="1900" kern="1200">
                <a:solidFill>
                  <a:schemeClr val="tx1"/>
                </a:solidFill>
                <a:latin typeface="+mn-lt"/>
                <a:ea typeface="+mn-ea"/>
                <a:cs typeface="+mn-cs"/>
              </a:defRPr>
            </a:lvl5pPr>
            <a:lvl6pPr marL="2286000" indent="0" algn="ctr" rtl="0" eaLnBrk="1" latinLnBrk="0" hangingPunct="1">
              <a:spcBef>
                <a:spcPts val="400"/>
              </a:spcBef>
              <a:buClr>
                <a:schemeClr val="accent4"/>
              </a:buClr>
              <a:buFont typeface="Wingdings 2" panose="05020102010507070707"/>
              <a:buNone/>
              <a:defRPr kumimoji="0" sz="1800" kern="1200" baseline="0">
                <a:solidFill>
                  <a:schemeClr val="tx1"/>
                </a:solidFill>
                <a:latin typeface="+mn-lt"/>
                <a:ea typeface="+mn-ea"/>
                <a:cs typeface="+mn-cs"/>
              </a:defRPr>
            </a:lvl6pPr>
            <a:lvl7pPr marL="27432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7pPr>
            <a:lvl8pPr marL="32004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8pPr>
            <a:lvl9pPr marL="36576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9pPr>
          </a:lstStyle>
          <a:p>
            <a:pPr algn="just">
              <a:lnSpc>
                <a:spcPct val="115000"/>
              </a:lnSpc>
              <a:buClr>
                <a:srgbClr val="FFFFFF"/>
              </a:buClr>
              <a:buSzPts val="2200"/>
            </a:pPr>
            <a:r>
              <a:rPr lang="en-US" sz="2400" b="1" dirty="0" smtClean="0">
                <a:latin typeface="Times New Roman" panose="02020603050405020304" pitchFamily="18" charset="0"/>
                <a:cs typeface="Times New Roman" panose="02020603050405020304" pitchFamily="18" charset="0"/>
              </a:rPr>
              <a:t>3. “</a:t>
            </a:r>
            <a:r>
              <a:rPr lang="en-US" sz="2400" b="1" u="sng" dirty="0" smtClean="0">
                <a:latin typeface="Times New Roman" panose="02020603050405020304" pitchFamily="18" charset="0"/>
                <a:cs typeface="Times New Roman" panose="02020603050405020304" pitchFamily="18" charset="0"/>
              </a:rPr>
              <a:t>Gastronomy</a:t>
            </a:r>
            <a:r>
              <a:rPr lang="en-US" sz="2400" b="1"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National and International foods. 20 clients participated in the training, and 3 of these client are now  doing professional training and will be qualified to get jobs in a restaurant.</a:t>
            </a:r>
          </a:p>
          <a:p>
            <a:pPr algn="just">
              <a:lnSpc>
                <a:spcPct val="115000"/>
              </a:lnSpc>
              <a:buClr>
                <a:srgbClr val="FFFFFF"/>
              </a:buClr>
              <a:buSzPts val="2200"/>
              <a:buFont typeface="Lato"/>
              <a:buNone/>
            </a:pPr>
            <a:endParaRPr lang="en-US" sz="2400" b="1" u="sng" dirty="0" smtClean="0">
              <a:solidFill>
                <a:srgbClr val="FFFFFF"/>
              </a:solidFill>
              <a:latin typeface="Times New Roman" panose="02020603050405020304" pitchFamily="18" charset="0"/>
              <a:ea typeface="Lato"/>
              <a:cs typeface="Times New Roman" panose="02020603050405020304" pitchFamily="18" charset="0"/>
              <a:sym typeface="Lato"/>
            </a:endParaRPr>
          </a:p>
        </p:txBody>
      </p:sp>
      <p:sp>
        <p:nvSpPr>
          <p:cNvPr id="6" name="Google Shape;61;p2"/>
          <p:cNvSpPr txBox="1"/>
          <p:nvPr/>
        </p:nvSpPr>
        <p:spPr>
          <a:xfrm>
            <a:off x="4267200" y="228600"/>
            <a:ext cx="4648200" cy="3657600"/>
          </a:xfrm>
          <a:prstGeom prst="rect">
            <a:avLst/>
          </a:prstGeom>
          <a:noFill/>
          <a:ln>
            <a:noFill/>
          </a:ln>
        </p:spPr>
        <p:txBody>
          <a:bodyPr spcFirstLastPara="1" wrap="square" lIns="91425" tIns="91425" rIns="91425" bIns="91425" anchor="ctr" anchorCtr="0">
            <a:noAutofit/>
          </a:bodyPr>
          <a:lstStyle>
            <a:lvl1pPr marL="0" indent="0" algn="r" rtl="0" eaLnBrk="1" latinLnBrk="0" hangingPunct="1">
              <a:spcBef>
                <a:spcPts val="0"/>
              </a:spcBef>
              <a:buClr>
                <a:schemeClr val="accent1"/>
              </a:buClr>
              <a:buSzPct val="70000"/>
              <a:buFont typeface="Wingdings 2" panose="05020102010507070707"/>
              <a:buNone/>
              <a:defRPr kumimoji="0" sz="3200" kern="1200">
                <a:solidFill>
                  <a:schemeClr val="tx1"/>
                </a:solidFill>
                <a:effectLst/>
                <a:latin typeface="+mn-lt"/>
                <a:ea typeface="+mn-ea"/>
                <a:cs typeface="+mn-cs"/>
              </a:defRPr>
            </a:lvl1pPr>
            <a:lvl2pPr marL="457200" indent="0" algn="ctr" rtl="0" eaLnBrk="1" latinLnBrk="0" hangingPunct="1">
              <a:spcBef>
                <a:spcPts val="400"/>
              </a:spcBef>
              <a:buClr>
                <a:schemeClr val="accent2"/>
              </a:buClr>
              <a:buSzPct val="90000"/>
              <a:buFontTx/>
              <a:buNone/>
              <a:defRPr kumimoji="0" sz="2600" kern="1200">
                <a:solidFill>
                  <a:schemeClr val="tx1"/>
                </a:solidFill>
                <a:latin typeface="+mn-lt"/>
                <a:ea typeface="+mn-ea"/>
                <a:cs typeface="+mn-cs"/>
              </a:defRPr>
            </a:lvl2pPr>
            <a:lvl3pPr marL="914400" indent="0" algn="ctr" rtl="0" eaLnBrk="1" latinLnBrk="0" hangingPunct="1">
              <a:spcBef>
                <a:spcPts val="400"/>
              </a:spcBef>
              <a:buClr>
                <a:schemeClr val="accent3"/>
              </a:buClr>
              <a:buSzPct val="100000"/>
              <a:buFont typeface="Wingdings 2" panose="05020102010507070707"/>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100000"/>
              <a:buFont typeface="Wingdings 2" panose="05020102010507070707"/>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3"/>
              </a:buClr>
              <a:buSzPct val="100000"/>
              <a:buFont typeface="Wingdings 2" panose="05020102010507070707"/>
              <a:buNone/>
              <a:defRPr kumimoji="0" sz="1900" kern="1200">
                <a:solidFill>
                  <a:schemeClr val="tx1"/>
                </a:solidFill>
                <a:latin typeface="+mn-lt"/>
                <a:ea typeface="+mn-ea"/>
                <a:cs typeface="+mn-cs"/>
              </a:defRPr>
            </a:lvl5pPr>
            <a:lvl6pPr marL="2286000" indent="0" algn="ctr" rtl="0" eaLnBrk="1" latinLnBrk="0" hangingPunct="1">
              <a:spcBef>
                <a:spcPts val="400"/>
              </a:spcBef>
              <a:buClr>
                <a:schemeClr val="accent4"/>
              </a:buClr>
              <a:buFont typeface="Wingdings 2" panose="05020102010507070707"/>
              <a:buNone/>
              <a:defRPr kumimoji="0" sz="1800" kern="1200" baseline="0">
                <a:solidFill>
                  <a:schemeClr val="tx1"/>
                </a:solidFill>
                <a:latin typeface="+mn-lt"/>
                <a:ea typeface="+mn-ea"/>
                <a:cs typeface="+mn-cs"/>
              </a:defRPr>
            </a:lvl6pPr>
            <a:lvl7pPr marL="27432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7pPr>
            <a:lvl8pPr marL="32004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8pPr>
            <a:lvl9pPr marL="36576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9pPr>
          </a:lstStyle>
          <a:p>
            <a:pPr algn="just">
              <a:lnSpc>
                <a:spcPct val="115000"/>
              </a:lnSpc>
              <a:buClr>
                <a:srgbClr val="FFFFFF"/>
              </a:buClr>
              <a:buSzPts val="2200"/>
            </a:pPr>
            <a:r>
              <a:rPr lang="en-US" sz="2400" b="1" dirty="0">
                <a:latin typeface="Times New Roman" panose="02020603050405020304" pitchFamily="18" charset="0"/>
                <a:cs typeface="Times New Roman" panose="02020603050405020304" pitchFamily="18" charset="0"/>
              </a:rPr>
              <a:t>4</a:t>
            </a:r>
            <a:r>
              <a:rPr lang="en-US" sz="2400" b="1" dirty="0" smtClean="0">
                <a:latin typeface="Times New Roman" panose="02020603050405020304" pitchFamily="18" charset="0"/>
                <a:cs typeface="Times New Roman" panose="02020603050405020304" pitchFamily="18" charset="0"/>
              </a:rPr>
              <a:t>. “</a:t>
            </a:r>
            <a:r>
              <a:rPr lang="en-US" sz="2400" b="1" u="sng" dirty="0" smtClean="0">
                <a:latin typeface="Times New Roman" panose="02020603050405020304" pitchFamily="18" charset="0"/>
                <a:cs typeface="Times New Roman" panose="02020603050405020304" pitchFamily="18" charset="0"/>
              </a:rPr>
              <a:t>Art-Craft</a:t>
            </a:r>
            <a:r>
              <a:rPr lang="en-US"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22  </a:t>
            </a:r>
            <a:r>
              <a:rPr lang="en-US" sz="2400" dirty="0">
                <a:latin typeface="Times New Roman" panose="02020603050405020304" pitchFamily="18" charset="0"/>
                <a:cs typeface="Times New Roman" panose="02020603050405020304" pitchFamily="18" charset="0"/>
              </a:rPr>
              <a:t>clients participated in this training and from this training, 5 of these clients can now teach others and acquired a level of skill that will enable them to be able to get jobs when the time comes for reintegration.</a:t>
            </a:r>
          </a:p>
          <a:p>
            <a:pPr algn="just">
              <a:lnSpc>
                <a:spcPct val="115000"/>
              </a:lnSpc>
              <a:buClr>
                <a:srgbClr val="FFFFFF"/>
              </a:buClr>
              <a:buSzPts val="2200"/>
            </a:pPr>
            <a:endParaRPr lang="en-US" sz="2400" dirty="0" smtClean="0">
              <a:latin typeface="Times New Roman" panose="02020603050405020304" pitchFamily="18" charset="0"/>
              <a:cs typeface="Times New Roman" panose="02020603050405020304" pitchFamily="18" charset="0"/>
            </a:endParaRPr>
          </a:p>
          <a:p>
            <a:pPr algn="just">
              <a:lnSpc>
                <a:spcPct val="115000"/>
              </a:lnSpc>
              <a:buClr>
                <a:srgbClr val="FFFFFF"/>
              </a:buClr>
              <a:buSzPts val="2200"/>
              <a:buFont typeface="Lato"/>
              <a:buNone/>
            </a:pPr>
            <a:endParaRPr lang="en-US" sz="2400" b="1" u="sng" dirty="0" smtClean="0">
              <a:solidFill>
                <a:srgbClr val="FFFFFF"/>
              </a:solidFill>
              <a:latin typeface="Times New Roman" panose="02020603050405020304" pitchFamily="18" charset="0"/>
              <a:ea typeface="Lato"/>
              <a:cs typeface="Times New Roman" panose="02020603050405020304" pitchFamily="18" charset="0"/>
              <a:sym typeface="Lato"/>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032" y="3489961"/>
            <a:ext cx="3782568" cy="176784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642"/>
          <a:stretch>
            <a:fillRect/>
          </a:stretch>
        </p:blipFill>
        <p:spPr bwMode="auto">
          <a:xfrm>
            <a:off x="256032" y="5257801"/>
            <a:ext cx="3782568" cy="152399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659" r="8235"/>
          <a:stretch>
            <a:fillRect/>
          </a:stretch>
        </p:blipFill>
        <p:spPr bwMode="auto">
          <a:xfrm>
            <a:off x="4419600" y="3489960"/>
            <a:ext cx="4495800" cy="176784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775" y="5257801"/>
            <a:ext cx="4492625" cy="152399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0"/>
            <a:ext cx="8686800" cy="25146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2895600"/>
            <a:ext cx="9144000" cy="3962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8" name="Google Shape;61;p2"/>
          <p:cNvSpPr txBox="1"/>
          <p:nvPr/>
        </p:nvSpPr>
        <p:spPr>
          <a:xfrm>
            <a:off x="228600" y="152400"/>
            <a:ext cx="4038600" cy="2514600"/>
          </a:xfrm>
          <a:prstGeom prst="rect">
            <a:avLst/>
          </a:prstGeom>
          <a:noFill/>
          <a:ln>
            <a:noFill/>
          </a:ln>
        </p:spPr>
        <p:txBody>
          <a:bodyPr spcFirstLastPara="1" wrap="square" lIns="91425" tIns="91425" rIns="91425" bIns="91425" anchor="ctr" anchorCtr="0">
            <a:noAutofit/>
          </a:bodyPr>
          <a:lstStyle>
            <a:lvl1pPr marL="0" indent="0" algn="r" rtl="0" eaLnBrk="1" latinLnBrk="0" hangingPunct="1">
              <a:spcBef>
                <a:spcPts val="0"/>
              </a:spcBef>
              <a:buClr>
                <a:schemeClr val="accent1"/>
              </a:buClr>
              <a:buSzPct val="70000"/>
              <a:buFont typeface="Wingdings 2" panose="05020102010507070707"/>
              <a:buNone/>
              <a:defRPr kumimoji="0" sz="3200" kern="1200">
                <a:solidFill>
                  <a:schemeClr val="tx1"/>
                </a:solidFill>
                <a:effectLst/>
                <a:latin typeface="+mn-lt"/>
                <a:ea typeface="+mn-ea"/>
                <a:cs typeface="+mn-cs"/>
              </a:defRPr>
            </a:lvl1pPr>
            <a:lvl2pPr marL="457200" indent="0" algn="ctr" rtl="0" eaLnBrk="1" latinLnBrk="0" hangingPunct="1">
              <a:spcBef>
                <a:spcPts val="400"/>
              </a:spcBef>
              <a:buClr>
                <a:schemeClr val="accent2"/>
              </a:buClr>
              <a:buSzPct val="90000"/>
              <a:buFontTx/>
              <a:buNone/>
              <a:defRPr kumimoji="0" sz="2600" kern="1200">
                <a:solidFill>
                  <a:schemeClr val="tx1"/>
                </a:solidFill>
                <a:latin typeface="+mn-lt"/>
                <a:ea typeface="+mn-ea"/>
                <a:cs typeface="+mn-cs"/>
              </a:defRPr>
            </a:lvl2pPr>
            <a:lvl3pPr marL="914400" indent="0" algn="ctr" rtl="0" eaLnBrk="1" latinLnBrk="0" hangingPunct="1">
              <a:spcBef>
                <a:spcPts val="400"/>
              </a:spcBef>
              <a:buClr>
                <a:schemeClr val="accent3"/>
              </a:buClr>
              <a:buSzPct val="100000"/>
              <a:buFont typeface="Wingdings 2" panose="05020102010507070707"/>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100000"/>
              <a:buFont typeface="Wingdings 2" panose="05020102010507070707"/>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3"/>
              </a:buClr>
              <a:buSzPct val="100000"/>
              <a:buFont typeface="Wingdings 2" panose="05020102010507070707"/>
              <a:buNone/>
              <a:defRPr kumimoji="0" sz="1900" kern="1200">
                <a:solidFill>
                  <a:schemeClr val="tx1"/>
                </a:solidFill>
                <a:latin typeface="+mn-lt"/>
                <a:ea typeface="+mn-ea"/>
                <a:cs typeface="+mn-cs"/>
              </a:defRPr>
            </a:lvl5pPr>
            <a:lvl6pPr marL="2286000" indent="0" algn="ctr" rtl="0" eaLnBrk="1" latinLnBrk="0" hangingPunct="1">
              <a:spcBef>
                <a:spcPts val="400"/>
              </a:spcBef>
              <a:buClr>
                <a:schemeClr val="accent4"/>
              </a:buClr>
              <a:buFont typeface="Wingdings 2" panose="05020102010507070707"/>
              <a:buNone/>
              <a:defRPr kumimoji="0" sz="1800" kern="1200" baseline="0">
                <a:solidFill>
                  <a:schemeClr val="tx1"/>
                </a:solidFill>
                <a:latin typeface="+mn-lt"/>
                <a:ea typeface="+mn-ea"/>
                <a:cs typeface="+mn-cs"/>
              </a:defRPr>
            </a:lvl6pPr>
            <a:lvl7pPr marL="27432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7pPr>
            <a:lvl8pPr marL="32004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8pPr>
            <a:lvl9pPr marL="36576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9pPr>
          </a:lstStyle>
          <a:p>
            <a:pPr marL="0" marR="0" lvl="0" indent="0" algn="just" defTabSz="914400" rtl="0" eaLnBrk="1" fontAlgn="auto" latinLnBrk="0" hangingPunct="1">
              <a:lnSpc>
                <a:spcPct val="115000"/>
              </a:lnSpc>
              <a:spcBef>
                <a:spcPts val="0"/>
              </a:spcBef>
              <a:spcAft>
                <a:spcPts val="0"/>
              </a:spcAft>
              <a:buClr>
                <a:srgbClr val="FFFFFF"/>
              </a:buClr>
              <a:buSzPts val="2200"/>
              <a:buFont typeface="Wingdings 2" panose="05020102010507070707"/>
              <a:buNone/>
              <a:defRPr/>
            </a:pPr>
            <a:r>
              <a:rPr kumimoji="0" lang="en-US" sz="24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5. “</a:t>
            </a:r>
            <a:r>
              <a:rPr kumimoji="0" lang="en-US" sz="2400" b="1" i="0" u="sng" strike="noStrike" kern="1200" cap="none" spc="0" normalizeH="0" baseline="0" noProof="0" dirty="0" smtClean="0">
                <a:ln>
                  <a:noFill/>
                </a:ln>
                <a:effectLst/>
                <a:uLnTx/>
                <a:uFillTx/>
                <a:latin typeface="Rockwell" panose="02060603020205020403"/>
              </a:rPr>
              <a:t>Music (guitar</a:t>
            </a:r>
            <a:r>
              <a:rPr kumimoji="0" lang="en-US" sz="2400" b="1" i="0" u="none" strike="noStrike" kern="1200" cap="none" spc="0" normalizeH="0" baseline="0" noProof="0" dirty="0" smtClean="0">
                <a:ln>
                  <a:noFill/>
                </a:ln>
                <a:effectLst/>
                <a:uLnTx/>
                <a:uFillTx/>
                <a:latin typeface="Rockwell" panose="02060603020205020403"/>
              </a:rPr>
              <a:t>)”</a:t>
            </a:r>
            <a:r>
              <a:rPr kumimoji="0" lang="en-US" sz="2400" b="0" i="0" u="none" strike="noStrike" kern="1200" cap="none" spc="0" normalizeH="0" baseline="0" noProof="0" dirty="0" smtClean="0">
                <a:ln>
                  <a:noFill/>
                </a:ln>
                <a:effectLst/>
                <a:uLnTx/>
                <a:uFillTx/>
                <a:latin typeface="Rockwell" panose="02060603020205020403"/>
              </a:rPr>
              <a:t> 10</a:t>
            </a:r>
            <a:r>
              <a:rPr kumimoji="0" lang="en-US" sz="2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clients </a:t>
            </a:r>
            <a:r>
              <a:rPr kumimoji="0" lang="en-US" sz="28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participated</a:t>
            </a:r>
            <a:r>
              <a:rPr kumimoji="0" lang="en-US" sz="2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in the training and  4  of these clients are now  able to teach others</a:t>
            </a:r>
          </a:p>
          <a:p>
            <a:pPr marL="0" marR="0" lvl="0" indent="0" algn="just" defTabSz="914400" rtl="0" eaLnBrk="1" fontAlgn="auto" latinLnBrk="0" hangingPunct="1">
              <a:lnSpc>
                <a:spcPct val="115000"/>
              </a:lnSpc>
              <a:spcBef>
                <a:spcPts val="0"/>
              </a:spcBef>
              <a:spcAft>
                <a:spcPts val="0"/>
              </a:spcAft>
              <a:buClr>
                <a:srgbClr val="FFFFFF"/>
              </a:buClr>
              <a:buSzPts val="2200"/>
              <a:buFont typeface="Lato"/>
              <a:buNone/>
              <a:defRPr/>
            </a:pPr>
            <a:endParaRPr kumimoji="0" lang="en-US" sz="2400" b="1" i="0" u="sng" strike="noStrike" kern="1200" cap="none" spc="0" normalizeH="0" baseline="0" noProof="0" dirty="0" smtClean="0">
              <a:ln>
                <a:noFill/>
              </a:ln>
              <a:effectLst/>
              <a:uLnTx/>
              <a:uFillTx/>
              <a:latin typeface="Times New Roman" panose="02020603050405020304" pitchFamily="18" charset="0"/>
              <a:ea typeface="Lato"/>
              <a:cs typeface="Times New Roman" panose="02020603050405020304" pitchFamily="18" charset="0"/>
              <a:sym typeface="Lato"/>
            </a:endParaRPr>
          </a:p>
        </p:txBody>
      </p:sp>
      <p:sp>
        <p:nvSpPr>
          <p:cNvPr id="9" name="Google Shape;61;p2"/>
          <p:cNvSpPr txBox="1"/>
          <p:nvPr/>
        </p:nvSpPr>
        <p:spPr>
          <a:xfrm>
            <a:off x="4876800" y="609600"/>
            <a:ext cx="3581400" cy="2057400"/>
          </a:xfrm>
          <a:prstGeom prst="rect">
            <a:avLst/>
          </a:prstGeom>
          <a:noFill/>
          <a:ln>
            <a:noFill/>
          </a:ln>
        </p:spPr>
        <p:txBody>
          <a:bodyPr spcFirstLastPara="1" wrap="square" lIns="91425" tIns="91425" rIns="91425" bIns="91425" anchor="ctr" anchorCtr="0">
            <a:noAutofit/>
          </a:bodyPr>
          <a:lstStyle>
            <a:lvl1pPr marL="0" indent="0" algn="r" rtl="0" eaLnBrk="1" latinLnBrk="0" hangingPunct="1">
              <a:spcBef>
                <a:spcPts val="0"/>
              </a:spcBef>
              <a:buClr>
                <a:schemeClr val="accent1"/>
              </a:buClr>
              <a:buSzPct val="70000"/>
              <a:buFont typeface="Wingdings 2" panose="05020102010507070707"/>
              <a:buNone/>
              <a:defRPr kumimoji="0" sz="3200" kern="1200">
                <a:solidFill>
                  <a:schemeClr val="tx1"/>
                </a:solidFill>
                <a:effectLst/>
                <a:latin typeface="+mn-lt"/>
                <a:ea typeface="+mn-ea"/>
                <a:cs typeface="+mn-cs"/>
              </a:defRPr>
            </a:lvl1pPr>
            <a:lvl2pPr marL="457200" indent="0" algn="ctr" rtl="0" eaLnBrk="1" latinLnBrk="0" hangingPunct="1">
              <a:spcBef>
                <a:spcPts val="400"/>
              </a:spcBef>
              <a:buClr>
                <a:schemeClr val="accent2"/>
              </a:buClr>
              <a:buSzPct val="90000"/>
              <a:buFontTx/>
              <a:buNone/>
              <a:defRPr kumimoji="0" sz="2600" kern="1200">
                <a:solidFill>
                  <a:schemeClr val="tx1"/>
                </a:solidFill>
                <a:latin typeface="+mn-lt"/>
                <a:ea typeface="+mn-ea"/>
                <a:cs typeface="+mn-cs"/>
              </a:defRPr>
            </a:lvl2pPr>
            <a:lvl3pPr marL="914400" indent="0" algn="ctr" rtl="0" eaLnBrk="1" latinLnBrk="0" hangingPunct="1">
              <a:spcBef>
                <a:spcPts val="400"/>
              </a:spcBef>
              <a:buClr>
                <a:schemeClr val="accent3"/>
              </a:buClr>
              <a:buSzPct val="100000"/>
              <a:buFont typeface="Wingdings 2" panose="05020102010507070707"/>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100000"/>
              <a:buFont typeface="Wingdings 2" panose="05020102010507070707"/>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3"/>
              </a:buClr>
              <a:buSzPct val="100000"/>
              <a:buFont typeface="Wingdings 2" panose="05020102010507070707"/>
              <a:buNone/>
              <a:defRPr kumimoji="0" sz="1900" kern="1200">
                <a:solidFill>
                  <a:schemeClr val="tx1"/>
                </a:solidFill>
                <a:latin typeface="+mn-lt"/>
                <a:ea typeface="+mn-ea"/>
                <a:cs typeface="+mn-cs"/>
              </a:defRPr>
            </a:lvl5pPr>
            <a:lvl6pPr marL="2286000" indent="0" algn="ctr" rtl="0" eaLnBrk="1" latinLnBrk="0" hangingPunct="1">
              <a:spcBef>
                <a:spcPts val="400"/>
              </a:spcBef>
              <a:buClr>
                <a:schemeClr val="accent4"/>
              </a:buClr>
              <a:buFont typeface="Wingdings 2" panose="05020102010507070707"/>
              <a:buNone/>
              <a:defRPr kumimoji="0" sz="1800" kern="1200" baseline="0">
                <a:solidFill>
                  <a:schemeClr val="tx1"/>
                </a:solidFill>
                <a:latin typeface="+mn-lt"/>
                <a:ea typeface="+mn-ea"/>
                <a:cs typeface="+mn-cs"/>
              </a:defRPr>
            </a:lvl6pPr>
            <a:lvl7pPr marL="27432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7pPr>
            <a:lvl8pPr marL="32004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8pPr>
            <a:lvl9pPr marL="36576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9pPr>
          </a:lstStyle>
          <a:p>
            <a:pPr marL="0" marR="0" lvl="0" indent="0" algn="just" defTabSz="914400" rtl="0" eaLnBrk="1" fontAlgn="auto" latinLnBrk="0" hangingPunct="1">
              <a:lnSpc>
                <a:spcPct val="115000"/>
              </a:lnSpc>
              <a:spcBef>
                <a:spcPts val="0"/>
              </a:spcBef>
              <a:spcAft>
                <a:spcPts val="0"/>
              </a:spcAft>
              <a:buClr>
                <a:srgbClr val="FFFFFF"/>
              </a:buClr>
              <a:buSzPts val="2200"/>
              <a:buFont typeface="Wingdings 2" panose="05020102010507070707"/>
              <a:buNone/>
              <a:defRPr/>
            </a:pP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6</a:t>
            </a:r>
            <a:r>
              <a:rPr kumimoji="0" lang="en-US" sz="28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2800" b="1" i="0" u="sng"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Salon</a:t>
            </a:r>
            <a:r>
              <a:rPr kumimoji="0" lang="en-US" sz="28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9 </a:t>
            </a:r>
            <a:r>
              <a:rPr kumimoji="0" lang="en-US"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clients participated in this training; </a:t>
            </a:r>
            <a:r>
              <a:rPr kumimoji="0" lang="en-US" sz="28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3 are able to teach others.</a:t>
            </a:r>
            <a:endParaRPr kumimoji="0" lang="en-US" sz="2800" b="0" i="0" u="none" strike="noStrike" kern="1200" cap="none" spc="0" normalizeH="0" baseline="0" noProof="0" dirty="0">
              <a:ln>
                <a:noFill/>
              </a:ln>
              <a:effectLst/>
              <a:uLnTx/>
              <a:uFillTx/>
              <a:latin typeface="Rockwell" panose="02060603020205020403"/>
            </a:endParaRPr>
          </a:p>
          <a:p>
            <a:pPr marL="0" marR="0" lvl="0" indent="0" algn="just" defTabSz="914400" rtl="0" eaLnBrk="1" fontAlgn="auto" latinLnBrk="0" hangingPunct="1">
              <a:lnSpc>
                <a:spcPct val="115000"/>
              </a:lnSpc>
              <a:spcBef>
                <a:spcPts val="0"/>
              </a:spcBef>
              <a:spcAft>
                <a:spcPts val="0"/>
              </a:spcAft>
              <a:buClr>
                <a:srgbClr val="FFFFFF"/>
              </a:buClr>
              <a:buSzPts val="2200"/>
              <a:buFont typeface="Wingdings 2" panose="05020102010507070707"/>
              <a:buNone/>
              <a:defRPr/>
            </a:pPr>
            <a:endParaRPr kumimoji="0" lang="en-US" sz="28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
                <a:srgbClr val="FFFFFF"/>
              </a:buClr>
              <a:buSzPts val="2200"/>
              <a:buFont typeface="Lato"/>
              <a:buNone/>
              <a:defRPr/>
            </a:pPr>
            <a:endParaRPr kumimoji="0" lang="en-US" sz="2800" b="1" i="0" u="sng" strike="noStrike" kern="1200" cap="none" spc="0" normalizeH="0" baseline="0" noProof="0" dirty="0" smtClean="0">
              <a:ln>
                <a:noFill/>
              </a:ln>
              <a:effectLst/>
              <a:uLnTx/>
              <a:uFillTx/>
              <a:latin typeface="Times New Roman" panose="02020603050405020304" pitchFamily="18" charset="0"/>
              <a:ea typeface="Lato"/>
              <a:cs typeface="Times New Roman" panose="02020603050405020304" pitchFamily="18" charset="0"/>
              <a:sym typeface="Lato"/>
            </a:endParaRPr>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46" t="-427" r="6000" b="9414"/>
          <a:stretch>
            <a:fillRect/>
          </a:stretch>
        </p:blipFill>
        <p:spPr bwMode="auto">
          <a:xfrm>
            <a:off x="228600" y="4876800"/>
            <a:ext cx="4191000" cy="19050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679" b="-1"/>
          <a:stretch>
            <a:fillRect/>
          </a:stretch>
        </p:blipFill>
        <p:spPr bwMode="auto">
          <a:xfrm>
            <a:off x="228600" y="2971800"/>
            <a:ext cx="4191000" cy="19050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3327"/>
          <a:stretch>
            <a:fillRect/>
          </a:stretch>
        </p:blipFill>
        <p:spPr bwMode="auto">
          <a:xfrm>
            <a:off x="4876800" y="4876800"/>
            <a:ext cx="4038600" cy="19050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5"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296" t="12000" b="12145"/>
          <a:stretch>
            <a:fillRect/>
          </a:stretch>
        </p:blipFill>
        <p:spPr bwMode="auto">
          <a:xfrm>
            <a:off x="4876800" y="2971800"/>
            <a:ext cx="4038600" cy="19050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52400" y="152400"/>
            <a:ext cx="8839200" cy="32766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p:cNvSpPr/>
          <p:nvPr/>
        </p:nvSpPr>
        <p:spPr>
          <a:xfrm>
            <a:off x="0" y="3581400"/>
            <a:ext cx="9144000" cy="3276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5" name="Google Shape;61;p2"/>
          <p:cNvSpPr txBox="1"/>
          <p:nvPr/>
        </p:nvSpPr>
        <p:spPr>
          <a:xfrm>
            <a:off x="304800" y="609600"/>
            <a:ext cx="4800600" cy="3276600"/>
          </a:xfrm>
          <a:prstGeom prst="rect">
            <a:avLst/>
          </a:prstGeom>
          <a:noFill/>
          <a:ln>
            <a:noFill/>
          </a:ln>
        </p:spPr>
        <p:txBody>
          <a:bodyPr spcFirstLastPara="1" wrap="square" lIns="91425" tIns="91425" rIns="91425" bIns="91425" anchor="ctr" anchorCtr="0">
            <a:noAutofit/>
          </a:bodyPr>
          <a:lstStyle>
            <a:lvl1pPr marL="0" indent="0" algn="r" rtl="0" eaLnBrk="1" latinLnBrk="0" hangingPunct="1">
              <a:spcBef>
                <a:spcPts val="0"/>
              </a:spcBef>
              <a:buClr>
                <a:schemeClr val="accent1"/>
              </a:buClr>
              <a:buSzPct val="70000"/>
              <a:buFont typeface="Wingdings 2" panose="05020102010507070707"/>
              <a:buNone/>
              <a:defRPr kumimoji="0" sz="3200" kern="1200">
                <a:solidFill>
                  <a:schemeClr val="tx1"/>
                </a:solidFill>
                <a:effectLst/>
                <a:latin typeface="+mn-lt"/>
                <a:ea typeface="+mn-ea"/>
                <a:cs typeface="+mn-cs"/>
              </a:defRPr>
            </a:lvl1pPr>
            <a:lvl2pPr marL="457200" indent="0" algn="ctr" rtl="0" eaLnBrk="1" latinLnBrk="0" hangingPunct="1">
              <a:spcBef>
                <a:spcPts val="400"/>
              </a:spcBef>
              <a:buClr>
                <a:schemeClr val="accent2"/>
              </a:buClr>
              <a:buSzPct val="90000"/>
              <a:buFontTx/>
              <a:buNone/>
              <a:defRPr kumimoji="0" sz="2600" kern="1200">
                <a:solidFill>
                  <a:schemeClr val="tx1"/>
                </a:solidFill>
                <a:latin typeface="+mn-lt"/>
                <a:ea typeface="+mn-ea"/>
                <a:cs typeface="+mn-cs"/>
              </a:defRPr>
            </a:lvl2pPr>
            <a:lvl3pPr marL="914400" indent="0" algn="ctr" rtl="0" eaLnBrk="1" latinLnBrk="0" hangingPunct="1">
              <a:spcBef>
                <a:spcPts val="400"/>
              </a:spcBef>
              <a:buClr>
                <a:schemeClr val="accent3"/>
              </a:buClr>
              <a:buSzPct val="100000"/>
              <a:buFont typeface="Wingdings 2" panose="05020102010507070707"/>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100000"/>
              <a:buFont typeface="Wingdings 2" panose="05020102010507070707"/>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3"/>
              </a:buClr>
              <a:buSzPct val="100000"/>
              <a:buFont typeface="Wingdings 2" panose="05020102010507070707"/>
              <a:buNone/>
              <a:defRPr kumimoji="0" sz="1900" kern="1200">
                <a:solidFill>
                  <a:schemeClr val="tx1"/>
                </a:solidFill>
                <a:latin typeface="+mn-lt"/>
                <a:ea typeface="+mn-ea"/>
                <a:cs typeface="+mn-cs"/>
              </a:defRPr>
            </a:lvl5pPr>
            <a:lvl6pPr marL="2286000" indent="0" algn="ctr" rtl="0" eaLnBrk="1" latinLnBrk="0" hangingPunct="1">
              <a:spcBef>
                <a:spcPts val="400"/>
              </a:spcBef>
              <a:buClr>
                <a:schemeClr val="accent4"/>
              </a:buClr>
              <a:buFont typeface="Wingdings 2" panose="05020102010507070707"/>
              <a:buNone/>
              <a:defRPr kumimoji="0" sz="1800" kern="1200" baseline="0">
                <a:solidFill>
                  <a:schemeClr val="tx1"/>
                </a:solidFill>
                <a:latin typeface="+mn-lt"/>
                <a:ea typeface="+mn-ea"/>
                <a:cs typeface="+mn-cs"/>
              </a:defRPr>
            </a:lvl6pPr>
            <a:lvl7pPr marL="27432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7pPr>
            <a:lvl8pPr marL="32004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8pPr>
            <a:lvl9pPr marL="36576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9pPr>
          </a:lstStyle>
          <a:p>
            <a:pPr algn="just">
              <a:lnSpc>
                <a:spcPct val="115000"/>
              </a:lnSpc>
              <a:buClr>
                <a:srgbClr val="FFFFFF"/>
              </a:buClr>
              <a:buSzPts val="2200"/>
            </a:pPr>
            <a:r>
              <a:rPr lang="en-US" sz="2400" b="1" dirty="0" smtClean="0">
                <a:latin typeface="Times New Roman" panose="02020603050405020304" pitchFamily="18" charset="0"/>
                <a:cs typeface="Times New Roman" panose="02020603050405020304" pitchFamily="18" charset="0"/>
              </a:rPr>
              <a:t>7. “</a:t>
            </a:r>
            <a:r>
              <a:rPr lang="en-US" sz="2400" b="1" u="sng" dirty="0" smtClean="0">
                <a:latin typeface="Times New Roman" panose="02020603050405020304" pitchFamily="18" charset="0"/>
                <a:cs typeface="Times New Roman" panose="02020603050405020304" pitchFamily="18" charset="0"/>
              </a:rPr>
              <a:t>Computer</a:t>
            </a:r>
            <a:r>
              <a:rPr lang="en-US" sz="2400" dirty="0" smtClean="0">
                <a:latin typeface="Times New Roman" panose="02020603050405020304" pitchFamily="18" charset="0"/>
                <a:cs typeface="Times New Roman" panose="02020603050405020304" pitchFamily="18" charset="0"/>
              </a:rPr>
              <a:t>” 12 clients participated in the training. We are still having difficulties in this class because of a lack of well functioning computers since the 2020 flood that damaged some of the computers.  At present there are just four computers that can be used for this training.</a:t>
            </a:r>
          </a:p>
          <a:p>
            <a:pPr algn="just">
              <a:lnSpc>
                <a:spcPct val="115000"/>
              </a:lnSpc>
              <a:buClr>
                <a:srgbClr val="FFFFFF"/>
              </a:buClr>
              <a:buSzPts val="2200"/>
            </a:pPr>
            <a:endParaRPr lang="en-US" sz="2400" dirty="0" smtClean="0">
              <a:latin typeface="Times New Roman" panose="02020603050405020304" pitchFamily="18" charset="0"/>
              <a:cs typeface="Times New Roman" panose="02020603050405020304" pitchFamily="18" charset="0"/>
            </a:endParaRPr>
          </a:p>
          <a:p>
            <a:pPr algn="just">
              <a:lnSpc>
                <a:spcPct val="115000"/>
              </a:lnSpc>
              <a:buClr>
                <a:srgbClr val="FFFFFF"/>
              </a:buClr>
              <a:buSzPts val="2200"/>
              <a:buFont typeface="Lato"/>
              <a:buNone/>
            </a:pPr>
            <a:endParaRPr lang="en-US" sz="2400" b="1" u="sng" dirty="0" smtClean="0">
              <a:solidFill>
                <a:srgbClr val="FFFFFF"/>
              </a:solidFill>
              <a:latin typeface="Times New Roman" panose="02020603050405020304" pitchFamily="18" charset="0"/>
              <a:ea typeface="Lato"/>
              <a:cs typeface="Times New Roman" panose="02020603050405020304" pitchFamily="18" charset="0"/>
              <a:sym typeface="Lato"/>
            </a:endParaRPr>
          </a:p>
        </p:txBody>
      </p:sp>
      <p:sp>
        <p:nvSpPr>
          <p:cNvPr id="6" name="Google Shape;61;p2"/>
          <p:cNvSpPr txBox="1"/>
          <p:nvPr/>
        </p:nvSpPr>
        <p:spPr>
          <a:xfrm>
            <a:off x="5334000" y="609600"/>
            <a:ext cx="3505200" cy="2971800"/>
          </a:xfrm>
          <a:prstGeom prst="rect">
            <a:avLst/>
          </a:prstGeom>
          <a:noFill/>
          <a:ln>
            <a:noFill/>
          </a:ln>
        </p:spPr>
        <p:txBody>
          <a:bodyPr spcFirstLastPara="1" wrap="square" lIns="91425" tIns="91425" rIns="91425" bIns="91425" anchor="ctr" anchorCtr="0">
            <a:noAutofit/>
          </a:bodyPr>
          <a:lstStyle>
            <a:lvl1pPr marL="0" indent="0" algn="r" rtl="0" eaLnBrk="1" latinLnBrk="0" hangingPunct="1">
              <a:spcBef>
                <a:spcPts val="0"/>
              </a:spcBef>
              <a:buClr>
                <a:schemeClr val="accent1"/>
              </a:buClr>
              <a:buSzPct val="70000"/>
              <a:buFont typeface="Wingdings 2" panose="05020102010507070707"/>
              <a:buNone/>
              <a:defRPr kumimoji="0" sz="3200" kern="1200">
                <a:solidFill>
                  <a:schemeClr val="tx1"/>
                </a:solidFill>
                <a:effectLst/>
                <a:latin typeface="+mn-lt"/>
                <a:ea typeface="+mn-ea"/>
                <a:cs typeface="+mn-cs"/>
              </a:defRPr>
            </a:lvl1pPr>
            <a:lvl2pPr marL="457200" indent="0" algn="ctr" rtl="0" eaLnBrk="1" latinLnBrk="0" hangingPunct="1">
              <a:spcBef>
                <a:spcPts val="400"/>
              </a:spcBef>
              <a:buClr>
                <a:schemeClr val="accent2"/>
              </a:buClr>
              <a:buSzPct val="90000"/>
              <a:buFontTx/>
              <a:buNone/>
              <a:defRPr kumimoji="0" sz="2600" kern="1200">
                <a:solidFill>
                  <a:schemeClr val="tx1"/>
                </a:solidFill>
                <a:latin typeface="+mn-lt"/>
                <a:ea typeface="+mn-ea"/>
                <a:cs typeface="+mn-cs"/>
              </a:defRPr>
            </a:lvl2pPr>
            <a:lvl3pPr marL="914400" indent="0" algn="ctr" rtl="0" eaLnBrk="1" latinLnBrk="0" hangingPunct="1">
              <a:spcBef>
                <a:spcPts val="400"/>
              </a:spcBef>
              <a:buClr>
                <a:schemeClr val="accent3"/>
              </a:buClr>
              <a:buSzPct val="100000"/>
              <a:buFont typeface="Wingdings 2" panose="05020102010507070707"/>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100000"/>
              <a:buFont typeface="Wingdings 2" panose="05020102010507070707"/>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3"/>
              </a:buClr>
              <a:buSzPct val="100000"/>
              <a:buFont typeface="Wingdings 2" panose="05020102010507070707"/>
              <a:buNone/>
              <a:defRPr kumimoji="0" sz="1900" kern="1200">
                <a:solidFill>
                  <a:schemeClr val="tx1"/>
                </a:solidFill>
                <a:latin typeface="+mn-lt"/>
                <a:ea typeface="+mn-ea"/>
                <a:cs typeface="+mn-cs"/>
              </a:defRPr>
            </a:lvl5pPr>
            <a:lvl6pPr marL="2286000" indent="0" algn="ctr" rtl="0" eaLnBrk="1" latinLnBrk="0" hangingPunct="1">
              <a:spcBef>
                <a:spcPts val="400"/>
              </a:spcBef>
              <a:buClr>
                <a:schemeClr val="accent4"/>
              </a:buClr>
              <a:buFont typeface="Wingdings 2" panose="05020102010507070707"/>
              <a:buNone/>
              <a:defRPr kumimoji="0" sz="1800" kern="1200" baseline="0">
                <a:solidFill>
                  <a:schemeClr val="tx1"/>
                </a:solidFill>
                <a:latin typeface="+mn-lt"/>
                <a:ea typeface="+mn-ea"/>
                <a:cs typeface="+mn-cs"/>
              </a:defRPr>
            </a:lvl6pPr>
            <a:lvl7pPr marL="27432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7pPr>
            <a:lvl8pPr marL="32004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8pPr>
            <a:lvl9pPr marL="36576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9pPr>
          </a:lstStyle>
          <a:p>
            <a:pPr algn="just">
              <a:lnSpc>
                <a:spcPct val="115000"/>
              </a:lnSpc>
              <a:buClr>
                <a:srgbClr val="FFFFFF"/>
              </a:buClr>
              <a:buSzPts val="2200"/>
            </a:pPr>
            <a:r>
              <a:rPr lang="en-US" sz="2400" b="1" dirty="0">
                <a:latin typeface="Times New Roman" panose="02020603050405020304" pitchFamily="18" charset="0"/>
                <a:cs typeface="Times New Roman" panose="02020603050405020304" pitchFamily="18" charset="0"/>
              </a:rPr>
              <a:t>8</a:t>
            </a:r>
            <a:r>
              <a:rPr lang="en-US" sz="2400" b="1" dirty="0" smtClean="0">
                <a:latin typeface="Times New Roman" panose="02020603050405020304" pitchFamily="18" charset="0"/>
                <a:cs typeface="Times New Roman" panose="02020603050405020304" pitchFamily="18" charset="0"/>
              </a:rPr>
              <a:t>. “</a:t>
            </a:r>
            <a:r>
              <a:rPr lang="en-US" sz="2400" b="1" u="sng" dirty="0" smtClean="0">
                <a:latin typeface="Times New Roman" panose="02020603050405020304" pitchFamily="18" charset="0"/>
                <a:cs typeface="Times New Roman" panose="02020603050405020304" pitchFamily="18" charset="0"/>
              </a:rPr>
              <a:t>Finance training</a:t>
            </a:r>
            <a:r>
              <a:rPr lang="en-US" sz="2400" dirty="0" smtClean="0">
                <a:latin typeface="Times New Roman" panose="02020603050405020304" pitchFamily="18" charset="0"/>
                <a:cs typeface="Times New Roman" panose="02020603050405020304" pitchFamily="18" charset="0"/>
              </a:rPr>
              <a:t>” 44 </a:t>
            </a:r>
            <a:r>
              <a:rPr lang="en-US" sz="2400" dirty="0">
                <a:latin typeface="Times New Roman" panose="02020603050405020304" pitchFamily="18" charset="0"/>
                <a:cs typeface="Times New Roman" panose="02020603050405020304" pitchFamily="18" charset="0"/>
              </a:rPr>
              <a:t>clients </a:t>
            </a:r>
            <a:r>
              <a:rPr lang="en-US" sz="2400" dirty="0" smtClean="0">
                <a:latin typeface="Times New Roman" panose="02020603050405020304" pitchFamily="18" charset="0"/>
                <a:cs typeface="Times New Roman" panose="02020603050405020304" pitchFamily="18" charset="0"/>
              </a:rPr>
              <a:t>were </a:t>
            </a:r>
            <a:r>
              <a:rPr lang="en-US" sz="2400" dirty="0">
                <a:latin typeface="Times New Roman" panose="02020603050405020304" pitchFamily="18" charset="0"/>
                <a:cs typeface="Times New Roman" panose="02020603050405020304" pitchFamily="18" charset="0"/>
              </a:rPr>
              <a:t>involved in </a:t>
            </a:r>
            <a:r>
              <a:rPr lang="en-US" sz="2400" dirty="0" smtClean="0">
                <a:latin typeface="Times New Roman" panose="02020603050405020304" pitchFamily="18" charset="0"/>
                <a:cs typeface="Times New Roman" panose="02020603050405020304" pitchFamily="18" charset="0"/>
              </a:rPr>
              <a:t>basic budgeting and finances, teaching </a:t>
            </a:r>
            <a:r>
              <a:rPr lang="en-US" sz="2400" dirty="0">
                <a:latin typeface="Times New Roman" panose="02020603050405020304" pitchFamily="18" charset="0"/>
                <a:cs typeface="Times New Roman" panose="02020603050405020304" pitchFamily="18" charset="0"/>
              </a:rPr>
              <a:t>them to know about money &amp; how to manage and how to save money.</a:t>
            </a:r>
          </a:p>
          <a:p>
            <a:pPr algn="just">
              <a:lnSpc>
                <a:spcPct val="115000"/>
              </a:lnSpc>
              <a:buClr>
                <a:srgbClr val="FFFFFF"/>
              </a:buClr>
              <a:buSzPts val="2200"/>
            </a:pPr>
            <a:r>
              <a:rPr lang="en-US" sz="2400" dirty="0" smtClean="0">
                <a:latin typeface="Times New Roman" panose="02020603050405020304" pitchFamily="18" charset="0"/>
                <a:cs typeface="Times New Roman" panose="02020603050405020304" pitchFamily="18" charset="0"/>
              </a:rPr>
              <a:t>  </a:t>
            </a:r>
          </a:p>
          <a:p>
            <a:pPr algn="just">
              <a:lnSpc>
                <a:spcPct val="115000"/>
              </a:lnSpc>
              <a:buClr>
                <a:srgbClr val="FFFFFF"/>
              </a:buClr>
              <a:buSzPts val="2200"/>
            </a:pPr>
            <a:endParaRPr lang="en-US" sz="2400" dirty="0" smtClean="0">
              <a:latin typeface="Times New Roman" panose="02020603050405020304" pitchFamily="18" charset="0"/>
              <a:cs typeface="Times New Roman" panose="02020603050405020304" pitchFamily="18" charset="0"/>
            </a:endParaRPr>
          </a:p>
          <a:p>
            <a:pPr algn="just">
              <a:lnSpc>
                <a:spcPct val="115000"/>
              </a:lnSpc>
              <a:buClr>
                <a:srgbClr val="FFFFFF"/>
              </a:buClr>
              <a:buSzPts val="2200"/>
              <a:buFont typeface="Lato"/>
              <a:buNone/>
            </a:pPr>
            <a:endParaRPr lang="en-US" sz="2400" b="1" u="sng" dirty="0" smtClean="0">
              <a:solidFill>
                <a:srgbClr val="FFFFFF"/>
              </a:solidFill>
              <a:latin typeface="Times New Roman" panose="02020603050405020304" pitchFamily="18" charset="0"/>
              <a:ea typeface="Lato"/>
              <a:cs typeface="Times New Roman" panose="02020603050405020304" pitchFamily="18" charset="0"/>
              <a:sym typeface="Lato"/>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93" t="33887" r="23810" b="10162"/>
          <a:stretch>
            <a:fillRect/>
          </a:stretch>
        </p:blipFill>
        <p:spPr bwMode="auto">
          <a:xfrm>
            <a:off x="228600" y="3657600"/>
            <a:ext cx="4267200" cy="16383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Users\Casavida\Pictures\WhatsApp Images\Komputador\IMG-20210702-WA005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5295900"/>
            <a:ext cx="4267200" cy="14859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descr="C:\Users\PC\Pictures\bukaaaaaqwwww\IMG-20240112-WA00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657600"/>
            <a:ext cx="3810000" cy="16383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Users\PC\Pictures\bukaaaaaqwwww\IMG-20240112-WA00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1" y="5295899"/>
            <a:ext cx="3810000" cy="148590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28600" y="152400"/>
            <a:ext cx="8686800" cy="22098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2514600"/>
            <a:ext cx="9144000" cy="4343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5" name="Google Shape;61;p2"/>
          <p:cNvSpPr txBox="1"/>
          <p:nvPr/>
        </p:nvSpPr>
        <p:spPr>
          <a:xfrm>
            <a:off x="228600" y="304800"/>
            <a:ext cx="4038600" cy="2819400"/>
          </a:xfrm>
          <a:prstGeom prst="rect">
            <a:avLst/>
          </a:prstGeom>
          <a:noFill/>
          <a:ln>
            <a:noFill/>
          </a:ln>
        </p:spPr>
        <p:txBody>
          <a:bodyPr spcFirstLastPara="1" wrap="square" lIns="91425" tIns="91425" rIns="91425" bIns="91425" anchor="ctr" anchorCtr="0">
            <a:noAutofit/>
          </a:bodyPr>
          <a:lstStyle>
            <a:lvl1pPr marL="0" indent="0" algn="r" rtl="0" eaLnBrk="1" latinLnBrk="0" hangingPunct="1">
              <a:spcBef>
                <a:spcPts val="0"/>
              </a:spcBef>
              <a:buClr>
                <a:schemeClr val="accent1"/>
              </a:buClr>
              <a:buSzPct val="70000"/>
              <a:buFont typeface="Wingdings 2" panose="05020102010507070707"/>
              <a:buNone/>
              <a:defRPr kumimoji="0" sz="3200" kern="1200">
                <a:solidFill>
                  <a:schemeClr val="tx1"/>
                </a:solidFill>
                <a:effectLst/>
                <a:latin typeface="+mn-lt"/>
                <a:ea typeface="+mn-ea"/>
                <a:cs typeface="+mn-cs"/>
              </a:defRPr>
            </a:lvl1pPr>
            <a:lvl2pPr marL="457200" indent="0" algn="ctr" rtl="0" eaLnBrk="1" latinLnBrk="0" hangingPunct="1">
              <a:spcBef>
                <a:spcPts val="400"/>
              </a:spcBef>
              <a:buClr>
                <a:schemeClr val="accent2"/>
              </a:buClr>
              <a:buSzPct val="90000"/>
              <a:buFontTx/>
              <a:buNone/>
              <a:defRPr kumimoji="0" sz="2600" kern="1200">
                <a:solidFill>
                  <a:schemeClr val="tx1"/>
                </a:solidFill>
                <a:latin typeface="+mn-lt"/>
                <a:ea typeface="+mn-ea"/>
                <a:cs typeface="+mn-cs"/>
              </a:defRPr>
            </a:lvl2pPr>
            <a:lvl3pPr marL="914400" indent="0" algn="ctr" rtl="0" eaLnBrk="1" latinLnBrk="0" hangingPunct="1">
              <a:spcBef>
                <a:spcPts val="400"/>
              </a:spcBef>
              <a:buClr>
                <a:schemeClr val="accent3"/>
              </a:buClr>
              <a:buSzPct val="100000"/>
              <a:buFont typeface="Wingdings 2" panose="05020102010507070707"/>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100000"/>
              <a:buFont typeface="Wingdings 2" panose="05020102010507070707"/>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3"/>
              </a:buClr>
              <a:buSzPct val="100000"/>
              <a:buFont typeface="Wingdings 2" panose="05020102010507070707"/>
              <a:buNone/>
              <a:defRPr kumimoji="0" sz="1900" kern="1200">
                <a:solidFill>
                  <a:schemeClr val="tx1"/>
                </a:solidFill>
                <a:latin typeface="+mn-lt"/>
                <a:ea typeface="+mn-ea"/>
                <a:cs typeface="+mn-cs"/>
              </a:defRPr>
            </a:lvl5pPr>
            <a:lvl6pPr marL="2286000" indent="0" algn="ctr" rtl="0" eaLnBrk="1" latinLnBrk="0" hangingPunct="1">
              <a:spcBef>
                <a:spcPts val="400"/>
              </a:spcBef>
              <a:buClr>
                <a:schemeClr val="accent4"/>
              </a:buClr>
              <a:buFont typeface="Wingdings 2" panose="05020102010507070707"/>
              <a:buNone/>
              <a:defRPr kumimoji="0" sz="1800" kern="1200" baseline="0">
                <a:solidFill>
                  <a:schemeClr val="tx1"/>
                </a:solidFill>
                <a:latin typeface="+mn-lt"/>
                <a:ea typeface="+mn-ea"/>
                <a:cs typeface="+mn-cs"/>
              </a:defRPr>
            </a:lvl6pPr>
            <a:lvl7pPr marL="27432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7pPr>
            <a:lvl8pPr marL="32004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8pPr>
            <a:lvl9pPr marL="3657600" indent="0" algn="ctr" rtl="0" eaLnBrk="1" latinLnBrk="0" hangingPunct="1">
              <a:spcBef>
                <a:spcPts val="400"/>
              </a:spcBef>
              <a:buClr>
                <a:schemeClr val="accent4"/>
              </a:buClr>
              <a:buFont typeface="Wingdings 2" panose="05020102010507070707"/>
              <a:buNone/>
              <a:defRPr kumimoji="0" sz="1600" kern="1200" baseline="0">
                <a:solidFill>
                  <a:schemeClr val="tx1"/>
                </a:solidFill>
                <a:latin typeface="+mn-lt"/>
                <a:ea typeface="+mn-ea"/>
                <a:cs typeface="+mn-cs"/>
              </a:defRPr>
            </a:lvl9pPr>
          </a:lstStyle>
          <a:p>
            <a:pPr algn="just">
              <a:lnSpc>
                <a:spcPct val="115000"/>
              </a:lnSpc>
              <a:buClr>
                <a:srgbClr val="FFFFFF"/>
              </a:buClr>
              <a:buSzPts val="2200"/>
            </a:pPr>
            <a:r>
              <a:rPr lang="en-US" sz="2400" b="1" dirty="0" smtClean="0">
                <a:latin typeface="Times New Roman" panose="02020603050405020304" pitchFamily="18" charset="0"/>
                <a:cs typeface="Times New Roman" panose="02020603050405020304" pitchFamily="18" charset="0"/>
              </a:rPr>
              <a:t>9. “</a:t>
            </a:r>
            <a:r>
              <a:rPr lang="en-US" sz="2400" b="1" u="sng" dirty="0" smtClean="0">
                <a:latin typeface="Times New Roman" panose="02020603050405020304" pitchFamily="18" charset="0"/>
                <a:cs typeface="Times New Roman" panose="02020603050405020304" pitchFamily="18" charset="0"/>
              </a:rPr>
              <a:t>Portuguese</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8</a:t>
            </a:r>
            <a:r>
              <a:rPr lang="en-US" sz="2400" dirty="0" smtClean="0">
                <a:latin typeface="Times New Roman" panose="02020603050405020304" pitchFamily="18" charset="0"/>
                <a:cs typeface="Times New Roman" panose="02020603050405020304" pitchFamily="18" charset="0"/>
              </a:rPr>
              <a:t> clients participated in the training to improve their language skills and 7 received literacy training. </a:t>
            </a:r>
          </a:p>
          <a:p>
            <a:pPr algn="just">
              <a:lnSpc>
                <a:spcPct val="115000"/>
              </a:lnSpc>
              <a:buClr>
                <a:srgbClr val="FFFFFF"/>
              </a:buClr>
              <a:buSzPts val="2200"/>
            </a:pPr>
            <a:endParaRPr lang="en-US" sz="2400" dirty="0" smtClean="0">
              <a:latin typeface="Times New Roman" panose="02020603050405020304" pitchFamily="18" charset="0"/>
              <a:cs typeface="Times New Roman" panose="02020603050405020304" pitchFamily="18" charset="0"/>
            </a:endParaRPr>
          </a:p>
          <a:p>
            <a:pPr algn="just">
              <a:lnSpc>
                <a:spcPct val="115000"/>
              </a:lnSpc>
              <a:buClr>
                <a:srgbClr val="FFFFFF"/>
              </a:buClr>
              <a:buSzPts val="2200"/>
            </a:pPr>
            <a:endParaRPr lang="en-US" sz="2400" dirty="0" smtClean="0">
              <a:latin typeface="Times New Roman" panose="02020603050405020304" pitchFamily="18" charset="0"/>
              <a:cs typeface="Times New Roman" panose="02020603050405020304" pitchFamily="18" charset="0"/>
            </a:endParaRPr>
          </a:p>
          <a:p>
            <a:pPr algn="just">
              <a:lnSpc>
                <a:spcPct val="115000"/>
              </a:lnSpc>
              <a:buClr>
                <a:srgbClr val="FFFFFF"/>
              </a:buClr>
              <a:buSzPts val="2200"/>
              <a:buFont typeface="Lato"/>
              <a:buNone/>
            </a:pPr>
            <a:endParaRPr lang="en-US" sz="2400" b="1" u="sng" dirty="0" smtClean="0">
              <a:solidFill>
                <a:srgbClr val="FFFFFF"/>
              </a:solidFill>
              <a:latin typeface="Times New Roman" panose="02020603050405020304" pitchFamily="18" charset="0"/>
              <a:ea typeface="Lato"/>
              <a:cs typeface="Times New Roman" panose="02020603050405020304" pitchFamily="18" charset="0"/>
              <a:sym typeface="Lato"/>
            </a:endParaRPr>
          </a:p>
        </p:txBody>
      </p:sp>
      <p:sp>
        <p:nvSpPr>
          <p:cNvPr id="6" name="Rectangle 5"/>
          <p:cNvSpPr/>
          <p:nvPr/>
        </p:nvSpPr>
        <p:spPr>
          <a:xfrm>
            <a:off x="5105400" y="228600"/>
            <a:ext cx="3733800" cy="941796"/>
          </a:xfrm>
          <a:prstGeom prst="rect">
            <a:avLst/>
          </a:prstGeom>
        </p:spPr>
        <p:txBody>
          <a:bodyPr wrap="square">
            <a:spAutoFit/>
          </a:bodyPr>
          <a:lstStyle/>
          <a:p>
            <a:pPr marL="0" marR="0" lvl="0" indent="0" algn="just" defTabSz="914400" eaLnBrk="1" fontAlgn="auto" latinLnBrk="0" hangingPunct="1">
              <a:lnSpc>
                <a:spcPct val="115000"/>
              </a:lnSpc>
              <a:spcBef>
                <a:spcPts val="0"/>
              </a:spcBef>
              <a:spcAft>
                <a:spcPts val="0"/>
              </a:spcAft>
              <a:buClr>
                <a:srgbClr val="FFFFFF"/>
              </a:buClr>
              <a:buSzPts val="2200"/>
              <a:buFontTx/>
              <a:buNone/>
              <a:defRPr/>
            </a:pPr>
            <a:r>
              <a:rPr kumimoji="0" lang="en-US" sz="24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10. “</a:t>
            </a:r>
            <a:r>
              <a:rPr kumimoji="0" lang="en-US" sz="2400" b="1" i="0" u="sng"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English</a:t>
            </a:r>
            <a:r>
              <a:rPr kumimoji="0" lang="en-US" sz="24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14 clients participated in the training</a:t>
            </a:r>
            <a:r>
              <a:rPr kumimoji="0" lang="en-US" sz="2400" b="0" i="0" u="none" strike="noStrike" kern="0" cap="none" spc="0" normalizeH="0" baseline="0" noProof="0" dirty="0" smtClean="0">
                <a:ln>
                  <a:noFill/>
                </a:ln>
                <a:solidFill>
                  <a:sysClr val="windowText" lastClr="000000"/>
                </a:solidFill>
                <a:effectLst/>
                <a:uLnTx/>
                <a:uFillTx/>
              </a:rPr>
              <a:t>.</a:t>
            </a:r>
            <a:endParaRPr kumimoji="0" lang="en-US" sz="24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590800"/>
            <a:ext cx="4191001"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667250"/>
            <a:ext cx="4191001" cy="20383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C:\Users\PC\Pictures\bukaaaaaqwwww\IMG-20240112-WA00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590800"/>
            <a:ext cx="38862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5" name="Picture 5" descr="C:\Users\PC\Pictures\bukaaaaaqwwww\IMG-20240112-WA00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724400"/>
            <a:ext cx="3886200" cy="19812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902</Words>
  <Application>Microsoft Office PowerPoint</Application>
  <PresentationFormat>On-screen Show (4:3)</PresentationFormat>
  <Paragraphs>67</Paragraphs>
  <Slides>20</Slides>
  <Notes>2</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Swimming Pool, Watching a Movie, Sea and A Christmas Party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acer</cp:lastModifiedBy>
  <cp:revision>59</cp:revision>
  <dcterms:created xsi:type="dcterms:W3CDTF">2024-01-12T16:36:00Z</dcterms:created>
  <dcterms:modified xsi:type="dcterms:W3CDTF">2024-01-22T06:01:45Z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A882FF478AA74A37BBAE3057D62B8252_13</vt:lpwstr>
  </property>
  <property fmtid="{D5CDD505-2E9C-101B-9397-08002B2CF9AE}" pid="3" name="KSOProductBuildVer">
    <vt:lpwstr>1033-12.2.0.13431</vt:lpwstr>
  </property>
</Properties>
</file>