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56" r:id="rId3"/>
    <p:sldId id="259" r:id="rId4"/>
    <p:sldId id="258" r:id="rId5"/>
    <p:sldId id="265" r:id="rId6"/>
    <p:sldId id="266" r:id="rId7"/>
    <p:sldId id="257" r:id="rId8"/>
    <p:sldId id="268" r:id="rId9"/>
    <p:sldId id="271" r:id="rId10"/>
    <p:sldId id="267" r:id="rId11"/>
    <p:sldId id="270" r:id="rId12"/>
    <p:sldId id="261" r:id="rId13"/>
    <p:sldId id="269" r:id="rId14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Pete" initials="JP" lastIdx="1" clrIdx="0">
    <p:extLst>
      <p:ext uri="{19B8F6BF-5375-455C-9EA6-DF929625EA0E}">
        <p15:presenceInfo xmlns:p15="http://schemas.microsoft.com/office/powerpoint/2012/main" userId="S-1-5-21-1123561945-1958367476-682003330-40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35" autoAdjust="0"/>
  </p:normalViewPr>
  <p:slideViewPr>
    <p:cSldViewPr snapToGrid="0">
      <p:cViewPr varScale="1">
        <p:scale>
          <a:sx n="96" d="100"/>
          <a:sy n="96" d="100"/>
        </p:scale>
        <p:origin x="10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14:04:53.214" idx="1">
    <p:pos x="10" y="10"/>
    <p:text/>
    <p:extLst>
      <p:ext uri="{C676402C-5697-4E1C-873F-D02D1690AC5C}">
        <p15:threadingInfo xmlns:p15="http://schemas.microsoft.com/office/powerpoint/2012/main" timeZoneBias="-7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DFDAC-BA16-4868-8E29-45802B699C30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4EDA6593-290F-48ED-837F-D036203189DA}">
      <dgm:prSet phldrT="[Text]"/>
      <dgm:spPr>
        <a:xfrm>
          <a:off x="3156811" y="2197625"/>
          <a:ext cx="2411276" cy="2411276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Why do schools use our programmes?</a:t>
          </a:r>
        </a:p>
      </dgm:t>
    </dgm:pt>
    <dgm:pt modelId="{4069ADE8-6899-402A-BFEF-3010BD93D335}" type="parTrans" cxnId="{C250E3CF-3933-4D11-BDE2-87EB1770F032}">
      <dgm:prSet/>
      <dgm:spPr/>
      <dgm:t>
        <a:bodyPr/>
        <a:lstStyle/>
        <a:p>
          <a:endParaRPr lang="en-NZ"/>
        </a:p>
      </dgm:t>
    </dgm:pt>
    <dgm:pt modelId="{A532A318-3688-463C-BEA9-ED63633DBF41}" type="sibTrans" cxnId="{C250E3CF-3933-4D11-BDE2-87EB1770F032}">
      <dgm:prSet/>
      <dgm:spPr/>
      <dgm:t>
        <a:bodyPr/>
        <a:lstStyle/>
        <a:p>
          <a:endParaRPr lang="en-NZ"/>
        </a:p>
      </dgm:t>
    </dgm:pt>
    <dgm:pt modelId="{03656B63-6177-4F5E-A8F6-FC81FD964807}">
      <dgm:prSet phldrT="[Text]" custT="1"/>
      <dgm:spPr>
        <a:xfrm>
          <a:off x="3518503" y="1777"/>
          <a:ext cx="1687893" cy="1687893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sz="1500" b="1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Kick-starter</a:t>
          </a:r>
        </a:p>
        <a:p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for </a:t>
          </a:r>
          <a:r>
            <a:rPr lang="en-NZ" sz="14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a programme of learning</a:t>
          </a:r>
        </a:p>
      </dgm:t>
    </dgm:pt>
    <dgm:pt modelId="{150ACB18-544D-4CA5-BD5F-1CBCE1630A52}" type="parTrans" cxnId="{C16DF1D2-2BE9-404F-9225-A25BCC660E1D}">
      <dgm:prSet/>
      <dgm:spPr/>
      <dgm:t>
        <a:bodyPr/>
        <a:lstStyle/>
        <a:p>
          <a:endParaRPr lang="en-NZ"/>
        </a:p>
      </dgm:t>
    </dgm:pt>
    <dgm:pt modelId="{FC627158-8A34-4294-8174-CB31635E558E}" type="sibTrans" cxnId="{C16DF1D2-2BE9-404F-9225-A25BCC660E1D}">
      <dgm:prSet/>
      <dgm:spPr>
        <a:xfrm>
          <a:off x="1744146" y="784959"/>
          <a:ext cx="5236607" cy="5236607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NZ"/>
        </a:p>
      </dgm:t>
    </dgm:pt>
    <dgm:pt modelId="{A2A458C8-166F-42E9-9BF4-ED6BAC2BC002}">
      <dgm:prSet phldrT="[Text]" custT="1"/>
      <dgm:spPr>
        <a:xfrm>
          <a:off x="5950868" y="1768993"/>
          <a:ext cx="1687893" cy="1687893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sz="1500" b="1" dirty="0" err="1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Reinforcer</a:t>
          </a:r>
          <a:endParaRPr lang="en-NZ" sz="1500" b="1" dirty="0" smtClean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  <a:p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for </a:t>
          </a:r>
          <a:r>
            <a:rPr lang="en-NZ" sz="14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knowledge already held</a:t>
          </a:r>
        </a:p>
      </dgm:t>
    </dgm:pt>
    <dgm:pt modelId="{7AEE4E24-3DC6-4D33-993C-F0F974044524}" type="parTrans" cxnId="{1FD24552-6A2D-4969-8DB3-0284F5BAF2AE}">
      <dgm:prSet/>
      <dgm:spPr/>
      <dgm:t>
        <a:bodyPr/>
        <a:lstStyle/>
        <a:p>
          <a:endParaRPr lang="en-NZ"/>
        </a:p>
      </dgm:t>
    </dgm:pt>
    <dgm:pt modelId="{463A0E60-FCA0-4733-85A3-2C2D349FE5E5}" type="sibTrans" cxnId="{1FD24552-6A2D-4969-8DB3-0284F5BAF2AE}">
      <dgm:prSet/>
      <dgm:spPr>
        <a:xfrm>
          <a:off x="1744146" y="784959"/>
          <a:ext cx="5236607" cy="5236607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NZ"/>
        </a:p>
      </dgm:t>
    </dgm:pt>
    <dgm:pt modelId="{F3C214F8-852B-4B0E-AE5B-FBC879C8C733}">
      <dgm:prSet phldrT="[Text]" custT="1"/>
      <dgm:spPr>
        <a:xfrm>
          <a:off x="5021787" y="4628409"/>
          <a:ext cx="1687893" cy="1687893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sz="1500" b="1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Connector</a:t>
          </a:r>
        </a:p>
        <a:p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a local space</a:t>
          </a:r>
        </a:p>
      </dgm:t>
    </dgm:pt>
    <dgm:pt modelId="{27A0F6A4-12F2-4BA4-B79F-823638999B50}" type="parTrans" cxnId="{727C8C08-955C-4039-B81B-5462BF8D37CE}">
      <dgm:prSet/>
      <dgm:spPr/>
      <dgm:t>
        <a:bodyPr/>
        <a:lstStyle/>
        <a:p>
          <a:endParaRPr lang="en-NZ"/>
        </a:p>
      </dgm:t>
    </dgm:pt>
    <dgm:pt modelId="{455C9ED9-5C5F-4F04-A261-D940A2BC626F}" type="sibTrans" cxnId="{727C8C08-955C-4039-B81B-5462BF8D37CE}">
      <dgm:prSet/>
      <dgm:spPr>
        <a:xfrm>
          <a:off x="1744146" y="784959"/>
          <a:ext cx="5236607" cy="5236607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NZ"/>
        </a:p>
      </dgm:t>
    </dgm:pt>
    <dgm:pt modelId="{552BF795-C58F-4053-9F32-236937B37F18}">
      <dgm:prSet phldrT="[Text]" custT="1"/>
      <dgm:spPr>
        <a:xfrm>
          <a:off x="2015219" y="4628409"/>
          <a:ext cx="1687893" cy="1687893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sz="15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Knowledge</a:t>
          </a:r>
          <a:r>
            <a:rPr lang="en-NZ" sz="15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 </a:t>
          </a:r>
          <a:r>
            <a:rPr lang="en-NZ" sz="1500" b="1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booster</a:t>
          </a:r>
        </a:p>
        <a:p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enable </a:t>
          </a:r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decision-making</a:t>
          </a:r>
          <a:endParaRPr lang="en-NZ" sz="14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2FFE235F-40F1-4E75-9058-36823E520D71}" type="parTrans" cxnId="{D281950B-596E-441F-A557-6592D6DE1529}">
      <dgm:prSet/>
      <dgm:spPr/>
      <dgm:t>
        <a:bodyPr/>
        <a:lstStyle/>
        <a:p>
          <a:endParaRPr lang="en-NZ"/>
        </a:p>
      </dgm:t>
    </dgm:pt>
    <dgm:pt modelId="{D9DECCEB-3CC3-43C1-A2F2-264779E32C01}" type="sibTrans" cxnId="{D281950B-596E-441F-A557-6592D6DE1529}">
      <dgm:prSet/>
      <dgm:spPr>
        <a:xfrm>
          <a:off x="1744146" y="784959"/>
          <a:ext cx="5236607" cy="5236607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NZ"/>
        </a:p>
      </dgm:t>
    </dgm:pt>
    <dgm:pt modelId="{568CDF77-7FB2-4290-80A0-317607AE7802}">
      <dgm:prSet phldrT="[Text]" custT="1"/>
      <dgm:spPr>
        <a:xfrm>
          <a:off x="1086138" y="1768993"/>
          <a:ext cx="1687893" cy="1687893"/>
        </a:xfr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NZ" sz="1500" b="1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Celebration</a:t>
          </a:r>
        </a:p>
        <a:p>
          <a:r>
            <a:rPr lang="en-NZ" sz="14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close the inquiry</a:t>
          </a:r>
        </a:p>
      </dgm:t>
    </dgm:pt>
    <dgm:pt modelId="{D9A07515-3950-41C7-8B7B-ACE0B5701877}" type="parTrans" cxnId="{BFC44C52-B4D8-405D-B5D8-4BFA48480C58}">
      <dgm:prSet/>
      <dgm:spPr/>
      <dgm:t>
        <a:bodyPr/>
        <a:lstStyle/>
        <a:p>
          <a:endParaRPr lang="en-NZ"/>
        </a:p>
      </dgm:t>
    </dgm:pt>
    <dgm:pt modelId="{2CAD8BD7-8366-46C6-B44A-BF31C1CD39A5}" type="sibTrans" cxnId="{BFC44C52-B4D8-405D-B5D8-4BFA48480C58}">
      <dgm:prSet/>
      <dgm:spPr>
        <a:xfrm>
          <a:off x="1744146" y="784959"/>
          <a:ext cx="5236607" cy="5236607"/>
        </a:xfr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NZ"/>
        </a:p>
      </dgm:t>
    </dgm:pt>
    <dgm:pt modelId="{3D4B3F91-F3D2-4ADE-9B89-22291E2C60B1}" type="pres">
      <dgm:prSet presAssocID="{5DDDFDAC-BA16-4868-8E29-45802B699C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38373891-B753-420D-908E-F20F1D28F4F0}" type="pres">
      <dgm:prSet presAssocID="{4EDA6593-290F-48ED-837F-D036203189DA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EC27A86E-CBEC-4BA5-AA05-022250072980}" type="pres">
      <dgm:prSet presAssocID="{03656B63-6177-4F5E-A8F6-FC81FD964807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616C00C2-3C17-4E79-954A-B0664B01F35B}" type="pres">
      <dgm:prSet presAssocID="{03656B63-6177-4F5E-A8F6-FC81FD964807}" presName="dummy" presStyleCnt="0"/>
      <dgm:spPr/>
    </dgm:pt>
    <dgm:pt modelId="{F10CDD8B-7F3B-440A-B033-C04FD9144350}" type="pres">
      <dgm:prSet presAssocID="{FC627158-8A34-4294-8174-CB31635E558E}" presName="sibTrans" presStyleLbl="sibTrans2D1" presStyleIdx="0" presStyleCnt="5"/>
      <dgm:spPr>
        <a:prstGeom prst="blockArc">
          <a:avLst>
            <a:gd name="adj1" fmla="val 16200000"/>
            <a:gd name="adj2" fmla="val 20520000"/>
            <a:gd name="adj3" fmla="val 4641"/>
          </a:avLst>
        </a:prstGeom>
      </dgm:spPr>
      <dgm:t>
        <a:bodyPr/>
        <a:lstStyle/>
        <a:p>
          <a:endParaRPr lang="en-NZ"/>
        </a:p>
      </dgm:t>
    </dgm:pt>
    <dgm:pt modelId="{E31A44FA-1F07-4F97-A621-8D4C98F9AD54}" type="pres">
      <dgm:prSet presAssocID="{A2A458C8-166F-42E9-9BF4-ED6BAC2BC002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ECFE7B94-255A-4C6F-B841-AD7B39CBE1EA}" type="pres">
      <dgm:prSet presAssocID="{A2A458C8-166F-42E9-9BF4-ED6BAC2BC002}" presName="dummy" presStyleCnt="0"/>
      <dgm:spPr/>
    </dgm:pt>
    <dgm:pt modelId="{29CF2191-C15A-4F71-B047-5AC08173B50C}" type="pres">
      <dgm:prSet presAssocID="{463A0E60-FCA0-4733-85A3-2C2D349FE5E5}" presName="sibTrans" presStyleLbl="sibTrans2D1" presStyleIdx="1" presStyleCnt="5"/>
      <dgm:spPr>
        <a:prstGeom prst="blockArc">
          <a:avLst>
            <a:gd name="adj1" fmla="val 20520000"/>
            <a:gd name="adj2" fmla="val 3240000"/>
            <a:gd name="adj3" fmla="val 4641"/>
          </a:avLst>
        </a:prstGeom>
      </dgm:spPr>
      <dgm:t>
        <a:bodyPr/>
        <a:lstStyle/>
        <a:p>
          <a:endParaRPr lang="en-NZ"/>
        </a:p>
      </dgm:t>
    </dgm:pt>
    <dgm:pt modelId="{2211942A-ED86-4F76-93CC-2146ACFDA700}" type="pres">
      <dgm:prSet presAssocID="{F3C214F8-852B-4B0E-AE5B-FBC879C8C733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12FB70F7-C908-4453-BECD-7ED8EB3C4F85}" type="pres">
      <dgm:prSet presAssocID="{F3C214F8-852B-4B0E-AE5B-FBC879C8C733}" presName="dummy" presStyleCnt="0"/>
      <dgm:spPr/>
    </dgm:pt>
    <dgm:pt modelId="{B15B7387-4FF8-4471-8C17-52CBA91A8869}" type="pres">
      <dgm:prSet presAssocID="{455C9ED9-5C5F-4F04-A261-D940A2BC626F}" presName="sibTrans" presStyleLbl="sibTrans2D1" presStyleIdx="2" presStyleCnt="5"/>
      <dgm:spPr>
        <a:prstGeom prst="blockArc">
          <a:avLst>
            <a:gd name="adj1" fmla="val 3240000"/>
            <a:gd name="adj2" fmla="val 7560000"/>
            <a:gd name="adj3" fmla="val 4641"/>
          </a:avLst>
        </a:prstGeom>
      </dgm:spPr>
      <dgm:t>
        <a:bodyPr/>
        <a:lstStyle/>
        <a:p>
          <a:endParaRPr lang="en-NZ"/>
        </a:p>
      </dgm:t>
    </dgm:pt>
    <dgm:pt modelId="{A7772BEC-3D7F-48A8-9A28-C060F966A566}" type="pres">
      <dgm:prSet presAssocID="{552BF795-C58F-4053-9F32-236937B37F18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180066A3-EC5A-4ABB-8F59-A4CA3F016129}" type="pres">
      <dgm:prSet presAssocID="{552BF795-C58F-4053-9F32-236937B37F18}" presName="dummy" presStyleCnt="0"/>
      <dgm:spPr/>
    </dgm:pt>
    <dgm:pt modelId="{D6AE7F74-52CA-4670-9164-FCD688C1DA5C}" type="pres">
      <dgm:prSet presAssocID="{D9DECCEB-3CC3-43C1-A2F2-264779E32C01}" presName="sibTrans" presStyleLbl="sibTrans2D1" presStyleIdx="3" presStyleCnt="5"/>
      <dgm:spPr>
        <a:prstGeom prst="blockArc">
          <a:avLst>
            <a:gd name="adj1" fmla="val 7560000"/>
            <a:gd name="adj2" fmla="val 11880000"/>
            <a:gd name="adj3" fmla="val 4641"/>
          </a:avLst>
        </a:prstGeom>
      </dgm:spPr>
      <dgm:t>
        <a:bodyPr/>
        <a:lstStyle/>
        <a:p>
          <a:endParaRPr lang="en-NZ"/>
        </a:p>
      </dgm:t>
    </dgm:pt>
    <dgm:pt modelId="{2412CFBA-0DE1-4208-9741-0F9EF69AD0D9}" type="pres">
      <dgm:prSet presAssocID="{568CDF77-7FB2-4290-80A0-317607AE7802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5FB521F3-26E9-4DC6-8127-2F2CC977C3B1}" type="pres">
      <dgm:prSet presAssocID="{568CDF77-7FB2-4290-80A0-317607AE7802}" presName="dummy" presStyleCnt="0"/>
      <dgm:spPr/>
    </dgm:pt>
    <dgm:pt modelId="{64145E23-D912-420B-B37E-0B37B928E02B}" type="pres">
      <dgm:prSet presAssocID="{2CAD8BD7-8366-46C6-B44A-BF31C1CD39A5}" presName="sibTrans" presStyleLbl="sibTrans2D1" presStyleIdx="4" presStyleCnt="5"/>
      <dgm:spPr>
        <a:prstGeom prst="blockArc">
          <a:avLst>
            <a:gd name="adj1" fmla="val 11880000"/>
            <a:gd name="adj2" fmla="val 16200000"/>
            <a:gd name="adj3" fmla="val 4641"/>
          </a:avLst>
        </a:prstGeom>
      </dgm:spPr>
      <dgm:t>
        <a:bodyPr/>
        <a:lstStyle/>
        <a:p>
          <a:endParaRPr lang="en-NZ"/>
        </a:p>
      </dgm:t>
    </dgm:pt>
  </dgm:ptLst>
  <dgm:cxnLst>
    <dgm:cxn modelId="{BFC44C52-B4D8-405D-B5D8-4BFA48480C58}" srcId="{4EDA6593-290F-48ED-837F-D036203189DA}" destId="{568CDF77-7FB2-4290-80A0-317607AE7802}" srcOrd="4" destOrd="0" parTransId="{D9A07515-3950-41C7-8B7B-ACE0B5701877}" sibTransId="{2CAD8BD7-8366-46C6-B44A-BF31C1CD39A5}"/>
    <dgm:cxn modelId="{1A17A637-EA42-434A-9EDF-80CEBD2585CB}" type="presOf" srcId="{D9DECCEB-3CC3-43C1-A2F2-264779E32C01}" destId="{D6AE7F74-52CA-4670-9164-FCD688C1DA5C}" srcOrd="0" destOrd="0" presId="urn:microsoft.com/office/officeart/2005/8/layout/radial6"/>
    <dgm:cxn modelId="{B5DD7420-BAD5-4DD6-95F5-E1A021D6E669}" type="presOf" srcId="{455C9ED9-5C5F-4F04-A261-D940A2BC626F}" destId="{B15B7387-4FF8-4471-8C17-52CBA91A8869}" srcOrd="0" destOrd="0" presId="urn:microsoft.com/office/officeart/2005/8/layout/radial6"/>
    <dgm:cxn modelId="{929B9D9A-D788-4C72-B4B7-37B7E9449332}" type="presOf" srcId="{568CDF77-7FB2-4290-80A0-317607AE7802}" destId="{2412CFBA-0DE1-4208-9741-0F9EF69AD0D9}" srcOrd="0" destOrd="0" presId="urn:microsoft.com/office/officeart/2005/8/layout/radial6"/>
    <dgm:cxn modelId="{2C4E04CA-8187-4877-A991-A349A4FEEA86}" type="presOf" srcId="{5DDDFDAC-BA16-4868-8E29-45802B699C30}" destId="{3D4B3F91-F3D2-4ADE-9B89-22291E2C60B1}" srcOrd="0" destOrd="0" presId="urn:microsoft.com/office/officeart/2005/8/layout/radial6"/>
    <dgm:cxn modelId="{727C8C08-955C-4039-B81B-5462BF8D37CE}" srcId="{4EDA6593-290F-48ED-837F-D036203189DA}" destId="{F3C214F8-852B-4B0E-AE5B-FBC879C8C733}" srcOrd="2" destOrd="0" parTransId="{27A0F6A4-12F2-4BA4-B79F-823638999B50}" sibTransId="{455C9ED9-5C5F-4F04-A261-D940A2BC626F}"/>
    <dgm:cxn modelId="{D281950B-596E-441F-A557-6592D6DE1529}" srcId="{4EDA6593-290F-48ED-837F-D036203189DA}" destId="{552BF795-C58F-4053-9F32-236937B37F18}" srcOrd="3" destOrd="0" parTransId="{2FFE235F-40F1-4E75-9058-36823E520D71}" sibTransId="{D9DECCEB-3CC3-43C1-A2F2-264779E32C01}"/>
    <dgm:cxn modelId="{FF36AEE2-7290-4488-8958-6A2FDC792694}" type="presOf" srcId="{03656B63-6177-4F5E-A8F6-FC81FD964807}" destId="{EC27A86E-CBEC-4BA5-AA05-022250072980}" srcOrd="0" destOrd="0" presId="urn:microsoft.com/office/officeart/2005/8/layout/radial6"/>
    <dgm:cxn modelId="{07B25F67-408C-4213-B30E-C79EA8B24220}" type="presOf" srcId="{552BF795-C58F-4053-9F32-236937B37F18}" destId="{A7772BEC-3D7F-48A8-9A28-C060F966A566}" srcOrd="0" destOrd="0" presId="urn:microsoft.com/office/officeart/2005/8/layout/radial6"/>
    <dgm:cxn modelId="{F6A18AA6-1CF7-41C8-BFB1-ECBB9EFA9E80}" type="presOf" srcId="{FC627158-8A34-4294-8174-CB31635E558E}" destId="{F10CDD8B-7F3B-440A-B033-C04FD9144350}" srcOrd="0" destOrd="0" presId="urn:microsoft.com/office/officeart/2005/8/layout/radial6"/>
    <dgm:cxn modelId="{C250E3CF-3933-4D11-BDE2-87EB1770F032}" srcId="{5DDDFDAC-BA16-4868-8E29-45802B699C30}" destId="{4EDA6593-290F-48ED-837F-D036203189DA}" srcOrd="0" destOrd="0" parTransId="{4069ADE8-6899-402A-BFEF-3010BD93D335}" sibTransId="{A532A318-3688-463C-BEA9-ED63633DBF41}"/>
    <dgm:cxn modelId="{C16DF1D2-2BE9-404F-9225-A25BCC660E1D}" srcId="{4EDA6593-290F-48ED-837F-D036203189DA}" destId="{03656B63-6177-4F5E-A8F6-FC81FD964807}" srcOrd="0" destOrd="0" parTransId="{150ACB18-544D-4CA5-BD5F-1CBCE1630A52}" sibTransId="{FC627158-8A34-4294-8174-CB31635E558E}"/>
    <dgm:cxn modelId="{2392EE1A-8790-4128-B313-A39DB0078040}" type="presOf" srcId="{2CAD8BD7-8366-46C6-B44A-BF31C1CD39A5}" destId="{64145E23-D912-420B-B37E-0B37B928E02B}" srcOrd="0" destOrd="0" presId="urn:microsoft.com/office/officeart/2005/8/layout/radial6"/>
    <dgm:cxn modelId="{8A235CA7-D200-4D2A-8846-CC2ED040D4C8}" type="presOf" srcId="{F3C214F8-852B-4B0E-AE5B-FBC879C8C733}" destId="{2211942A-ED86-4F76-93CC-2146ACFDA700}" srcOrd="0" destOrd="0" presId="urn:microsoft.com/office/officeart/2005/8/layout/radial6"/>
    <dgm:cxn modelId="{1FD24552-6A2D-4969-8DB3-0284F5BAF2AE}" srcId="{4EDA6593-290F-48ED-837F-D036203189DA}" destId="{A2A458C8-166F-42E9-9BF4-ED6BAC2BC002}" srcOrd="1" destOrd="0" parTransId="{7AEE4E24-3DC6-4D33-993C-F0F974044524}" sibTransId="{463A0E60-FCA0-4733-85A3-2C2D349FE5E5}"/>
    <dgm:cxn modelId="{354ECCD5-28BC-4557-8CA4-F2DE9E6C5DBA}" type="presOf" srcId="{463A0E60-FCA0-4733-85A3-2C2D349FE5E5}" destId="{29CF2191-C15A-4F71-B047-5AC08173B50C}" srcOrd="0" destOrd="0" presId="urn:microsoft.com/office/officeart/2005/8/layout/radial6"/>
    <dgm:cxn modelId="{8AB6ED30-9C6F-47FE-94F6-3BA670CB6905}" type="presOf" srcId="{A2A458C8-166F-42E9-9BF4-ED6BAC2BC002}" destId="{E31A44FA-1F07-4F97-A621-8D4C98F9AD54}" srcOrd="0" destOrd="0" presId="urn:microsoft.com/office/officeart/2005/8/layout/radial6"/>
    <dgm:cxn modelId="{3366B655-CAF6-49FF-B9D7-B4CB54B7C2CF}" type="presOf" srcId="{4EDA6593-290F-48ED-837F-D036203189DA}" destId="{38373891-B753-420D-908E-F20F1D28F4F0}" srcOrd="0" destOrd="0" presId="urn:microsoft.com/office/officeart/2005/8/layout/radial6"/>
    <dgm:cxn modelId="{ED8433FC-502C-44C6-A4E6-639812427DEF}" type="presParOf" srcId="{3D4B3F91-F3D2-4ADE-9B89-22291E2C60B1}" destId="{38373891-B753-420D-908E-F20F1D28F4F0}" srcOrd="0" destOrd="0" presId="urn:microsoft.com/office/officeart/2005/8/layout/radial6"/>
    <dgm:cxn modelId="{06FFA244-B30B-4FA0-A52B-BCEFAC8B5C43}" type="presParOf" srcId="{3D4B3F91-F3D2-4ADE-9B89-22291E2C60B1}" destId="{EC27A86E-CBEC-4BA5-AA05-022250072980}" srcOrd="1" destOrd="0" presId="urn:microsoft.com/office/officeart/2005/8/layout/radial6"/>
    <dgm:cxn modelId="{93AF550F-6CBD-4808-8F10-456234603AF1}" type="presParOf" srcId="{3D4B3F91-F3D2-4ADE-9B89-22291E2C60B1}" destId="{616C00C2-3C17-4E79-954A-B0664B01F35B}" srcOrd="2" destOrd="0" presId="urn:microsoft.com/office/officeart/2005/8/layout/radial6"/>
    <dgm:cxn modelId="{99D2E47C-2CF1-477C-8096-720A21E82DDF}" type="presParOf" srcId="{3D4B3F91-F3D2-4ADE-9B89-22291E2C60B1}" destId="{F10CDD8B-7F3B-440A-B033-C04FD9144350}" srcOrd="3" destOrd="0" presId="urn:microsoft.com/office/officeart/2005/8/layout/radial6"/>
    <dgm:cxn modelId="{AE3FDF54-C0AE-4A5A-B2A9-73B18DDFB822}" type="presParOf" srcId="{3D4B3F91-F3D2-4ADE-9B89-22291E2C60B1}" destId="{E31A44FA-1F07-4F97-A621-8D4C98F9AD54}" srcOrd="4" destOrd="0" presId="urn:microsoft.com/office/officeart/2005/8/layout/radial6"/>
    <dgm:cxn modelId="{C3A5E006-F6BB-4513-9E73-C0492F289B68}" type="presParOf" srcId="{3D4B3F91-F3D2-4ADE-9B89-22291E2C60B1}" destId="{ECFE7B94-255A-4C6F-B841-AD7B39CBE1EA}" srcOrd="5" destOrd="0" presId="urn:microsoft.com/office/officeart/2005/8/layout/radial6"/>
    <dgm:cxn modelId="{8A2EDED0-F6AD-4E37-9035-D21A0E30A9B5}" type="presParOf" srcId="{3D4B3F91-F3D2-4ADE-9B89-22291E2C60B1}" destId="{29CF2191-C15A-4F71-B047-5AC08173B50C}" srcOrd="6" destOrd="0" presId="urn:microsoft.com/office/officeart/2005/8/layout/radial6"/>
    <dgm:cxn modelId="{45571988-83F6-4C78-9C0E-692EEDD3F22D}" type="presParOf" srcId="{3D4B3F91-F3D2-4ADE-9B89-22291E2C60B1}" destId="{2211942A-ED86-4F76-93CC-2146ACFDA700}" srcOrd="7" destOrd="0" presId="urn:microsoft.com/office/officeart/2005/8/layout/radial6"/>
    <dgm:cxn modelId="{EA0077AC-1597-41DA-9422-7FBEABB0611B}" type="presParOf" srcId="{3D4B3F91-F3D2-4ADE-9B89-22291E2C60B1}" destId="{12FB70F7-C908-4453-BECD-7ED8EB3C4F85}" srcOrd="8" destOrd="0" presId="urn:microsoft.com/office/officeart/2005/8/layout/radial6"/>
    <dgm:cxn modelId="{23BA6FD8-3D0C-4F6C-ACBE-8A609EB7DE35}" type="presParOf" srcId="{3D4B3F91-F3D2-4ADE-9B89-22291E2C60B1}" destId="{B15B7387-4FF8-4471-8C17-52CBA91A8869}" srcOrd="9" destOrd="0" presId="urn:microsoft.com/office/officeart/2005/8/layout/radial6"/>
    <dgm:cxn modelId="{4EFA1B16-29A0-4B29-BE1B-7C001C3C090E}" type="presParOf" srcId="{3D4B3F91-F3D2-4ADE-9B89-22291E2C60B1}" destId="{A7772BEC-3D7F-48A8-9A28-C060F966A566}" srcOrd="10" destOrd="0" presId="urn:microsoft.com/office/officeart/2005/8/layout/radial6"/>
    <dgm:cxn modelId="{1AC14F2D-1E5D-424D-9D61-196DE65EAE7D}" type="presParOf" srcId="{3D4B3F91-F3D2-4ADE-9B89-22291E2C60B1}" destId="{180066A3-EC5A-4ABB-8F59-A4CA3F016129}" srcOrd="11" destOrd="0" presId="urn:microsoft.com/office/officeart/2005/8/layout/radial6"/>
    <dgm:cxn modelId="{D91B3E46-D868-4AD7-84A4-7D1B96924AE2}" type="presParOf" srcId="{3D4B3F91-F3D2-4ADE-9B89-22291E2C60B1}" destId="{D6AE7F74-52CA-4670-9164-FCD688C1DA5C}" srcOrd="12" destOrd="0" presId="urn:microsoft.com/office/officeart/2005/8/layout/radial6"/>
    <dgm:cxn modelId="{2BB7E00A-C543-4802-9B02-42D63AB6B193}" type="presParOf" srcId="{3D4B3F91-F3D2-4ADE-9B89-22291E2C60B1}" destId="{2412CFBA-0DE1-4208-9741-0F9EF69AD0D9}" srcOrd="13" destOrd="0" presId="urn:microsoft.com/office/officeart/2005/8/layout/radial6"/>
    <dgm:cxn modelId="{591A45CB-F5EB-4D75-9F2F-7DA7CD42F4D6}" type="presParOf" srcId="{3D4B3F91-F3D2-4ADE-9B89-22291E2C60B1}" destId="{5FB521F3-26E9-4DC6-8127-2F2CC977C3B1}" srcOrd="14" destOrd="0" presId="urn:microsoft.com/office/officeart/2005/8/layout/radial6"/>
    <dgm:cxn modelId="{805C1051-0570-4521-979A-2F3AF0FE4C6E}" type="presParOf" srcId="{3D4B3F91-F3D2-4ADE-9B89-22291E2C60B1}" destId="{64145E23-D912-420B-B37E-0B37B928E02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5E23-D912-420B-B37E-0B37B928E02B}">
      <dsp:nvSpPr>
        <dsp:cNvPr id="0" name=""/>
        <dsp:cNvSpPr/>
      </dsp:nvSpPr>
      <dsp:spPr>
        <a:xfrm>
          <a:off x="1744146" y="784959"/>
          <a:ext cx="5236607" cy="5236607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AE7F74-52CA-4670-9164-FCD688C1DA5C}">
      <dsp:nvSpPr>
        <dsp:cNvPr id="0" name=""/>
        <dsp:cNvSpPr/>
      </dsp:nvSpPr>
      <dsp:spPr>
        <a:xfrm>
          <a:off x="1744146" y="784959"/>
          <a:ext cx="5236607" cy="5236607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5B7387-4FF8-4471-8C17-52CBA91A8869}">
      <dsp:nvSpPr>
        <dsp:cNvPr id="0" name=""/>
        <dsp:cNvSpPr/>
      </dsp:nvSpPr>
      <dsp:spPr>
        <a:xfrm>
          <a:off x="1744146" y="784959"/>
          <a:ext cx="5236607" cy="5236607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CF2191-C15A-4F71-B047-5AC08173B50C}">
      <dsp:nvSpPr>
        <dsp:cNvPr id="0" name=""/>
        <dsp:cNvSpPr/>
      </dsp:nvSpPr>
      <dsp:spPr>
        <a:xfrm>
          <a:off x="1744146" y="784959"/>
          <a:ext cx="5236607" cy="5236607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0CDD8B-7F3B-440A-B033-C04FD9144350}">
      <dsp:nvSpPr>
        <dsp:cNvPr id="0" name=""/>
        <dsp:cNvSpPr/>
      </dsp:nvSpPr>
      <dsp:spPr>
        <a:xfrm>
          <a:off x="1744146" y="784959"/>
          <a:ext cx="5236607" cy="5236607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73891-B753-420D-908E-F20F1D28F4F0}">
      <dsp:nvSpPr>
        <dsp:cNvPr id="0" name=""/>
        <dsp:cNvSpPr/>
      </dsp:nvSpPr>
      <dsp:spPr>
        <a:xfrm>
          <a:off x="3156811" y="2197625"/>
          <a:ext cx="2411276" cy="2411276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Why do schools use our programmes?</a:t>
          </a:r>
        </a:p>
      </dsp:txBody>
      <dsp:txXfrm>
        <a:off x="3509934" y="2550748"/>
        <a:ext cx="1705030" cy="1705030"/>
      </dsp:txXfrm>
    </dsp:sp>
    <dsp:sp modelId="{EC27A86E-CBEC-4BA5-AA05-022250072980}">
      <dsp:nvSpPr>
        <dsp:cNvPr id="0" name=""/>
        <dsp:cNvSpPr/>
      </dsp:nvSpPr>
      <dsp:spPr>
        <a:xfrm>
          <a:off x="3518503" y="1777"/>
          <a:ext cx="1687893" cy="1687893"/>
        </a:xfrm>
        <a:prstGeom prst="ellipse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Kick-starter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for </a:t>
          </a:r>
          <a:r>
            <a:rPr lang="en-NZ" sz="14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a programme of learning</a:t>
          </a:r>
        </a:p>
      </dsp:txBody>
      <dsp:txXfrm>
        <a:off x="3765689" y="248963"/>
        <a:ext cx="1193521" cy="1193521"/>
      </dsp:txXfrm>
    </dsp:sp>
    <dsp:sp modelId="{E31A44FA-1F07-4F97-A621-8D4C98F9AD54}">
      <dsp:nvSpPr>
        <dsp:cNvPr id="0" name=""/>
        <dsp:cNvSpPr/>
      </dsp:nvSpPr>
      <dsp:spPr>
        <a:xfrm>
          <a:off x="5950868" y="1768993"/>
          <a:ext cx="1687893" cy="1687893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err="1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Reinforcer</a:t>
          </a:r>
          <a:endParaRPr lang="en-NZ" sz="1500" b="1" kern="1200" dirty="0" smtClean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for </a:t>
          </a:r>
          <a:r>
            <a:rPr lang="en-NZ" sz="14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knowledge already held</a:t>
          </a:r>
        </a:p>
      </dsp:txBody>
      <dsp:txXfrm>
        <a:off x="6198054" y="2016179"/>
        <a:ext cx="1193521" cy="1193521"/>
      </dsp:txXfrm>
    </dsp:sp>
    <dsp:sp modelId="{2211942A-ED86-4F76-93CC-2146ACFDA700}">
      <dsp:nvSpPr>
        <dsp:cNvPr id="0" name=""/>
        <dsp:cNvSpPr/>
      </dsp:nvSpPr>
      <dsp:spPr>
        <a:xfrm>
          <a:off x="5021787" y="4628409"/>
          <a:ext cx="1687893" cy="1687893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Connector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a local space</a:t>
          </a:r>
        </a:p>
      </dsp:txBody>
      <dsp:txXfrm>
        <a:off x="5268973" y="4875595"/>
        <a:ext cx="1193521" cy="1193521"/>
      </dsp:txXfrm>
    </dsp:sp>
    <dsp:sp modelId="{A7772BEC-3D7F-48A8-9A28-C060F966A566}">
      <dsp:nvSpPr>
        <dsp:cNvPr id="0" name=""/>
        <dsp:cNvSpPr/>
      </dsp:nvSpPr>
      <dsp:spPr>
        <a:xfrm>
          <a:off x="2015219" y="4628409"/>
          <a:ext cx="1687893" cy="1687893"/>
        </a:xfrm>
        <a:prstGeom prst="ellipse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Knowledge</a:t>
          </a:r>
          <a:r>
            <a:rPr lang="en-NZ" sz="15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 </a:t>
          </a:r>
          <a:r>
            <a:rPr lang="en-NZ" sz="1500" b="1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booster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enable </a:t>
          </a: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decision-making</a:t>
          </a:r>
          <a:endParaRPr lang="en-NZ" sz="1400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262405" y="4875595"/>
        <a:ext cx="1193521" cy="1193521"/>
      </dsp:txXfrm>
    </dsp:sp>
    <dsp:sp modelId="{2412CFBA-0DE1-4208-9741-0F9EF69AD0D9}">
      <dsp:nvSpPr>
        <dsp:cNvPr id="0" name=""/>
        <dsp:cNvSpPr/>
      </dsp:nvSpPr>
      <dsp:spPr>
        <a:xfrm>
          <a:off x="1086138" y="1768993"/>
          <a:ext cx="1687893" cy="1687893"/>
        </a:xfrm>
        <a:prstGeom prst="ellipse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Celebration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to </a:t>
          </a:r>
          <a:r>
            <a:rPr lang="en-NZ" sz="1400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close the inquiry</a:t>
          </a:r>
        </a:p>
      </dsp:txBody>
      <dsp:txXfrm>
        <a:off x="1333324" y="2016179"/>
        <a:ext cx="1193521" cy="119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B4454-A1DC-42B3-81C8-5081FA508633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939B-21F5-4A0A-8A31-F912E7C746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392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DOES THIS IMAGE SAY TO YOU?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1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dirty="0" smtClean="0"/>
              <a:t>WHO</a:t>
            </a:r>
            <a:r>
              <a:rPr lang="en-NZ" sz="1200" b="0" baseline="0" dirty="0" smtClean="0"/>
              <a:t> ARE WE?</a:t>
            </a:r>
            <a:endParaRPr lang="en-NZ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362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 smtClean="0"/>
              <a:t>WHAT DO WE DO?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50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77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</a:t>
            </a:r>
            <a:r>
              <a:rPr lang="en-NZ" baseline="0" dirty="0" smtClean="0"/>
              <a:t> DO WE DO WHAT WE DO?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829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 smtClean="0"/>
              <a:t>HOW ARE WE DOING?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31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SCAT AND</a:t>
            </a:r>
            <a:r>
              <a:rPr lang="en-NZ" baseline="0" dirty="0" smtClean="0"/>
              <a:t> TRAP ACTIVITY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0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ARE</a:t>
            </a:r>
            <a:r>
              <a:rPr lang="en-NZ" baseline="0" dirty="0" smtClean="0"/>
              <a:t> WE DEVELOPING</a:t>
            </a:r>
            <a:r>
              <a:rPr lang="en-NZ" dirty="0" smtClean="0"/>
              <a:t>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95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 smtClean="0"/>
              <a:t>HOW DO LEARNERS FEEL ABOUT WHAT WE PROVIDE? </a:t>
            </a:r>
          </a:p>
          <a:p>
            <a:r>
              <a:rPr lang="en-NZ" b="0" dirty="0" smtClean="0"/>
              <a:t>Peach = Teachers, Blue = Students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939B-21F5-4A0A-8A31-F912E7C746DE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3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65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29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682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576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579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06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12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18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57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0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448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324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341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38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87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56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183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3B5E3D-B482-438E-A84C-C32721ADEE21}" type="datetimeFigureOut">
              <a:rPr lang="en-NZ" smtClean="0"/>
              <a:t>10/07/2019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9ED11E2-A928-403C-AFDC-2F14F5F77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9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LTA@ccc.govt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rks.volunteers@ccc.govt.nz" TargetMode="External"/><Relationship Id="rId5" Type="http://schemas.openxmlformats.org/officeDocument/2006/relationships/hyperlink" Target="https://ccc.govt.nz/parks-and-gardens/volunteer-in-parks/register-to-volunteer-in-a-park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6" y="494271"/>
            <a:ext cx="8983782" cy="597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78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449517"/>
            <a:ext cx="4678158" cy="311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7800" y="152400"/>
            <a:ext cx="55541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92D050"/>
                </a:solidFill>
                <a:latin typeface="Bookman Old Style" panose="02050604050505020204" pitchFamily="18" charset="0"/>
                <a:ea typeface="+mj-ea"/>
                <a:cs typeface="+mj-cs"/>
              </a:rPr>
              <a:t>What’s coming up?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139267" y="2012602"/>
            <a:ext cx="6968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6000" dirty="0" smtClean="0">
                <a:latin typeface="Bookman Old Style" panose="02050604050505020204" pitchFamily="18" charset="0"/>
              </a:rPr>
              <a:t>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60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6000" dirty="0" smtClean="0">
                <a:latin typeface="Bookman Old Style" panose="02050604050505020204" pitchFamily="18" charset="0"/>
              </a:rPr>
              <a:t>Storm Water</a:t>
            </a:r>
            <a:endParaRPr lang="en-NZ" sz="6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17" y="137067"/>
            <a:ext cx="45849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Hot off the press…</a:t>
            </a:r>
            <a:endParaRPr lang="en-NZ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314131" y="1634067"/>
            <a:ext cx="67902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ookman Old Style" panose="02050604050505020204" pitchFamily="18" charset="0"/>
              </a:rPr>
              <a:t>Nurturing Nature</a:t>
            </a:r>
          </a:p>
          <a:p>
            <a:endParaRPr lang="en-NZ" sz="32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>
                <a:latin typeface="Bookman Old Style" panose="02050604050505020204" pitchFamily="18" charset="0"/>
              </a:rPr>
              <a:t>Environmental 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32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>
                <a:latin typeface="Bookman Old Style" panose="02050604050505020204" pitchFamily="18" charset="0"/>
              </a:rPr>
              <a:t>Kaitiakitanga</a:t>
            </a:r>
            <a:endParaRPr lang="en-NZ" sz="32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075" y="587827"/>
            <a:ext cx="5590116" cy="562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7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2467" y="235361"/>
            <a:ext cx="8256037" cy="502622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What the schools are saying…</a:t>
            </a:r>
            <a:endParaRPr lang="en-NZ" sz="38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680677" y="942392"/>
            <a:ext cx="9347200" cy="5763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“It strongly teaches the importance of sustainability, </a:t>
            </a:r>
            <a:r>
              <a:rPr lang="en-US" sz="2400" dirty="0" smtClean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and </a:t>
            </a:r>
            <a:r>
              <a:rPr lang="en-US" sz="2400" dirty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the </a:t>
            </a:r>
            <a:r>
              <a:rPr lang="en-US" sz="2400" dirty="0" smtClean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activities </a:t>
            </a:r>
            <a:r>
              <a:rPr lang="en-US" sz="2400" dirty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really make the pupils think</a:t>
            </a:r>
            <a:r>
              <a:rPr lang="en-US" sz="2400" dirty="0" smtClean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.”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CB11C">
                  <a:lumMod val="60000"/>
                  <a:lumOff val="40000"/>
                </a:srgb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“To save water as much as I can and pass on the message to friends and family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.”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			“Reinforced learning in a real context.”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CB11C">
                  <a:lumMod val="60000"/>
                  <a:lumOff val="40000"/>
                </a:srgb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			“I will make sure I put things in the right 					bin.”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CB11C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			“Fabulous hands-on experience for all 					children.”</a:t>
            </a:r>
            <a:endParaRPr lang="en-US" sz="2400" dirty="0" smtClean="0">
              <a:latin typeface="Bookman Old Style" panose="020506040505050202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" y="3532554"/>
            <a:ext cx="5286041" cy="317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21986"/>
            <a:ext cx="7560733" cy="2187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33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Learning Through Action</a:t>
            </a:r>
            <a:endParaRPr lang="en-NZ" sz="33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NZ" sz="1400" dirty="0" smtClean="0">
              <a:latin typeface="Bookman Old Style" panose="02050604050505020204" pitchFamily="18" charset="0"/>
              <a:hlinkClick r:id="rId2"/>
            </a:endParaRPr>
          </a:p>
          <a:p>
            <a:r>
              <a:rPr lang="en-NZ" dirty="0" smtClean="0">
                <a:latin typeface="Bookman Old Style" panose="02050604050505020204" pitchFamily="18" charset="0"/>
                <a:hlinkClick r:id="rId2"/>
              </a:rPr>
              <a:t>LTA@ccc.govt.nz</a:t>
            </a:r>
            <a:endParaRPr lang="en-NZ" dirty="0">
              <a:latin typeface="Bookman Old Style" panose="02050604050505020204" pitchFamily="18" charset="0"/>
            </a:endParaRPr>
          </a:p>
          <a:p>
            <a:r>
              <a:rPr lang="en-NZ" dirty="0" smtClean="0">
                <a:latin typeface="Bookman Old Style" panose="02050604050505020204" pitchFamily="18" charset="0"/>
              </a:rPr>
              <a:t>03 941 6389</a:t>
            </a:r>
            <a:endParaRPr lang="en-NZ" dirty="0">
              <a:latin typeface="Bookman Old Style" panose="02050604050505020204" pitchFamily="18" charset="0"/>
            </a:endParaRPr>
          </a:p>
          <a:p>
            <a:r>
              <a:rPr lang="en-NZ" dirty="0" smtClean="0">
                <a:latin typeface="Bookman Old Style" panose="02050604050505020204" pitchFamily="18" charset="0"/>
              </a:rPr>
              <a:t>Or search for “Learning Through Action” on the CCC Website</a:t>
            </a:r>
            <a:endParaRPr lang="en-NZ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65" y="652167"/>
            <a:ext cx="1828801" cy="158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3" y="2993676"/>
            <a:ext cx="1778000" cy="14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00193" y="2693749"/>
            <a:ext cx="8288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Nurturing Nature</a:t>
            </a:r>
          </a:p>
          <a:p>
            <a:endParaRPr lang="en-NZ" sz="12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Bookman Old Style" panose="02050604050505020204" pitchFamily="18" charset="0"/>
              </a:rPr>
              <a:t>Enquiry form</a:t>
            </a:r>
            <a:r>
              <a:rPr lang="en-NZ" sz="28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NZ" sz="1400" u="sng" dirty="0">
                <a:latin typeface="Bookman Old Style" panose="02050604050505020204" pitchFamily="18" charset="0"/>
                <a:hlinkClick r:id="rId5"/>
              </a:rPr>
              <a:t>https://ccc.govt.nz/parks-and-gardens/volunteer-in-parks/register-to-volunteer-in-a-park</a:t>
            </a:r>
            <a:r>
              <a:rPr lang="en-NZ" sz="1400" u="sng" dirty="0" smtClean="0">
                <a:latin typeface="Bookman Old Style" panose="02050604050505020204" pitchFamily="18" charset="0"/>
                <a:hlinkClick r:id="rId5"/>
              </a:rPr>
              <a:t>/</a:t>
            </a:r>
            <a:endParaRPr lang="en-NZ" sz="28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latin typeface="Bookman Old Style" panose="02050604050505020204" pitchFamily="18" charset="0"/>
              </a:rPr>
              <a:t>O</a:t>
            </a:r>
            <a:r>
              <a:rPr lang="en-NZ" sz="2400" dirty="0" smtClean="0">
                <a:latin typeface="Bookman Old Style" panose="02050604050505020204" pitchFamily="18" charset="0"/>
              </a:rPr>
              <a:t>r </a:t>
            </a:r>
            <a:r>
              <a:rPr lang="en-NZ" sz="2400" dirty="0">
                <a:latin typeface="Bookman Old Style" panose="02050604050505020204" pitchFamily="18" charset="0"/>
              </a:rPr>
              <a:t>email</a:t>
            </a:r>
          </a:p>
          <a:p>
            <a:r>
              <a:rPr lang="en-NZ" sz="2000" u="sng" dirty="0">
                <a:latin typeface="Bookman Old Style" panose="02050604050505020204" pitchFamily="18" charset="0"/>
                <a:hlinkClick r:id="rId6"/>
              </a:rPr>
              <a:t>parks.volunteers@ccc.govt.nz</a:t>
            </a:r>
            <a:endParaRPr lang="en-NZ" sz="2000" dirty="0">
              <a:latin typeface="Bookman Old Style" panose="02050604050505020204" pitchFamily="18" charset="0"/>
            </a:endParaRPr>
          </a:p>
          <a:p>
            <a:endParaRPr lang="en-NZ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00" y="5586188"/>
            <a:ext cx="1162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>
                <a:latin typeface="Lucida Handwriting" panose="03010101010101010101" pitchFamily="66" charset="0"/>
              </a:rPr>
              <a:t>M</a:t>
            </a:r>
            <a:r>
              <a:rPr lang="en-NZ" sz="3600" dirty="0">
                <a:latin typeface="Lucida Handwriting" panose="03010101010101010101" pitchFamily="66" charset="0"/>
                <a:cs typeface="Calibri" panose="020F0502020204030204" pitchFamily="34" charset="0"/>
              </a:rPr>
              <a:t>ā te taiao, kia whakapakari tōu </a:t>
            </a:r>
            <a:r>
              <a:rPr lang="en-NZ" sz="3600" dirty="0" smtClean="0">
                <a:latin typeface="Lucida Handwriting" panose="03010101010101010101" pitchFamily="66" charset="0"/>
                <a:cs typeface="Calibri" panose="020F0502020204030204" pitchFamily="34" charset="0"/>
              </a:rPr>
              <a:t>oranga</a:t>
            </a:r>
          </a:p>
          <a:p>
            <a:pPr algn="ctr"/>
            <a:r>
              <a:rPr lang="en-NZ" sz="2000" dirty="0">
                <a:latin typeface="Bookman Old Style" panose="02050604050505020204" pitchFamily="18" charset="0"/>
              </a:rPr>
              <a:t>Let nature in, strengthen your </a:t>
            </a:r>
            <a:r>
              <a:rPr lang="en-NZ" sz="2000" dirty="0" smtClean="0">
                <a:latin typeface="Bookman Old Style" panose="02050604050505020204" pitchFamily="18" charset="0"/>
              </a:rPr>
              <a:t>wellbeing</a:t>
            </a:r>
            <a:endParaRPr lang="en-NZ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ookman Old Style" panose="02050604050505020204" pitchFamily="18" charset="0"/>
              </a:rPr>
              <a:t>Christchurch City Council</a:t>
            </a:r>
            <a:endParaRPr lang="en-NZ" sz="44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417" y="1825624"/>
            <a:ext cx="11458832" cy="4778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Learning Through Action</a:t>
            </a:r>
          </a:p>
          <a:p>
            <a:pPr marL="0" indent="0" algn="ctr">
              <a:buNone/>
            </a:pPr>
            <a:endParaRPr lang="en-US" sz="4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Bookman Old Style" panose="02050604050505020204" pitchFamily="18" charset="0"/>
              </a:rPr>
              <a:t>Environmental </a:t>
            </a:r>
            <a:r>
              <a:rPr lang="en-US" sz="3200" dirty="0" err="1" smtClean="0">
                <a:latin typeface="Bookman Old Style" panose="02050604050505020204" pitchFamily="18" charset="0"/>
              </a:rPr>
              <a:t>Programmes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smtClean="0">
                <a:latin typeface="Bookman Old Style" panose="02050604050505020204" pitchFamily="18" charset="0"/>
              </a:rPr>
              <a:t>For Schools</a:t>
            </a:r>
          </a:p>
          <a:p>
            <a:pPr marL="0" indent="0" algn="ctr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AU" sz="26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“Learning through action. Engaging minds. Empowering </a:t>
            </a:r>
            <a:r>
              <a:rPr lang="en-AU" sz="26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citizenship.</a:t>
            </a:r>
          </a:p>
          <a:p>
            <a:pPr marL="0" indent="0" algn="ctr">
              <a:buNone/>
            </a:pPr>
            <a:r>
              <a:rPr lang="en-AU" sz="26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Ko </a:t>
            </a:r>
            <a:r>
              <a:rPr lang="en-AU" sz="2600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tō ao, Ko tōku ao”</a:t>
            </a:r>
            <a:endParaRPr lang="en-NZ" sz="2600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N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911" y="210066"/>
            <a:ext cx="5609274" cy="860854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Our programmes are:</a:t>
            </a:r>
            <a:endParaRPr lang="en-NZ" sz="38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61093" y="1439333"/>
            <a:ext cx="4832173" cy="4775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Place-based, immersive learning for Yr 0-13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Linked to NZC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Easily accessible via website or booklet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Loads of fun!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Oh, and did I mention free?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600" dirty="0">
              <a:latin typeface="Bookman Old Style" panose="020506040505050202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69" y="1707978"/>
            <a:ext cx="6245547" cy="390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8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7" y="181656"/>
            <a:ext cx="5497691" cy="398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79" y="1445846"/>
            <a:ext cx="5834905" cy="47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8801657"/>
              </p:ext>
            </p:extLst>
          </p:nvPr>
        </p:nvGraphicFramePr>
        <p:xfrm>
          <a:off x="4087408" y="317989"/>
          <a:ext cx="8724900" cy="63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1" y="731705"/>
            <a:ext cx="3668682" cy="553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5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91" y="140677"/>
            <a:ext cx="48689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92D050"/>
                </a:solidFill>
                <a:latin typeface="Bookman Old Style" panose="02050604050505020204" pitchFamily="18" charset="0"/>
                <a:ea typeface="+mj-ea"/>
                <a:cs typeface="+mj-cs"/>
              </a:rPr>
              <a:t>How are we doing?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242277" y="898769"/>
            <a:ext cx="99099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NZ" sz="32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200</a:t>
            </a: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99%</a:t>
            </a: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12,299</a:t>
            </a: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800</a:t>
            </a:r>
            <a:endParaRPr lang="en-NZ" sz="28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11" y="4334518"/>
            <a:ext cx="3577010" cy="237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9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5" y="0"/>
            <a:ext cx="4648200" cy="1057276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How are we doing?</a:t>
            </a:r>
            <a:endParaRPr lang="en-NZ" sz="38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08" y="1057276"/>
            <a:ext cx="94566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>
                <a:latin typeface="Bookman Old Style" panose="02050604050505020204" pitchFamily="18" charset="0"/>
              </a:rPr>
              <a:t>In the last 5 years we have worked with over </a:t>
            </a: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200</a:t>
            </a:r>
            <a:r>
              <a:rPr lang="en-NZ" sz="2800" dirty="0" smtClean="0">
                <a:latin typeface="Bookman Old Style" panose="02050604050505020204" pitchFamily="18" charset="0"/>
              </a:rPr>
              <a:t> schools in and around </a:t>
            </a:r>
            <a:r>
              <a:rPr lang="mi-NZ" sz="2800" dirty="0" smtClean="0">
                <a:latin typeface="Bookman Old Style" panose="02050604050505020204" pitchFamily="18" charset="0"/>
              </a:rPr>
              <a:t>Ōtautahi </a:t>
            </a:r>
            <a:r>
              <a:rPr lang="en-NZ" sz="2800" dirty="0" smtClean="0">
                <a:latin typeface="Bookman Old Style" panose="02050604050505020204" pitchFamily="18" charset="0"/>
              </a:rPr>
              <a:t>Christchurch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Bookman Old Style" panose="02050604050505020204" pitchFamily="18" charset="0"/>
              </a:rPr>
              <a:t>We are currently tracking at </a:t>
            </a:r>
            <a:r>
              <a:rPr lang="en-NZ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99%</a:t>
            </a:r>
            <a:r>
              <a:rPr lang="en-NZ" sz="2800" dirty="0">
                <a:latin typeface="Bookman Old Style" panose="02050604050505020204" pitchFamily="18" charset="0"/>
              </a:rPr>
              <a:t> satisfaction with the programmes we </a:t>
            </a:r>
            <a:r>
              <a:rPr lang="en-NZ" sz="2800" dirty="0" smtClean="0">
                <a:latin typeface="Bookman Old Style" panose="02050604050505020204" pitchFamily="18" charset="0"/>
              </a:rPr>
              <a:t>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latin typeface="Bookman Old Style" panose="02050604050505020204" pitchFamily="18" charset="0"/>
              </a:rPr>
              <a:t>Over the last 12 months we have </a:t>
            </a:r>
            <a:r>
              <a:rPr lang="en-NZ" sz="2800" dirty="0" smtClean="0">
                <a:latin typeface="Bookman Old Style" panose="02050604050505020204" pitchFamily="18" charset="0"/>
              </a:rPr>
              <a:t>shared </a:t>
            </a:r>
            <a:r>
              <a:rPr lang="en-NZ" sz="2800" dirty="0">
                <a:latin typeface="Bookman Old Style" panose="02050604050505020204" pitchFamily="18" charset="0"/>
              </a:rPr>
              <a:t>our </a:t>
            </a:r>
            <a:r>
              <a:rPr lang="en-NZ" sz="2800" dirty="0" smtClean="0">
                <a:latin typeface="Bookman Old Style" panose="02050604050505020204" pitchFamily="18" charset="0"/>
              </a:rPr>
              <a:t>programmes with </a:t>
            </a:r>
            <a:r>
              <a:rPr lang="en-NZ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12,299 </a:t>
            </a:r>
            <a:r>
              <a:rPr lang="en-NZ" sz="2800" dirty="0" smtClean="0">
                <a:latin typeface="Bookman Old Style" panose="02050604050505020204" pitchFamily="18" charset="0"/>
              </a:rPr>
              <a:t>participants</a:t>
            </a:r>
            <a:endParaRPr lang="en-NZ" sz="2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>
                <a:latin typeface="Bookman Old Style" panose="02050604050505020204" pitchFamily="18" charset="0"/>
              </a:rPr>
              <a:t>We have over </a:t>
            </a:r>
            <a:r>
              <a:rPr lang="en-NZ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800</a:t>
            </a:r>
            <a:r>
              <a:rPr lang="en-NZ" sz="2800" dirty="0" smtClean="0">
                <a:latin typeface="Bookman Old Style" panose="02050604050505020204" pitchFamily="18" charset="0"/>
              </a:rPr>
              <a:t> teachers on our </a:t>
            </a:r>
          </a:p>
          <a:p>
            <a:r>
              <a:rPr lang="en-NZ" sz="2800" dirty="0">
                <a:latin typeface="Bookman Old Style" panose="02050604050505020204" pitchFamily="18" charset="0"/>
              </a:rPr>
              <a:t> </a:t>
            </a:r>
            <a:r>
              <a:rPr lang="en-NZ" sz="2800" dirty="0" smtClean="0">
                <a:latin typeface="Bookman Old Style" panose="02050604050505020204" pitchFamily="18" charset="0"/>
              </a:rPr>
              <a:t> 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>
              <a:latin typeface="Bookman Old Style" panose="0205060405050502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19" y="4423508"/>
            <a:ext cx="3577010" cy="237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5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746" y="2967335"/>
            <a:ext cx="11208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  <a:t>Time for some fun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33" y="4474791"/>
            <a:ext cx="3137966" cy="208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8" y="571658"/>
            <a:ext cx="2694727" cy="202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0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467" y="364067"/>
            <a:ext cx="394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Bookman Old Style" panose="02050604050505020204" pitchFamily="18" charset="0"/>
              </a:rPr>
              <a:t>How did you get on??</a:t>
            </a:r>
            <a:endParaRPr lang="en-NZ" sz="28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809" y="1573716"/>
            <a:ext cx="6574837" cy="369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916</TotalTime>
  <Words>343</Words>
  <Application>Microsoft Office PowerPoint</Application>
  <PresentationFormat>Widescreen</PresentationFormat>
  <Paragraphs>103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Corbel</vt:lpstr>
      <vt:lpstr>Lucida Handwriting</vt:lpstr>
      <vt:lpstr>Wingdings</vt:lpstr>
      <vt:lpstr>Depth</vt:lpstr>
      <vt:lpstr>PowerPoint Presentation</vt:lpstr>
      <vt:lpstr>Christchurch City Council</vt:lpstr>
      <vt:lpstr>Our programmes are:</vt:lpstr>
      <vt:lpstr>PowerPoint Presentation</vt:lpstr>
      <vt:lpstr>PowerPoint Presentation</vt:lpstr>
      <vt:lpstr>PowerPoint Presentation</vt:lpstr>
      <vt:lpstr>How are we doing?</vt:lpstr>
      <vt:lpstr>PowerPoint Presentation</vt:lpstr>
      <vt:lpstr>PowerPoint Presentation</vt:lpstr>
      <vt:lpstr>PowerPoint Presentation</vt:lpstr>
      <vt:lpstr>PowerPoint Presentation</vt:lpstr>
      <vt:lpstr>What the schools are saying…</vt:lpstr>
      <vt:lpstr>PowerPoint Presentation</vt:lpstr>
    </vt:vector>
  </TitlesOfParts>
  <Company>Christchurch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Christchurch City Council</dc:title>
  <dc:creator>Johnson, Pete</dc:creator>
  <cp:lastModifiedBy>Windows User</cp:lastModifiedBy>
  <cp:revision>65</cp:revision>
  <cp:lastPrinted>2019-05-17T01:05:22Z</cp:lastPrinted>
  <dcterms:created xsi:type="dcterms:W3CDTF">2016-07-25T22:04:43Z</dcterms:created>
  <dcterms:modified xsi:type="dcterms:W3CDTF">2019-07-10T00:19:45Z</dcterms:modified>
</cp:coreProperties>
</file>