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Helvetica Neue" panose="02000503000000020004" pitchFamily="2" charset="0"/>
      <p:regular r:id="rId22"/>
      <p:bold r:id="rId23"/>
      <p:italic r:id="rId24"/>
      <p:boldItalic r:id="rId25"/>
    </p:embeddedFont>
    <p:embeddedFont>
      <p:font typeface="Helvetica Neue Light" panose="02000403000000020004" pitchFamily="2" charset="0"/>
      <p:regular r:id="rId26"/>
      <p:bold r:id="rId27"/>
      <p:italic r:id="rId28"/>
      <p:boldItalic r:id="rId29"/>
    </p:embeddedFont>
    <p:embeddedFont>
      <p:font typeface="Questrial" panose="02000000000000000000" pitchFamily="2" charset="0"/>
      <p:regular r:id="rId30"/>
    </p:embeddedFont>
    <p:embeddedFont>
      <p:font typeface="Roboto" panose="020000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8D3E884-3256-4BF2-8AFA-071A4617FD32}">
  <a:tblStyle styleId="{68D3E884-3256-4BF2-8AFA-071A4617FD3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3"/>
  </p:normalViewPr>
  <p:slideViewPr>
    <p:cSldViewPr snapToGrid="0">
      <p:cViewPr varScale="1">
        <p:scale>
          <a:sx n="143" d="100"/>
          <a:sy n="143" d="100"/>
        </p:scale>
        <p:origin x="760"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meet.google.com/linkredirect?authuser=0&amp;dest=https%3A%2F%2Fdocs.google.com%2Fpresentation%2Fd%2F1IGAtRUOz1EbrREn75WIZjBvFvJa_YHFQISdmCikio04%2Fedit%23slide%3Did.g776794a3cc_2_45"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meet.google.com/linkredirect?authuser=0&amp;dest=https%3A%2F%2Fdocs.google.com%2Fpresentation%2Fd%2F1IGAtRUOz1EbrREn75WIZjBvFvJa_YHFQISdmCikio04%2Fedit%23slide%3Did.g776794a3cc_2_107"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watch/?v=235546830882914"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watch/?v=23554683088291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adlet.com/suzi_gould/Feedbac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ff871c73b_1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ff871c73b_1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776794a3cc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776794a3cc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Reaching out</a:t>
            </a:r>
            <a:endParaRPr/>
          </a:p>
          <a:p>
            <a:pPr marL="0" lvl="0" indent="0" algn="l" rtl="0">
              <a:lnSpc>
                <a:spcPct val="143181"/>
              </a:lnSpc>
              <a:spcBef>
                <a:spcPts val="0"/>
              </a:spcBef>
              <a:spcAft>
                <a:spcPts val="0"/>
              </a:spcAft>
              <a:buNone/>
            </a:pPr>
            <a:r>
              <a:rPr lang="en-GB" sz="1200" b="1">
                <a:solidFill>
                  <a:srgbClr val="6E6E6E"/>
                </a:solidFill>
                <a:highlight>
                  <a:srgbClr val="FFFFFF"/>
                </a:highlight>
              </a:rPr>
              <a:t>1. Reaching Out</a:t>
            </a:r>
            <a:endParaRPr sz="1200" b="1">
              <a:solidFill>
                <a:srgbClr val="6E6E6E"/>
              </a:solidFill>
              <a:highlight>
                <a:srgbClr val="FFFFFF"/>
              </a:highlight>
            </a:endParaRPr>
          </a:p>
          <a:p>
            <a:pPr marL="0" lvl="0" indent="0" algn="l" rtl="0">
              <a:spcBef>
                <a:spcPts val="0"/>
              </a:spcBef>
              <a:spcAft>
                <a:spcPts val="0"/>
              </a:spcAft>
              <a:buNone/>
            </a:pPr>
            <a:r>
              <a:rPr lang="en-GB" sz="1200">
                <a:solidFill>
                  <a:srgbClr val="6E6E6E"/>
                </a:solidFill>
                <a:highlight>
                  <a:srgbClr val="FFFFFF"/>
                </a:highlight>
              </a:rPr>
              <a:t>•  Get the learners baking in the school’s Food Tech space to make treats [scones, muffins] that can be delivered to the police, medical centres, vets, supermarkets etc.</a:t>
            </a:r>
            <a:endParaRPr sz="1200">
              <a:solidFill>
                <a:srgbClr val="6E6E6E"/>
              </a:solidFill>
              <a:highlight>
                <a:srgbClr val="FFFFFF"/>
              </a:highlight>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sz="1200">
                <a:solidFill>
                  <a:srgbClr val="6E6E6E"/>
                </a:solidFill>
                <a:highlight>
                  <a:srgbClr val="FFFFFF"/>
                </a:highlight>
              </a:rPr>
              <a:t>•  Get the learners making ‘thank you’ cards to deliver to the local supermarkets, police etc.</a:t>
            </a:r>
            <a:endParaRPr sz="1200">
              <a:solidFill>
                <a:srgbClr val="6E6E6E"/>
              </a:solidFill>
              <a:highlight>
                <a:srgbClr val="FFFFFF"/>
              </a:highlight>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sz="1200">
                <a:solidFill>
                  <a:srgbClr val="6E6E6E"/>
                </a:solidFill>
                <a:highlight>
                  <a:srgbClr val="FFFFFF"/>
                </a:highlight>
              </a:rPr>
              <a:t>•  Get learners to write poems, and letters that can also be delivered.</a:t>
            </a:r>
            <a:endParaRPr sz="1200">
              <a:solidFill>
                <a:srgbClr val="6E6E6E"/>
              </a:solidFill>
              <a:highlight>
                <a:srgbClr val="FFFFFF"/>
              </a:highlight>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sz="1200">
                <a:solidFill>
                  <a:srgbClr val="6E6E6E"/>
                </a:solidFill>
                <a:highlight>
                  <a:srgbClr val="FFFFFF"/>
                </a:highlight>
              </a:rPr>
              <a:t>•  Get learners to make a ‘thank you’ video. This example is the work of a group of learners at Rolleston College responding to March 15.</a:t>
            </a:r>
            <a:endParaRPr sz="1200">
              <a:solidFill>
                <a:srgbClr val="6E6E6E"/>
              </a:solidFill>
              <a:highlight>
                <a:srgbClr val="FFFFFF"/>
              </a:highlight>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sz="1200">
                <a:solidFill>
                  <a:srgbClr val="6E6E6E"/>
                </a:solidFill>
                <a:highlight>
                  <a:srgbClr val="FFFFFF"/>
                </a:highlight>
              </a:rPr>
              <a:t>•  Get a group of learners to run a competition to design a T-shirt that can quickly be produced and sold with the profits being donated.</a:t>
            </a:r>
            <a:endParaRPr sz="1200">
              <a:solidFill>
                <a:srgbClr val="6E6E6E"/>
              </a:solidFill>
              <a:highlight>
                <a:srgbClr val="FFFFFF"/>
              </a:highlight>
            </a:endParaRPr>
          </a:p>
          <a:p>
            <a:pPr marL="0" lvl="0" indent="0" algn="l" rtl="0">
              <a:spcBef>
                <a:spcPts val="0"/>
              </a:spcBef>
              <a:spcAft>
                <a:spcPts val="0"/>
              </a:spcAft>
              <a:buNone/>
            </a:pPr>
            <a:endParaRPr sz="1200">
              <a:solidFill>
                <a:srgbClr val="6E6E6E"/>
              </a:solidFill>
              <a:highlight>
                <a:srgbClr val="FFFFFF"/>
              </a:highlight>
            </a:endParaRPr>
          </a:p>
          <a:p>
            <a:pPr marL="0" lvl="0" indent="0" algn="l" rtl="0">
              <a:spcBef>
                <a:spcPts val="0"/>
              </a:spcBef>
              <a:spcAft>
                <a:spcPts val="0"/>
              </a:spcAft>
              <a:buClr>
                <a:schemeClr val="dk1"/>
              </a:buClr>
              <a:buSzPts val="1100"/>
              <a:buFont typeface="Arial"/>
              <a:buNone/>
            </a:pPr>
            <a:r>
              <a:rPr lang="en-GB" sz="1200" b="1">
                <a:solidFill>
                  <a:srgbClr val="6E6E6E"/>
                </a:solidFill>
                <a:highlight>
                  <a:srgbClr val="FFFFFF"/>
                </a:highlight>
              </a:rPr>
              <a:t>Check and Connect </a:t>
            </a:r>
            <a:r>
              <a:rPr lang="en-GB" sz="1200">
                <a:solidFill>
                  <a:srgbClr val="6E6E6E"/>
                </a:solidFill>
                <a:highlight>
                  <a:srgbClr val="FFFFFF"/>
                </a:highlight>
              </a:rPr>
              <a:t>approach to your school’s version of tutor or form time.</a:t>
            </a:r>
            <a:endParaRPr sz="1200">
              <a:solidFill>
                <a:srgbClr val="6E6E6E"/>
              </a:solidFill>
              <a:highlight>
                <a:srgbClr val="FFFFFF"/>
              </a:highlight>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GB" sz="1200">
                <a:solidFill>
                  <a:srgbClr val="6E6E6E"/>
                </a:solidFill>
                <a:highlight>
                  <a:srgbClr val="FFFFFF"/>
                </a:highlight>
              </a:rPr>
              <a:t>This is where the class sits in a circle to share. </a:t>
            </a:r>
            <a:endParaRPr sz="1200">
              <a:solidFill>
                <a:srgbClr val="6E6E6E"/>
              </a:solidFill>
              <a:highlight>
                <a:srgbClr val="FFFFFF"/>
              </a:highlight>
            </a:endParaRPr>
          </a:p>
          <a:p>
            <a:pPr marL="0" lvl="0" indent="0" algn="l" rtl="0">
              <a:spcBef>
                <a:spcPts val="0"/>
              </a:spcBef>
              <a:spcAft>
                <a:spcPts val="0"/>
              </a:spcAft>
              <a:buNone/>
            </a:pPr>
            <a:r>
              <a:rPr lang="en-GB" sz="1200">
                <a:solidFill>
                  <a:srgbClr val="6E6E6E"/>
                </a:solidFill>
                <a:highlight>
                  <a:srgbClr val="FFFFFF"/>
                </a:highlight>
              </a:rPr>
              <a:t>Thumbs up sideways </a:t>
            </a:r>
            <a:endParaRPr sz="1200">
              <a:solidFill>
                <a:srgbClr val="6E6E6E"/>
              </a:solidFill>
              <a:highlight>
                <a:srgbClr val="FFFFFF"/>
              </a:highlight>
            </a:endParaRPr>
          </a:p>
          <a:p>
            <a:pPr marL="0" lvl="0" indent="0" algn="l" rtl="0">
              <a:spcBef>
                <a:spcPts val="0"/>
              </a:spcBef>
              <a:spcAft>
                <a:spcPts val="0"/>
              </a:spcAft>
              <a:buNone/>
            </a:pPr>
            <a:endParaRPr sz="1200">
              <a:solidFill>
                <a:srgbClr val="6E6E6E"/>
              </a:solidFill>
              <a:highlight>
                <a:srgbClr val="FFFFFF"/>
              </a:highlight>
            </a:endParaRPr>
          </a:p>
          <a:p>
            <a:pPr marL="0" lvl="0" indent="0" algn="l" rtl="0">
              <a:spcBef>
                <a:spcPts val="0"/>
              </a:spcBef>
              <a:spcAft>
                <a:spcPts val="0"/>
              </a:spcAft>
              <a:buNone/>
            </a:pPr>
            <a:r>
              <a:rPr lang="en-GB" sz="1200">
                <a:solidFill>
                  <a:srgbClr val="6E6E6E"/>
                </a:solidFill>
                <a:highlight>
                  <a:srgbClr val="FFFFFF"/>
                </a:highlight>
              </a:rPr>
              <a:t>The names </a:t>
            </a:r>
            <a:r>
              <a:rPr lang="en-GB" sz="1200" b="1">
                <a:solidFill>
                  <a:srgbClr val="6E6E6E"/>
                </a:solidFill>
                <a:highlight>
                  <a:srgbClr val="FFFFFF"/>
                </a:highlight>
              </a:rPr>
              <a:t>Pits and Peaks</a:t>
            </a:r>
            <a:r>
              <a:rPr lang="en-GB" sz="1200">
                <a:solidFill>
                  <a:srgbClr val="6E6E6E"/>
                </a:solidFill>
                <a:highlight>
                  <a:srgbClr val="FFFFFF"/>
                </a:highlight>
              </a:rPr>
              <a:t> and </a:t>
            </a:r>
            <a:r>
              <a:rPr lang="en-GB" sz="1200" b="1">
                <a:solidFill>
                  <a:srgbClr val="6E6E6E"/>
                </a:solidFill>
                <a:highlight>
                  <a:srgbClr val="FFFFFF"/>
                </a:highlight>
              </a:rPr>
              <a:t>Check and Connect</a:t>
            </a:r>
            <a:r>
              <a:rPr lang="en-GB" sz="1200">
                <a:solidFill>
                  <a:srgbClr val="6E6E6E"/>
                </a:solidFill>
                <a:highlight>
                  <a:srgbClr val="FFFFFF"/>
                </a:highlight>
              </a:rPr>
              <a:t> are not important and should be personalised for each school context.</a:t>
            </a:r>
            <a:endParaRPr sz="1200">
              <a:solidFill>
                <a:srgbClr val="6E6E6E"/>
              </a:solidFill>
              <a:highlight>
                <a:srgbClr val="FFFFFF"/>
              </a:highlight>
            </a:endParaRPr>
          </a:p>
          <a:p>
            <a:pPr marL="0" lvl="0" indent="0" algn="l" rtl="0">
              <a:spcBef>
                <a:spcPts val="0"/>
              </a:spcBef>
              <a:spcAft>
                <a:spcPts val="0"/>
              </a:spcAft>
              <a:buNone/>
            </a:pPr>
            <a:endParaRPr sz="1200">
              <a:solidFill>
                <a:srgbClr val="6E6E6E"/>
              </a:solidFill>
              <a:highlight>
                <a:srgbClr val="FFFFFF"/>
              </a:high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76794a3cc_2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76794a3cc_2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776794a3cc_2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776794a3cc_2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7ff871c73b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7ff871c73b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Our why!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772e982d9c_1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772e982d9c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Sacha Storer</a:t>
            </a:r>
            <a:r>
              <a:rPr lang="en-GB" sz="900">
                <a:solidFill>
                  <a:srgbClr val="5F6368"/>
                </a:solidFill>
                <a:highlight>
                  <a:srgbClr val="FFFFFF"/>
                </a:highlight>
                <a:latin typeface="Roboto"/>
                <a:ea typeface="Roboto"/>
                <a:cs typeface="Roboto"/>
                <a:sym typeface="Roboto"/>
              </a:rPr>
              <a:t>11:13</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The way we connect with students has changed.</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Vicky Holt</a:t>
            </a:r>
            <a:r>
              <a:rPr lang="en-GB" sz="900">
                <a:solidFill>
                  <a:srgbClr val="5F6368"/>
                </a:solidFill>
                <a:highlight>
                  <a:srgbClr val="FFFFFF"/>
                </a:highlight>
                <a:latin typeface="Roboto"/>
                <a:ea typeface="Roboto"/>
                <a:cs typeface="Roboto"/>
                <a:sym typeface="Roboto"/>
              </a:rPr>
              <a:t>11:13</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Learning how to use Google Hangouts</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Rebecca Tayles</a:t>
            </a:r>
            <a:r>
              <a:rPr lang="en-GB" sz="900">
                <a:solidFill>
                  <a:srgbClr val="5F6368"/>
                </a:solidFill>
                <a:highlight>
                  <a:srgbClr val="FFFFFF"/>
                </a:highlight>
                <a:latin typeface="Roboto"/>
                <a:ea typeface="Roboto"/>
                <a:cs typeface="Roboto"/>
                <a:sym typeface="Roboto"/>
              </a:rPr>
              <a:t>11:13</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My daughter hasn't wanted to do schooling at home this week. I have let her run with this. We always check in with the teacher sometime during the day but hopefully we will be back at school soon.</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Averil Wells</a:t>
            </a:r>
            <a:r>
              <a:rPr lang="en-GB" sz="900">
                <a:solidFill>
                  <a:srgbClr val="5F6368"/>
                </a:solidFill>
                <a:highlight>
                  <a:srgbClr val="FFFFFF"/>
                </a:highlight>
                <a:latin typeface="Roboto"/>
                <a:ea typeface="Roboto"/>
                <a:cs typeface="Roboto"/>
                <a:sym typeface="Roboto"/>
              </a:rPr>
              <a:t>11:13</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I have been getting fresh air everyday by walking</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Jo Woodrow</a:t>
            </a:r>
            <a:r>
              <a:rPr lang="en-GB" sz="900">
                <a:solidFill>
                  <a:srgbClr val="5F6368"/>
                </a:solidFill>
                <a:highlight>
                  <a:srgbClr val="FFFFFF"/>
                </a:highlight>
                <a:latin typeface="Roboto"/>
                <a:ea typeface="Roboto"/>
                <a:cs typeface="Roboto"/>
                <a:sym typeface="Roboto"/>
              </a:rPr>
              <a:t>11:14</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making my bed every morning so I feel like I have achieved something!</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Melanie Wildermoth</a:t>
            </a:r>
            <a:r>
              <a:rPr lang="en-GB" sz="900">
                <a:solidFill>
                  <a:srgbClr val="5F6368"/>
                </a:solidFill>
                <a:highlight>
                  <a:srgbClr val="FFFFFF"/>
                </a:highlight>
                <a:latin typeface="Roboto"/>
                <a:ea typeface="Roboto"/>
                <a:cs typeface="Roboto"/>
                <a:sym typeface="Roboto"/>
              </a:rPr>
              <a:t>11:14</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walking and bike riding with family</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Nicky van Lent</a:t>
            </a:r>
            <a:r>
              <a:rPr lang="en-GB" sz="900">
                <a:solidFill>
                  <a:srgbClr val="5F6368"/>
                </a:solidFill>
                <a:highlight>
                  <a:srgbClr val="FFFFFF"/>
                </a:highlight>
                <a:latin typeface="Roboto"/>
                <a:ea typeface="Roboto"/>
                <a:cs typeface="Roboto"/>
                <a:sym typeface="Roboto"/>
              </a:rPr>
              <a:t>11:14</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Staying connected to friends and family virtually.....important for kids too.</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Kim Hassan</a:t>
            </a:r>
            <a:r>
              <a:rPr lang="en-GB" sz="900">
                <a:solidFill>
                  <a:srgbClr val="5F6368"/>
                </a:solidFill>
                <a:highlight>
                  <a:srgbClr val="FFFFFF"/>
                </a:highlight>
                <a:latin typeface="Roboto"/>
                <a:ea typeface="Roboto"/>
                <a:cs typeface="Roboto"/>
                <a:sym typeface="Roboto"/>
              </a:rPr>
              <a:t>11:14</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learnt how to use google hangouts</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Pip Wyatt</a:t>
            </a:r>
            <a:r>
              <a:rPr lang="en-GB" sz="900">
                <a:solidFill>
                  <a:srgbClr val="5F6368"/>
                </a:solidFill>
                <a:highlight>
                  <a:srgbClr val="FFFFFF"/>
                </a:highlight>
                <a:latin typeface="Roboto"/>
                <a:ea typeface="Roboto"/>
                <a:cs typeface="Roboto"/>
                <a:sym typeface="Roboto"/>
              </a:rPr>
              <a:t>11:14</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Learnt to let go of things out of my control. More balance for us and need to continue this.  I think I need some more technology lessons!</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You</a:t>
            </a:r>
            <a:r>
              <a:rPr lang="en-GB" sz="900">
                <a:solidFill>
                  <a:srgbClr val="5F6368"/>
                </a:solidFill>
                <a:highlight>
                  <a:srgbClr val="FFFFFF"/>
                </a:highlight>
                <a:latin typeface="Roboto"/>
                <a:ea typeface="Roboto"/>
                <a:cs typeface="Roboto"/>
                <a:sym typeface="Roboto"/>
              </a:rPr>
              <a:t>11:14</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The beach has never been more attractive</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Averil Wells</a:t>
            </a:r>
            <a:r>
              <a:rPr lang="en-GB" sz="900">
                <a:solidFill>
                  <a:srgbClr val="5F6368"/>
                </a:solidFill>
                <a:highlight>
                  <a:srgbClr val="FFFFFF"/>
                </a:highlight>
                <a:latin typeface="Roboto"/>
                <a:ea typeface="Roboto"/>
                <a:cs typeface="Roboto"/>
                <a:sym typeface="Roboto"/>
              </a:rPr>
              <a:t>11:14</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yes kim!</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Elizabeth Buckley</a:t>
            </a:r>
            <a:r>
              <a:rPr lang="en-GB" sz="900">
                <a:solidFill>
                  <a:srgbClr val="5F6368"/>
                </a:solidFill>
                <a:highlight>
                  <a:srgbClr val="FFFFFF"/>
                </a:highlight>
                <a:latin typeface="Roboto"/>
                <a:ea typeface="Roboto"/>
                <a:cs typeface="Roboto"/>
                <a:sym typeface="Roboto"/>
              </a:rPr>
              <a:t>11:14</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Hi guys, I have been trying to deal with things on a day to day basis, rather than looking too far ahead, which I find can be quite overwhelming.</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Averil Wells</a:t>
            </a:r>
            <a:r>
              <a:rPr lang="en-GB" sz="900">
                <a:solidFill>
                  <a:srgbClr val="5F6368"/>
                </a:solidFill>
                <a:highlight>
                  <a:srgbClr val="FFFFFF"/>
                </a:highlight>
                <a:latin typeface="Roboto"/>
                <a:ea typeface="Roboto"/>
                <a:cs typeface="Roboto"/>
                <a:sym typeface="Roboto"/>
              </a:rPr>
              <a:t>11:15</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yes Kim!</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claire cameron</a:t>
            </a:r>
            <a:r>
              <a:rPr lang="en-GB" sz="900">
                <a:solidFill>
                  <a:srgbClr val="5F6368"/>
                </a:solidFill>
                <a:highlight>
                  <a:srgbClr val="FFFFFF"/>
                </a:highlight>
                <a:latin typeface="Roboto"/>
                <a:ea typeface="Roboto"/>
                <a:cs typeface="Roboto"/>
                <a:sym typeface="Roboto"/>
              </a:rPr>
              <a:t>11:15</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accepting that not every day  is going to be a good day.</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Janel Painter</a:t>
            </a:r>
            <a:r>
              <a:rPr lang="en-GB" sz="900">
                <a:solidFill>
                  <a:srgbClr val="5F6368"/>
                </a:solidFill>
                <a:highlight>
                  <a:srgbClr val="FFFFFF"/>
                </a:highlight>
                <a:latin typeface="Roboto"/>
                <a:ea typeface="Roboto"/>
                <a:cs typeface="Roboto"/>
                <a:sym typeface="Roboto"/>
              </a:rPr>
              <a:t>11:15</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Connecting more as a family changig habits you get into when your busy running around to activities!</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Sarah Morris</a:t>
            </a:r>
            <a:r>
              <a:rPr lang="en-GB" sz="900">
                <a:solidFill>
                  <a:srgbClr val="5F6368"/>
                </a:solidFill>
                <a:highlight>
                  <a:srgbClr val="FFFFFF"/>
                </a:highlight>
                <a:latin typeface="Roboto"/>
                <a:ea typeface="Roboto"/>
                <a:cs typeface="Roboto"/>
                <a:sym typeface="Roboto"/>
              </a:rPr>
              <a:t>11:15</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Challenged myself to be able to run 5km non stop and did it after not having run for 4 years.  Needed the fresh air and exercise.</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Kim Hassan</a:t>
            </a:r>
            <a:r>
              <a:rPr lang="en-GB" sz="900">
                <a:solidFill>
                  <a:srgbClr val="5F6368"/>
                </a:solidFill>
                <a:highlight>
                  <a:srgbClr val="FFFFFF"/>
                </a:highlight>
                <a:latin typeface="Roboto"/>
                <a:ea typeface="Roboto"/>
                <a:cs typeface="Roboto"/>
                <a:sym typeface="Roboto"/>
              </a:rPr>
              <a:t>11:15</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walking every day with my dog, discovered more of  the beautiful tracks of Leithfield and Amberley</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Averil Wells</a:t>
            </a:r>
            <a:r>
              <a:rPr lang="en-GB" sz="900">
                <a:solidFill>
                  <a:srgbClr val="5F6368"/>
                </a:solidFill>
                <a:highlight>
                  <a:srgbClr val="FFFFFF"/>
                </a:highlight>
                <a:latin typeface="Roboto"/>
                <a:ea typeface="Roboto"/>
                <a:cs typeface="Roboto"/>
                <a:sym typeface="Roboto"/>
              </a:rPr>
              <a:t>11:15</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learning patience</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Vicki Edwards</a:t>
            </a:r>
            <a:r>
              <a:rPr lang="en-GB" sz="900">
                <a:solidFill>
                  <a:srgbClr val="5F6368"/>
                </a:solidFill>
                <a:highlight>
                  <a:srgbClr val="FFFFFF"/>
                </a:highlight>
                <a:latin typeface="Roboto"/>
                <a:ea typeface="Roboto"/>
                <a:cs typeface="Roboto"/>
                <a:sym typeface="Roboto"/>
              </a:rPr>
              <a:t>11:16</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I have enjoyed adapting my literacy programmes via google meet in google classroom for  students and find they are so engaged and it has helped keep our relationships strong.</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Christine Morriss</a:t>
            </a:r>
            <a:r>
              <a:rPr lang="en-GB" sz="900">
                <a:solidFill>
                  <a:srgbClr val="5F6368"/>
                </a:solidFill>
                <a:highlight>
                  <a:srgbClr val="FFFFFF"/>
                </a:highlight>
                <a:latin typeface="Roboto"/>
                <a:ea typeface="Roboto"/>
                <a:cs typeface="Roboto"/>
                <a:sym typeface="Roboto"/>
              </a:rPr>
              <a:t>11:16</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Are you still looking for extra attendees. We still have some colleagues trying to join</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Robyn Norriss</a:t>
            </a:r>
            <a:r>
              <a:rPr lang="en-GB" sz="900">
                <a:solidFill>
                  <a:srgbClr val="5F6368"/>
                </a:solidFill>
                <a:highlight>
                  <a:srgbClr val="FFFFFF"/>
                </a:highlight>
                <a:latin typeface="Roboto"/>
                <a:ea typeface="Roboto"/>
                <a:cs typeface="Roboto"/>
                <a:sym typeface="Roboto"/>
              </a:rPr>
              <a:t>11:16</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Knowing how famiies are getting onstaff and students online through staycation on google docs</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You</a:t>
            </a:r>
            <a:r>
              <a:rPr lang="en-GB" sz="900">
                <a:solidFill>
                  <a:srgbClr val="5F6368"/>
                </a:solidFill>
                <a:highlight>
                  <a:srgbClr val="FFFFFF"/>
                </a:highlight>
                <a:latin typeface="Roboto"/>
                <a:ea typeface="Roboto"/>
                <a:cs typeface="Roboto"/>
                <a:sym typeface="Roboto"/>
              </a:rPr>
              <a:t>11:17</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u="sng">
                <a:solidFill>
                  <a:srgbClr val="3367D6"/>
                </a:solidFill>
                <a:highlight>
                  <a:srgbClr val="FFFFFF"/>
                </a:highlight>
                <a:latin typeface="Roboto"/>
                <a:ea typeface="Roboto"/>
                <a:cs typeface="Roboto"/>
                <a:sym typeface="Roboto"/>
                <a:hlinkClick r:id="rId3"/>
              </a:rPr>
              <a:t>https://docs.google.com/presentation/d/1IGAtRUOz1EbrREn75WIZjBvFvJa_YHFQISdmCikio04/edit#slide=id.g776794a3cc_2_45</a:t>
            </a:r>
            <a:endParaRPr sz="1000" u="sng">
              <a:solidFill>
                <a:srgbClr val="3367D6"/>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Rebecca Tayles</a:t>
            </a:r>
            <a:r>
              <a:rPr lang="en-GB" sz="900">
                <a:solidFill>
                  <a:srgbClr val="5F6368"/>
                </a:solidFill>
                <a:highlight>
                  <a:srgbClr val="FFFFFF"/>
                </a:highlight>
                <a:latin typeface="Roboto"/>
                <a:ea typeface="Roboto"/>
                <a:cs typeface="Roboto"/>
                <a:sym typeface="Roboto"/>
              </a:rPr>
              <a:t>11:17</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How do we enter the details.</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Nicky Lancaster</a:t>
            </a:r>
            <a:r>
              <a:rPr lang="en-GB" sz="900">
                <a:solidFill>
                  <a:srgbClr val="5F6368"/>
                </a:solidFill>
                <a:highlight>
                  <a:srgbClr val="FFFFFF"/>
                </a:highlight>
                <a:latin typeface="Roboto"/>
                <a:ea typeface="Roboto"/>
                <a:cs typeface="Roboto"/>
                <a:sym typeface="Roboto"/>
              </a:rPr>
              <a:t>11:18</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Can more people join this meeting some colleagues still trying to get in.</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Sarah Whiting</a:t>
            </a:r>
            <a:r>
              <a:rPr lang="en-GB" sz="900">
                <a:solidFill>
                  <a:srgbClr val="5F6368"/>
                </a:solidFill>
                <a:highlight>
                  <a:srgbClr val="FFFFFF"/>
                </a:highlight>
                <a:latin typeface="Roboto"/>
                <a:ea typeface="Roboto"/>
                <a:cs typeface="Roboto"/>
                <a:sym typeface="Roboto"/>
              </a:rPr>
              <a:t>11:19</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Should be able to. Ask them to try again and I wlll see if the access links comes up</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John Kaye</a:t>
            </a:r>
            <a:r>
              <a:rPr lang="en-GB" sz="900">
                <a:solidFill>
                  <a:srgbClr val="5F6368"/>
                </a:solidFill>
                <a:highlight>
                  <a:srgbClr val="FFFFFF"/>
                </a:highlight>
                <a:latin typeface="Roboto"/>
                <a:ea typeface="Roboto"/>
                <a:cs typeface="Roboto"/>
                <a:sym typeface="Roboto"/>
              </a:rPr>
              <a:t>11:20</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are you still letting people in?  Some of my colleagues are trying to come in</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Sarah Whiting</a:t>
            </a:r>
            <a:r>
              <a:rPr lang="en-GB" sz="900">
                <a:solidFill>
                  <a:srgbClr val="5F6368"/>
                </a:solidFill>
                <a:highlight>
                  <a:srgbClr val="FFFFFF"/>
                </a:highlight>
                <a:latin typeface="Roboto"/>
                <a:ea typeface="Roboto"/>
                <a:cs typeface="Roboto"/>
                <a:sym typeface="Roboto"/>
              </a:rPr>
              <a:t>11:20</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Should be able to still enter</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Vicky Holt</a:t>
            </a:r>
            <a:r>
              <a:rPr lang="en-GB" sz="900">
                <a:solidFill>
                  <a:srgbClr val="5F6368"/>
                </a:solidFill>
                <a:highlight>
                  <a:srgbClr val="FFFFFF"/>
                </a:highlight>
                <a:latin typeface="Roboto"/>
                <a:ea typeface="Roboto"/>
                <a:cs typeface="Roboto"/>
                <a:sym typeface="Roboto"/>
              </a:rPr>
              <a:t>11:20</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I can't edit the document - scrolling etc</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Janel Painter</a:t>
            </a:r>
            <a:r>
              <a:rPr lang="en-GB" sz="900">
                <a:solidFill>
                  <a:srgbClr val="5F6368"/>
                </a:solidFill>
                <a:highlight>
                  <a:srgbClr val="FFFFFF"/>
                </a:highlight>
                <a:latin typeface="Roboto"/>
                <a:ea typeface="Roboto"/>
                <a:cs typeface="Roboto"/>
                <a:sym typeface="Roboto"/>
              </a:rPr>
              <a:t>11:21</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I had trouble &amp; had to go out &amp; back in</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Rebecca Tayles</a:t>
            </a:r>
            <a:r>
              <a:rPr lang="en-GB" sz="900">
                <a:solidFill>
                  <a:srgbClr val="5F6368"/>
                </a:solidFill>
                <a:highlight>
                  <a:srgbClr val="FFFFFF"/>
                </a:highlight>
                <a:latin typeface="Roboto"/>
                <a:ea typeface="Roboto"/>
                <a:cs typeface="Roboto"/>
                <a:sym typeface="Roboto"/>
              </a:rPr>
              <a:t>11:22</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Is there somewhere with all the info from all the hangouts we have had.</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Vicky Holt</a:t>
            </a:r>
            <a:r>
              <a:rPr lang="en-GB" sz="900">
                <a:solidFill>
                  <a:srgbClr val="5F6368"/>
                </a:solidFill>
                <a:highlight>
                  <a:srgbClr val="FFFFFF"/>
                </a:highlight>
                <a:latin typeface="Roboto"/>
                <a:ea typeface="Roboto"/>
                <a:cs typeface="Roboto"/>
                <a:sym typeface="Roboto"/>
              </a:rPr>
              <a:t>11:22</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I tried that but still can't.  Grrr!</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Sarah Whiting</a:t>
            </a:r>
            <a:r>
              <a:rPr lang="en-GB" sz="900">
                <a:solidFill>
                  <a:srgbClr val="5F6368"/>
                </a:solidFill>
                <a:highlight>
                  <a:srgbClr val="FFFFFF"/>
                </a:highlight>
                <a:latin typeface="Roboto"/>
                <a:ea typeface="Roboto"/>
                <a:cs typeface="Roboto"/>
                <a:sym typeface="Roboto"/>
              </a:rPr>
              <a:t>11:22</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meet.google.com/ebb-tvxc-hjz</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Vicky Holt</a:t>
            </a:r>
            <a:r>
              <a:rPr lang="en-GB" sz="900">
                <a:solidFill>
                  <a:srgbClr val="5F6368"/>
                </a:solidFill>
                <a:highlight>
                  <a:srgbClr val="FFFFFF"/>
                </a:highlight>
                <a:latin typeface="Roboto"/>
                <a:ea typeface="Roboto"/>
                <a:cs typeface="Roboto"/>
                <a:sym typeface="Roboto"/>
              </a:rPr>
              <a:t>11:23</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Can you enlarge it?</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Sarah Whiting</a:t>
            </a:r>
            <a:r>
              <a:rPr lang="en-GB" sz="900">
                <a:solidFill>
                  <a:srgbClr val="5F6368"/>
                </a:solidFill>
                <a:highlight>
                  <a:srgbClr val="FFFFFF"/>
                </a:highlight>
                <a:latin typeface="Roboto"/>
                <a:ea typeface="Roboto"/>
                <a:cs typeface="Roboto"/>
                <a:sym typeface="Roboto"/>
              </a:rPr>
              <a:t>11:24</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You might need to refresh the link Vicky</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Sarah Whiting</a:t>
            </a:r>
            <a:r>
              <a:rPr lang="en-GB" sz="900">
                <a:solidFill>
                  <a:srgbClr val="5F6368"/>
                </a:solidFill>
                <a:highlight>
                  <a:srgbClr val="FFFFFF"/>
                </a:highlight>
                <a:latin typeface="Roboto"/>
                <a:ea typeface="Roboto"/>
                <a:cs typeface="Roboto"/>
                <a:sym typeface="Roboto"/>
              </a:rPr>
              <a:t>11:25</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All will see all of this on the shared slides too.</a:t>
            </a:r>
            <a:endParaRPr sz="1000">
              <a:solidFill>
                <a:srgbClr val="202124"/>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We are organised a shared space for all these resources too</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Rebecca Tayles</a:t>
            </a:r>
            <a:r>
              <a:rPr lang="en-GB" sz="900">
                <a:solidFill>
                  <a:srgbClr val="5F6368"/>
                </a:solidFill>
                <a:highlight>
                  <a:srgbClr val="FFFFFF"/>
                </a:highlight>
                <a:latin typeface="Roboto"/>
                <a:ea typeface="Roboto"/>
                <a:cs typeface="Roboto"/>
                <a:sym typeface="Roboto"/>
              </a:rPr>
              <a:t>11:25</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Can you tell how to find the shared space?</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Elizabeth Buckley</a:t>
            </a:r>
            <a:r>
              <a:rPr lang="en-GB" sz="900">
                <a:solidFill>
                  <a:srgbClr val="5F6368"/>
                </a:solidFill>
                <a:highlight>
                  <a:srgbClr val="FFFFFF"/>
                </a:highlight>
                <a:latin typeface="Roboto"/>
                <a:ea typeface="Roboto"/>
                <a:cs typeface="Roboto"/>
                <a:sym typeface="Roboto"/>
              </a:rPr>
              <a:t>11:26</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Where will this information be available please?</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Sarah Whiting</a:t>
            </a:r>
            <a:r>
              <a:rPr lang="en-GB" sz="900">
                <a:solidFill>
                  <a:srgbClr val="5F6368"/>
                </a:solidFill>
                <a:highlight>
                  <a:srgbClr val="FFFFFF"/>
                </a:highlight>
                <a:latin typeface="Roboto"/>
                <a:ea typeface="Roboto"/>
                <a:cs typeface="Roboto"/>
                <a:sym typeface="Roboto"/>
              </a:rPr>
              <a:t>11:26</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I will check with Suzi for you.</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Elizabeth Buckley</a:t>
            </a:r>
            <a:r>
              <a:rPr lang="en-GB" sz="900">
                <a:solidFill>
                  <a:srgbClr val="5F6368"/>
                </a:solidFill>
                <a:highlight>
                  <a:srgbClr val="FFFFFF"/>
                </a:highlight>
                <a:latin typeface="Roboto"/>
                <a:ea typeface="Roboto"/>
                <a:cs typeface="Roboto"/>
                <a:sym typeface="Roboto"/>
              </a:rPr>
              <a:t>11:26</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Thanks Sarah!</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Sarah Whiting</a:t>
            </a:r>
            <a:r>
              <a:rPr lang="en-GB" sz="900">
                <a:solidFill>
                  <a:srgbClr val="5F6368"/>
                </a:solidFill>
                <a:highlight>
                  <a:srgbClr val="FFFFFF"/>
                </a:highlight>
                <a:latin typeface="Roboto"/>
                <a:ea typeface="Roboto"/>
                <a:cs typeface="Roboto"/>
                <a:sym typeface="Roboto"/>
              </a:rPr>
              <a:t>11:27</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u="sng">
                <a:solidFill>
                  <a:srgbClr val="3367D6"/>
                </a:solidFill>
                <a:highlight>
                  <a:srgbClr val="FFFFFF"/>
                </a:highlight>
                <a:latin typeface="Roboto"/>
                <a:ea typeface="Roboto"/>
                <a:cs typeface="Roboto"/>
                <a:sym typeface="Roboto"/>
                <a:hlinkClick r:id="rId4"/>
              </a:rPr>
              <a:t>https://docs.google.com/presentation/d/1IGAtRUOz1EbrREn75WIZjBvFvJa_YHFQISdmCikio04/edit#slide=id.g776794a3cc_2_107</a:t>
            </a:r>
            <a:endParaRPr sz="1000" u="sng">
              <a:solidFill>
                <a:srgbClr val="3367D6"/>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Slide 10</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Sarah Whiting</a:t>
            </a:r>
            <a:r>
              <a:rPr lang="en-GB" sz="900">
                <a:solidFill>
                  <a:srgbClr val="5F6368"/>
                </a:solidFill>
                <a:highlight>
                  <a:srgbClr val="FFFFFF"/>
                </a:highlight>
                <a:latin typeface="Roboto"/>
                <a:ea typeface="Roboto"/>
                <a:cs typeface="Roboto"/>
                <a:sym typeface="Roboto"/>
              </a:rPr>
              <a:t>11:29</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Access on last slide</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Vicky Holt</a:t>
            </a:r>
            <a:r>
              <a:rPr lang="en-GB" sz="900">
                <a:solidFill>
                  <a:srgbClr val="5F6368"/>
                </a:solidFill>
                <a:highlight>
                  <a:srgbClr val="FFFFFF"/>
                </a:highlight>
                <a:latin typeface="Roboto"/>
                <a:ea typeface="Roboto"/>
                <a:cs typeface="Roboto"/>
                <a:sym typeface="Roboto"/>
              </a:rPr>
              <a:t>11:31</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I have put some things on the above link.  I hope that's right</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Sarah Whiting</a:t>
            </a:r>
            <a:r>
              <a:rPr lang="en-GB" sz="900">
                <a:solidFill>
                  <a:srgbClr val="5F6368"/>
                </a:solidFill>
                <a:highlight>
                  <a:srgbClr val="FFFFFF"/>
                </a:highlight>
                <a:latin typeface="Roboto"/>
                <a:ea typeface="Roboto"/>
                <a:cs typeface="Roboto"/>
                <a:sym typeface="Roboto"/>
              </a:rPr>
              <a:t>11:31</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Thanks Vicky. :)</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You</a:t>
            </a:r>
            <a:r>
              <a:rPr lang="en-GB" sz="900">
                <a:solidFill>
                  <a:srgbClr val="5F6368"/>
                </a:solidFill>
                <a:highlight>
                  <a:srgbClr val="FFFFFF"/>
                </a:highlight>
                <a:latin typeface="Roboto"/>
                <a:ea typeface="Roboto"/>
                <a:cs typeface="Roboto"/>
                <a:sym typeface="Roboto"/>
              </a:rPr>
              <a:t>11:35</a:t>
            </a:r>
            <a:endParaRPr sz="900">
              <a:solidFill>
                <a:srgbClr val="5F6368"/>
              </a:solidFill>
              <a:highlight>
                <a:srgbClr val="FFFFFF"/>
              </a:highlight>
              <a:latin typeface="Roboto"/>
              <a:ea typeface="Roboto"/>
              <a:cs typeface="Roboto"/>
              <a:sym typeface="Roboto"/>
            </a:endParaRPr>
          </a:p>
          <a:p>
            <a:pPr marL="0" lvl="0" indent="0" algn="l" rtl="0">
              <a:spcBef>
                <a:spcPts val="0"/>
              </a:spcBef>
              <a:spcAft>
                <a:spcPts val="0"/>
              </a:spcAft>
              <a:buNone/>
            </a:pPr>
            <a:r>
              <a:rPr lang="en-GB" sz="1000">
                <a:solidFill>
                  <a:srgbClr val="202124"/>
                </a:solidFill>
                <a:highlight>
                  <a:srgbClr val="FFFFFF"/>
                </a:highlight>
                <a:latin typeface="Roboto"/>
                <a:ea typeface="Roboto"/>
                <a:cs typeface="Roboto"/>
                <a:sym typeface="Roboto"/>
              </a:rPr>
              <a:t>Eleven questions for making a true connection or maintaining team cohesion</a:t>
            </a:r>
            <a:endParaRPr sz="100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r>
              <a:rPr lang="en-GB" sz="1000">
                <a:solidFill>
                  <a:srgbClr val="202124"/>
                </a:solidFill>
                <a:highlight>
                  <a:srgbClr val="FFFFFF"/>
                </a:highlight>
                <a:latin typeface="Roboto"/>
                <a:ea typeface="Roboto"/>
                <a:cs typeface="Roboto"/>
                <a:sym typeface="Roboto"/>
              </a:rPr>
              <a:t>Here are some sample questions for getting beyond “How are you?”</a:t>
            </a:r>
            <a:endParaRPr sz="100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endParaRPr sz="100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r>
              <a:rPr lang="en-GB" sz="1000">
                <a:solidFill>
                  <a:srgbClr val="202124"/>
                </a:solidFill>
                <a:highlight>
                  <a:srgbClr val="FFFFFF"/>
                </a:highlight>
                <a:latin typeface="Roboto"/>
                <a:ea typeface="Roboto"/>
                <a:cs typeface="Roboto"/>
                <a:sym typeface="Roboto"/>
              </a:rPr>
              <a:t>How are you taking care of yourself today?</a:t>
            </a:r>
            <a:endParaRPr sz="100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r>
              <a:rPr lang="en-GB" sz="1000">
                <a:solidFill>
                  <a:srgbClr val="202124"/>
                </a:solidFill>
                <a:highlight>
                  <a:srgbClr val="FFFFFF"/>
                </a:highlight>
                <a:latin typeface="Roboto"/>
                <a:ea typeface="Roboto"/>
                <a:cs typeface="Roboto"/>
                <a:sym typeface="Roboto"/>
              </a:rPr>
              <a:t>What part of your shelter-in-place residence have you come to appreciate the most?</a:t>
            </a:r>
            <a:endParaRPr sz="100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r>
              <a:rPr lang="en-GB" sz="1000">
                <a:solidFill>
                  <a:srgbClr val="202124"/>
                </a:solidFill>
                <a:highlight>
                  <a:srgbClr val="FFFFFF"/>
                </a:highlight>
                <a:latin typeface="Roboto"/>
                <a:ea typeface="Roboto"/>
                <a:cs typeface="Roboto"/>
                <a:sym typeface="Roboto"/>
              </a:rPr>
              <a:t>What surprising thing have you been stocking up on (that isn’t toilet paper)?</a:t>
            </a:r>
            <a:endParaRPr sz="100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r>
              <a:rPr lang="en-GB" sz="1000">
                <a:solidFill>
                  <a:srgbClr val="202124"/>
                </a:solidFill>
                <a:highlight>
                  <a:srgbClr val="FFFFFF"/>
                </a:highlight>
                <a:latin typeface="Roboto"/>
                <a:ea typeface="Roboto"/>
                <a:cs typeface="Roboto"/>
                <a:sym typeface="Roboto"/>
              </a:rPr>
              <a:t>What’s a story – from a book, a movie, an article, a conversation – that you’ve been gripped by recently? Why did it capture you?</a:t>
            </a:r>
            <a:endParaRPr sz="1000">
              <a:solidFill>
                <a:srgbClr val="202124"/>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What habit have you start</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Sarah Whiting</a:t>
            </a:r>
            <a:r>
              <a:rPr lang="en-GB" sz="900">
                <a:solidFill>
                  <a:srgbClr val="5F6368"/>
                </a:solidFill>
                <a:highlight>
                  <a:srgbClr val="FFFFFF"/>
                </a:highlight>
                <a:latin typeface="Roboto"/>
                <a:ea typeface="Roboto"/>
                <a:cs typeface="Roboto"/>
                <a:sym typeface="Roboto"/>
              </a:rPr>
              <a:t>11:35</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Love these Suzi</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Nicky van Lent</a:t>
            </a:r>
            <a:r>
              <a:rPr lang="en-GB" sz="900">
                <a:solidFill>
                  <a:srgbClr val="5F6368"/>
                </a:solidFill>
                <a:highlight>
                  <a:srgbClr val="FFFFFF"/>
                </a:highlight>
                <a:latin typeface="Roboto"/>
                <a:ea typeface="Roboto"/>
                <a:cs typeface="Roboto"/>
                <a:sym typeface="Roboto"/>
              </a:rPr>
              <a:t>11:42</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Sorry everyone, I need to leave a little earlier today.....Thank you for holding this virtual hui today! Have a great weekend!</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Elizabeth Buckley</a:t>
            </a:r>
            <a:r>
              <a:rPr lang="en-GB" sz="900">
                <a:solidFill>
                  <a:srgbClr val="5F6368"/>
                </a:solidFill>
                <a:highlight>
                  <a:srgbClr val="FFFFFF"/>
                </a:highlight>
                <a:latin typeface="Roboto"/>
                <a:ea typeface="Roboto"/>
                <a:cs typeface="Roboto"/>
                <a:sym typeface="Roboto"/>
              </a:rPr>
              <a:t>11:45</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Sarah Whiting, your baby is beautiful!</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Elizabeth Buckley</a:t>
            </a:r>
            <a:r>
              <a:rPr lang="en-GB" sz="900">
                <a:solidFill>
                  <a:srgbClr val="5F6368"/>
                </a:solidFill>
                <a:highlight>
                  <a:srgbClr val="FFFFFF"/>
                </a:highlight>
                <a:latin typeface="Roboto"/>
                <a:ea typeface="Roboto"/>
                <a:cs typeface="Roboto"/>
                <a:sym typeface="Roboto"/>
              </a:rPr>
              <a:t>11:46</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I have to go, thanks for these great resources. Have a great weekend!</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Sarah Whiting</a:t>
            </a:r>
            <a:r>
              <a:rPr lang="en-GB" sz="900">
                <a:solidFill>
                  <a:srgbClr val="5F6368"/>
                </a:solidFill>
                <a:highlight>
                  <a:srgbClr val="FFFFFF"/>
                </a:highlight>
                <a:latin typeface="Roboto"/>
                <a:ea typeface="Roboto"/>
                <a:cs typeface="Roboto"/>
                <a:sym typeface="Roboto"/>
              </a:rPr>
              <a:t>11:46</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Thank you Elizabeth!</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Sue Gilbert</a:t>
            </a:r>
            <a:r>
              <a:rPr lang="en-GB" sz="900">
                <a:solidFill>
                  <a:srgbClr val="5F6368"/>
                </a:solidFill>
                <a:highlight>
                  <a:srgbClr val="FFFFFF"/>
                </a:highlight>
                <a:latin typeface="Roboto"/>
                <a:ea typeface="Roboto"/>
                <a:cs typeface="Roboto"/>
                <a:sym typeface="Roboto"/>
              </a:rPr>
              <a:t>11:47</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some of us missed earlier sessions ,can we still resource these</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Janel Painter</a:t>
            </a:r>
            <a:r>
              <a:rPr lang="en-GB" sz="900">
                <a:solidFill>
                  <a:srgbClr val="5F6368"/>
                </a:solidFill>
                <a:highlight>
                  <a:srgbClr val="FFFFFF"/>
                </a:highlight>
                <a:latin typeface="Roboto"/>
                <a:ea typeface="Roboto"/>
                <a:cs typeface="Roboto"/>
                <a:sym typeface="Roboto"/>
              </a:rPr>
              <a:t>11:48</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It will be good just to go back read &amp; let it set in my brain properly!!</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Jo Woodrow</a:t>
            </a:r>
            <a:r>
              <a:rPr lang="en-GB" sz="900">
                <a:solidFill>
                  <a:srgbClr val="5F6368"/>
                </a:solidFill>
                <a:highlight>
                  <a:srgbClr val="FFFFFF"/>
                </a:highlight>
                <a:latin typeface="Roboto"/>
                <a:ea typeface="Roboto"/>
                <a:cs typeface="Roboto"/>
                <a:sym typeface="Roboto"/>
              </a:rPr>
              <a:t>11:48</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This has been great and I definitely wish we had known about the first two sessions. However I will be looking up the previous two sessions online. :)</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Vicky Holt</a:t>
            </a:r>
            <a:r>
              <a:rPr lang="en-GB" sz="900">
                <a:solidFill>
                  <a:srgbClr val="5F6368"/>
                </a:solidFill>
                <a:highlight>
                  <a:srgbClr val="FFFFFF"/>
                </a:highlight>
                <a:latin typeface="Roboto"/>
                <a:ea typeface="Roboto"/>
                <a:cs typeface="Roboto"/>
                <a:sym typeface="Roboto"/>
              </a:rPr>
              <a:t>11:48</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Thank you everyone - it makes me feel that we have been on the right track through the lockdown</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Pip Wyatt</a:t>
            </a:r>
            <a:r>
              <a:rPr lang="en-GB" sz="900">
                <a:solidFill>
                  <a:srgbClr val="5F6368"/>
                </a:solidFill>
                <a:highlight>
                  <a:srgbClr val="FFFFFF"/>
                </a:highlight>
                <a:latin typeface="Roboto"/>
                <a:ea typeface="Roboto"/>
                <a:cs typeface="Roboto"/>
                <a:sym typeface="Roboto"/>
              </a:rPr>
              <a:t>11:48</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Absolutely....these meetings has reminded me of what an important job role we all have. Also this has made me want to do some more study</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Vicki Edwards</a:t>
            </a:r>
            <a:r>
              <a:rPr lang="en-GB" sz="900">
                <a:solidFill>
                  <a:srgbClr val="5F6368"/>
                </a:solidFill>
                <a:highlight>
                  <a:srgbClr val="FFFFFF"/>
                </a:highlight>
                <a:latin typeface="Roboto"/>
                <a:ea typeface="Roboto"/>
                <a:cs typeface="Roboto"/>
                <a:sym typeface="Roboto"/>
              </a:rPr>
              <a:t>11:48</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Thank you so much.  These resources and great and really helpful.  It's so nice to know that we're all in this together. :)</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Rebecca Tayles</a:t>
            </a:r>
            <a:r>
              <a:rPr lang="en-GB" sz="900">
                <a:solidFill>
                  <a:srgbClr val="5F6368"/>
                </a:solidFill>
                <a:highlight>
                  <a:srgbClr val="FFFFFF"/>
                </a:highlight>
                <a:latin typeface="Roboto"/>
                <a:ea typeface="Roboto"/>
                <a:cs typeface="Roboto"/>
                <a:sym typeface="Roboto"/>
              </a:rPr>
              <a:t>11:49</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I have enjoyed these sessions. Learning more about what is on offer for teacher aids. I will be going onto your website to acess this info and like Janell have it set in my brain.</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Robyn Norriss</a:t>
            </a:r>
            <a:r>
              <a:rPr lang="en-GB" sz="900">
                <a:solidFill>
                  <a:srgbClr val="5F6368"/>
                </a:solidFill>
                <a:highlight>
                  <a:srgbClr val="FFFFFF"/>
                </a:highlight>
                <a:latin typeface="Roboto"/>
                <a:ea typeface="Roboto"/>
                <a:cs typeface="Roboto"/>
                <a:sym typeface="Roboto"/>
              </a:rPr>
              <a:t>11:49</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Yes I will appreciate reading it back later as well</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Pip Wyatt</a:t>
            </a:r>
            <a:r>
              <a:rPr lang="en-GB" sz="900">
                <a:solidFill>
                  <a:srgbClr val="5F6368"/>
                </a:solidFill>
                <a:highlight>
                  <a:srgbClr val="FFFFFF"/>
                </a:highlight>
                <a:latin typeface="Roboto"/>
                <a:ea typeface="Roboto"/>
                <a:cs typeface="Roboto"/>
                <a:sym typeface="Roboto"/>
              </a:rPr>
              <a:t>11:49</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Thank you  I missed that last catch up so I will look that up. Was it TKI?</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Melanie Wildermoth</a:t>
            </a:r>
            <a:r>
              <a:rPr lang="en-GB" sz="900">
                <a:solidFill>
                  <a:srgbClr val="5F6368"/>
                </a:solidFill>
                <a:highlight>
                  <a:srgbClr val="FFFFFF"/>
                </a:highlight>
                <a:latin typeface="Roboto"/>
                <a:ea typeface="Roboto"/>
                <a:cs typeface="Roboto"/>
                <a:sym typeface="Roboto"/>
              </a:rPr>
              <a:t>11:49</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Thanks Its a shame we didnt know about other sessions, interesting will look at other sessions . thanks again</a:t>
            </a:r>
            <a:endParaRPr sz="1000">
              <a:solidFill>
                <a:srgbClr val="202124"/>
              </a:solidFill>
              <a:highlight>
                <a:srgbClr val="FFFFFF"/>
              </a:highlight>
              <a:latin typeface="Roboto"/>
              <a:ea typeface="Roboto"/>
              <a:cs typeface="Roboto"/>
              <a:sym typeface="Roboto"/>
            </a:endParaRPr>
          </a:p>
          <a:p>
            <a:pPr marL="228600" marR="228600" lvl="0" indent="0" algn="l" rtl="0">
              <a:lnSpc>
                <a:spcPct val="115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Averil Wells</a:t>
            </a:r>
            <a:r>
              <a:rPr lang="en-GB" sz="900">
                <a:solidFill>
                  <a:srgbClr val="5F6368"/>
                </a:solidFill>
                <a:highlight>
                  <a:srgbClr val="FFFFFF"/>
                </a:highlight>
                <a:latin typeface="Roboto"/>
                <a:ea typeface="Roboto"/>
                <a:cs typeface="Roboto"/>
                <a:sym typeface="Roboto"/>
              </a:rPr>
              <a:t>11:50</a:t>
            </a:r>
            <a:endParaRPr sz="900">
              <a:solidFill>
                <a:srgbClr val="5F6368"/>
              </a:solidFill>
              <a:highlight>
                <a:srgbClr val="FFFFFF"/>
              </a:highlight>
              <a:latin typeface="Roboto"/>
              <a:ea typeface="Roboto"/>
              <a:cs typeface="Roboto"/>
              <a:sym typeface="Roboto"/>
            </a:endParaRPr>
          </a:p>
          <a:p>
            <a:pPr marL="228600" marR="228600" lvl="0" indent="0" algn="l" rtl="0">
              <a:lnSpc>
                <a:spcPct val="150000"/>
              </a:lnSpc>
              <a:spcBef>
                <a:spcPts val="0"/>
              </a:spcBef>
              <a:spcAft>
                <a:spcPts val="0"/>
              </a:spcAft>
              <a:buClr>
                <a:schemeClr val="dk1"/>
              </a:buClr>
              <a:buSzPts val="1100"/>
              <a:buFont typeface="Arial"/>
              <a:buNone/>
            </a:pPr>
            <a:r>
              <a:rPr lang="en-GB" sz="1000">
                <a:solidFill>
                  <a:srgbClr val="202124"/>
                </a:solidFill>
                <a:highlight>
                  <a:srgbClr val="FFFFFF"/>
                </a:highlight>
                <a:latin typeface="Roboto"/>
                <a:ea typeface="Roboto"/>
                <a:cs typeface="Roboto"/>
                <a:sym typeface="Roboto"/>
              </a:rPr>
              <a:t>Loving this rich conversation!</a:t>
            </a:r>
            <a:endParaRPr sz="100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76794a3cc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776794a3cc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350" i="1">
                <a:solidFill>
                  <a:srgbClr val="EE3340"/>
                </a:solidFill>
                <a:highlight>
                  <a:srgbClr val="FFFFFF"/>
                </a:highlight>
                <a:uFill>
                  <a:noFill/>
                </a:uFill>
                <a:hlinkClick r:id="rId3"/>
              </a:rPr>
              <a:t>‘Te Kawa o Maiora’</a:t>
            </a:r>
            <a:r>
              <a:rPr lang="en-GB" sz="1350">
                <a:solidFill>
                  <a:srgbClr val="333333"/>
                </a:solidFill>
                <a:highlight>
                  <a:srgbClr val="FFFFFF"/>
                </a:highlight>
              </a:rPr>
              <a:t>, is a karakia of sorts, which was written with the intention to bless the new post COVID-19 world </a:t>
            </a:r>
            <a:r>
              <a:rPr lang="en-GB" sz="1350" b="1">
                <a:solidFill>
                  <a:srgbClr val="333333"/>
                </a:solidFill>
                <a:highlight>
                  <a:srgbClr val="FFFFFF"/>
                </a:highlight>
              </a:rPr>
              <a:t>in which we find ourselves living.</a:t>
            </a:r>
            <a:endParaRPr sz="1350" b="1">
              <a:solidFill>
                <a:srgbClr val="333333"/>
              </a:solidFill>
              <a:highlight>
                <a:srgbClr val="FFFFFF"/>
              </a:highlight>
            </a:endParaRPr>
          </a:p>
          <a:p>
            <a:pPr marL="0" lvl="0" indent="0" algn="l" rtl="0">
              <a:lnSpc>
                <a:spcPct val="115000"/>
              </a:lnSpc>
              <a:spcBef>
                <a:spcPts val="1600"/>
              </a:spcBef>
              <a:spcAft>
                <a:spcPts val="0"/>
              </a:spcAft>
              <a:buNone/>
            </a:pPr>
            <a:r>
              <a:rPr lang="en-GB" sz="1350">
                <a:solidFill>
                  <a:srgbClr val="333333"/>
                </a:solidFill>
                <a:highlight>
                  <a:srgbClr val="FFFFFF"/>
                </a:highlight>
              </a:rPr>
              <a:t>"A kawa ora in its earliest instance imbues life into a new house, </a:t>
            </a:r>
            <a:r>
              <a:rPr lang="en-GB" sz="1350" b="1">
                <a:solidFill>
                  <a:srgbClr val="333333"/>
                </a:solidFill>
                <a:highlight>
                  <a:srgbClr val="FFFFFF"/>
                </a:highlight>
              </a:rPr>
              <a:t>or into a new situation,</a:t>
            </a:r>
            <a:r>
              <a:rPr lang="en-GB" sz="1350">
                <a:solidFill>
                  <a:srgbClr val="333333"/>
                </a:solidFill>
                <a:highlight>
                  <a:srgbClr val="FFFFFF"/>
                </a:highlight>
              </a:rPr>
              <a:t> and this is a very new situation to us," he says.</a:t>
            </a:r>
            <a:endParaRPr sz="1350">
              <a:solidFill>
                <a:srgbClr val="333333"/>
              </a:solidFill>
              <a:highlight>
                <a:srgbClr val="FFFFFF"/>
              </a:highlight>
            </a:endParaRPr>
          </a:p>
          <a:p>
            <a:pPr marL="0" lvl="0" indent="0" algn="l" rtl="0">
              <a:lnSpc>
                <a:spcPct val="115000"/>
              </a:lnSpc>
              <a:spcBef>
                <a:spcPts val="1600"/>
              </a:spcBef>
              <a:spcAft>
                <a:spcPts val="0"/>
              </a:spcAft>
              <a:buNone/>
            </a:pPr>
            <a:r>
              <a:rPr lang="en-GB" sz="1350">
                <a:solidFill>
                  <a:srgbClr val="333333"/>
                </a:solidFill>
                <a:highlight>
                  <a:srgbClr val="FFFFFF"/>
                </a:highlight>
              </a:rPr>
              <a:t>It was in thinking about how he could help not only his own community but also the wider global community, that Lardelli was inspired to compose </a:t>
            </a:r>
            <a:r>
              <a:rPr lang="en-GB" sz="1350" i="1">
                <a:solidFill>
                  <a:srgbClr val="333333"/>
                </a:solidFill>
                <a:highlight>
                  <a:srgbClr val="FFFFFF"/>
                </a:highlight>
              </a:rPr>
              <a:t>‘Te Kawa o Maiora.’</a:t>
            </a:r>
            <a:endParaRPr sz="1350" i="1">
              <a:solidFill>
                <a:srgbClr val="333333"/>
              </a:solidFill>
              <a:highlight>
                <a:srgbClr val="FFFFFF"/>
              </a:highlight>
            </a:endParaRPr>
          </a:p>
          <a:p>
            <a:pPr marL="0" lvl="0" indent="0" algn="l" rtl="0">
              <a:lnSpc>
                <a:spcPct val="115000"/>
              </a:lnSpc>
              <a:spcBef>
                <a:spcPts val="1600"/>
              </a:spcBef>
              <a:spcAft>
                <a:spcPts val="0"/>
              </a:spcAft>
              <a:buNone/>
            </a:pPr>
            <a:r>
              <a:rPr lang="en-GB" sz="1350">
                <a:solidFill>
                  <a:srgbClr val="333333"/>
                </a:solidFill>
                <a:highlight>
                  <a:srgbClr val="FFFFFF"/>
                </a:highlight>
              </a:rPr>
              <a:t>"Great ideas come out of situations where people are thinking about others, not only themselves and their close relatives but the broader picture about what could help everybody," he says.</a:t>
            </a:r>
            <a:endParaRPr sz="1350">
              <a:solidFill>
                <a:srgbClr val="333333"/>
              </a:solidFill>
              <a:highlight>
                <a:srgbClr val="FFFFFF"/>
              </a:highlight>
            </a:endParaRPr>
          </a:p>
          <a:p>
            <a:pPr marL="0" lvl="0" indent="0" algn="l" rtl="0">
              <a:lnSpc>
                <a:spcPct val="115000"/>
              </a:lnSpc>
              <a:spcBef>
                <a:spcPts val="1600"/>
              </a:spcBef>
              <a:spcAft>
                <a:spcPts val="0"/>
              </a:spcAft>
              <a:buNone/>
            </a:pPr>
            <a:r>
              <a:rPr lang="en-GB" sz="1350">
                <a:solidFill>
                  <a:srgbClr val="333333"/>
                </a:solidFill>
                <a:highlight>
                  <a:srgbClr val="FFFFFF"/>
                </a:highlight>
              </a:rPr>
              <a:t>"Māori play a vital link as tangata whenua and who we are as mana whenua, but we also have an obligation to make sure that all human beings are okay in this situation because it’s a world pandemic."</a:t>
            </a:r>
            <a:endParaRPr sz="1350">
              <a:solidFill>
                <a:srgbClr val="333333"/>
              </a:solidFill>
              <a:highlight>
                <a:srgbClr val="FFFFFF"/>
              </a:highlight>
            </a:endParaRPr>
          </a:p>
          <a:p>
            <a:pPr marL="0" lvl="0" indent="0" algn="l" rtl="0">
              <a:lnSpc>
                <a:spcPct val="115000"/>
              </a:lnSpc>
              <a:spcBef>
                <a:spcPts val="1600"/>
              </a:spcBef>
              <a:spcAft>
                <a:spcPts val="0"/>
              </a:spcAft>
              <a:buNone/>
            </a:pPr>
            <a:r>
              <a:rPr lang="en-GB" sz="1350">
                <a:solidFill>
                  <a:srgbClr val="333333"/>
                </a:solidFill>
                <a:highlight>
                  <a:srgbClr val="FFFFFF"/>
                </a:highlight>
              </a:rPr>
              <a:t>"He aha te mea nui o te ao? He tangata, he tangata, he tangata."</a:t>
            </a:r>
            <a:endParaRPr sz="1350">
              <a:solidFill>
                <a:srgbClr val="333333"/>
              </a:solidFill>
              <a:highlight>
                <a:srgbClr val="FFFFFF"/>
              </a:highlight>
            </a:endParaRPr>
          </a:p>
          <a:p>
            <a:pPr marL="0" lvl="0" indent="0" algn="l" rtl="0">
              <a:lnSpc>
                <a:spcPct val="150000"/>
              </a:lnSpc>
              <a:spcBef>
                <a:spcPts val="160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776794a3c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776794a3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350" i="1">
                <a:solidFill>
                  <a:srgbClr val="EE3340"/>
                </a:solidFill>
                <a:highlight>
                  <a:srgbClr val="FFFFFF"/>
                </a:highlight>
                <a:uFill>
                  <a:noFill/>
                </a:uFill>
                <a:hlinkClick r:id="rId3"/>
              </a:rPr>
              <a:t>‘Te Kawa o Maiora’</a:t>
            </a:r>
            <a:r>
              <a:rPr lang="en-GB" sz="1350">
                <a:solidFill>
                  <a:srgbClr val="333333"/>
                </a:solidFill>
                <a:highlight>
                  <a:srgbClr val="FFFFFF"/>
                </a:highlight>
              </a:rPr>
              <a:t>, is a karakia of sorts, which was written with the intention to bless the new post COVID-19 world in which we find ourselves living.</a:t>
            </a:r>
            <a:endParaRPr sz="1350">
              <a:solidFill>
                <a:srgbClr val="333333"/>
              </a:solidFill>
              <a:highlight>
                <a:srgbClr val="FFFFFF"/>
              </a:highlight>
            </a:endParaRPr>
          </a:p>
          <a:p>
            <a:pPr marL="0" lvl="0" indent="0" algn="l" rtl="0">
              <a:lnSpc>
                <a:spcPct val="115000"/>
              </a:lnSpc>
              <a:spcBef>
                <a:spcPts val="1600"/>
              </a:spcBef>
              <a:spcAft>
                <a:spcPts val="0"/>
              </a:spcAft>
              <a:buClr>
                <a:schemeClr val="dk1"/>
              </a:buClr>
              <a:buSzPts val="1100"/>
              <a:buFont typeface="Arial"/>
              <a:buNone/>
            </a:pPr>
            <a:r>
              <a:rPr lang="en-GB" sz="1350">
                <a:solidFill>
                  <a:srgbClr val="333333"/>
                </a:solidFill>
                <a:highlight>
                  <a:srgbClr val="FFFFFF"/>
                </a:highlight>
              </a:rPr>
              <a:t>"A kawa ora in its earliest instance imbues life into a new house, or into a new situation, and this is a very new situation to us," he says.</a:t>
            </a:r>
            <a:endParaRPr sz="1350">
              <a:solidFill>
                <a:srgbClr val="333333"/>
              </a:solidFill>
              <a:highlight>
                <a:srgbClr val="FFFFFF"/>
              </a:highlight>
            </a:endParaRPr>
          </a:p>
          <a:p>
            <a:pPr marL="0" lvl="0" indent="0" algn="l" rtl="0">
              <a:lnSpc>
                <a:spcPct val="115000"/>
              </a:lnSpc>
              <a:spcBef>
                <a:spcPts val="1600"/>
              </a:spcBef>
              <a:spcAft>
                <a:spcPts val="0"/>
              </a:spcAft>
              <a:buClr>
                <a:schemeClr val="dk1"/>
              </a:buClr>
              <a:buSzPts val="1100"/>
              <a:buFont typeface="Arial"/>
              <a:buNone/>
            </a:pPr>
            <a:r>
              <a:rPr lang="en-GB" sz="1350">
                <a:solidFill>
                  <a:srgbClr val="333333"/>
                </a:solidFill>
                <a:highlight>
                  <a:srgbClr val="FFFFFF"/>
                </a:highlight>
              </a:rPr>
              <a:t>It was in thinking about how he could help not only his own community but also the wider global community, that Lardelli was inspired to compose </a:t>
            </a:r>
            <a:r>
              <a:rPr lang="en-GB" sz="1350" i="1">
                <a:solidFill>
                  <a:srgbClr val="333333"/>
                </a:solidFill>
                <a:highlight>
                  <a:srgbClr val="FFFFFF"/>
                </a:highlight>
              </a:rPr>
              <a:t>‘Te Kawa o Maiora.’</a:t>
            </a:r>
            <a:endParaRPr sz="1350" i="1">
              <a:solidFill>
                <a:srgbClr val="333333"/>
              </a:solidFill>
              <a:highlight>
                <a:srgbClr val="FFFFFF"/>
              </a:highlight>
            </a:endParaRPr>
          </a:p>
          <a:p>
            <a:pPr marL="0" lvl="0" indent="0" algn="l" rtl="0">
              <a:lnSpc>
                <a:spcPct val="115000"/>
              </a:lnSpc>
              <a:spcBef>
                <a:spcPts val="1600"/>
              </a:spcBef>
              <a:spcAft>
                <a:spcPts val="0"/>
              </a:spcAft>
              <a:buClr>
                <a:schemeClr val="dk1"/>
              </a:buClr>
              <a:buSzPts val="1100"/>
              <a:buFont typeface="Arial"/>
              <a:buNone/>
            </a:pPr>
            <a:r>
              <a:rPr lang="en-GB" sz="1350">
                <a:solidFill>
                  <a:srgbClr val="333333"/>
                </a:solidFill>
                <a:highlight>
                  <a:srgbClr val="FFFFFF"/>
                </a:highlight>
              </a:rPr>
              <a:t>"Great ideas come out of situations where people are thinking about others, not only themselves and their close relatives but the broader picture about what could help everybody," he says.</a:t>
            </a:r>
            <a:endParaRPr sz="1350">
              <a:solidFill>
                <a:srgbClr val="333333"/>
              </a:solidFill>
              <a:highlight>
                <a:srgbClr val="FFFFFF"/>
              </a:highlight>
            </a:endParaRPr>
          </a:p>
          <a:p>
            <a:pPr marL="0" lvl="0" indent="0" algn="l" rtl="0">
              <a:lnSpc>
                <a:spcPct val="115000"/>
              </a:lnSpc>
              <a:spcBef>
                <a:spcPts val="1600"/>
              </a:spcBef>
              <a:spcAft>
                <a:spcPts val="0"/>
              </a:spcAft>
              <a:buClr>
                <a:schemeClr val="dk1"/>
              </a:buClr>
              <a:buSzPts val="1100"/>
              <a:buFont typeface="Arial"/>
              <a:buNone/>
            </a:pPr>
            <a:r>
              <a:rPr lang="en-GB" sz="1350">
                <a:solidFill>
                  <a:srgbClr val="333333"/>
                </a:solidFill>
                <a:highlight>
                  <a:srgbClr val="FFFFFF"/>
                </a:highlight>
              </a:rPr>
              <a:t>"Māori play a vital link as tangata whenua and who we are as mana whenua, but we also have an obligation to make sure that all human beings are okay in this situation because it’s a world pandemic."</a:t>
            </a:r>
            <a:endParaRPr sz="1350">
              <a:solidFill>
                <a:srgbClr val="333333"/>
              </a:solidFill>
              <a:highlight>
                <a:srgbClr val="FFFFFF"/>
              </a:highlight>
            </a:endParaRPr>
          </a:p>
          <a:p>
            <a:pPr marL="0" lvl="0" indent="0" algn="l" rtl="0">
              <a:lnSpc>
                <a:spcPct val="115000"/>
              </a:lnSpc>
              <a:spcBef>
                <a:spcPts val="1600"/>
              </a:spcBef>
              <a:spcAft>
                <a:spcPts val="0"/>
              </a:spcAft>
              <a:buClr>
                <a:schemeClr val="dk1"/>
              </a:buClr>
              <a:buSzPts val="1100"/>
              <a:buFont typeface="Arial"/>
              <a:buNone/>
            </a:pPr>
            <a:r>
              <a:rPr lang="en-GB" sz="1350">
                <a:solidFill>
                  <a:srgbClr val="333333"/>
                </a:solidFill>
                <a:highlight>
                  <a:srgbClr val="FFFFFF"/>
                </a:highlight>
              </a:rPr>
              <a:t>"He aha te mea nui o te ao? He tangata, he tangata, he tangata."</a:t>
            </a:r>
            <a:endParaRPr sz="1350">
              <a:solidFill>
                <a:srgbClr val="333333"/>
              </a:solidFill>
              <a:highlight>
                <a:srgbClr val="FFFFFF"/>
              </a:highlight>
            </a:endParaRPr>
          </a:p>
          <a:p>
            <a:pPr marL="0" lvl="0" indent="0" algn="l" rtl="0">
              <a:lnSpc>
                <a:spcPct val="150000"/>
              </a:lnSpc>
              <a:spcBef>
                <a:spcPts val="160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76794a3cc_2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776794a3cc_2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Our why!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776794a3cc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776794a3cc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776794a3cc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776794a3c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76794a3cc_2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76794a3cc_2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a:solidFill>
                  <a:srgbClr val="980000"/>
                </a:solidFill>
              </a:rPr>
              <a:t>*** How do you manaaki others in your virtual hui ? </a:t>
            </a:r>
            <a:endParaRPr sz="1400">
              <a:solidFill>
                <a:srgbClr val="980000"/>
              </a:solidFill>
            </a:endParaRPr>
          </a:p>
          <a:p>
            <a:pPr marL="0" lvl="0" indent="0" algn="l" rtl="0">
              <a:spcBef>
                <a:spcPts val="0"/>
              </a:spcBef>
              <a:spcAft>
                <a:spcPts val="0"/>
              </a:spcAft>
              <a:buNone/>
            </a:pPr>
            <a:r>
              <a:rPr lang="en-GB" sz="1400">
                <a:solidFill>
                  <a:srgbClr val="980000"/>
                </a:solidFill>
              </a:rPr>
              <a:t>////</a:t>
            </a:r>
            <a:r>
              <a:rPr lang="en-GB" sz="2000" u="sng">
                <a:solidFill>
                  <a:schemeClr val="accent5"/>
                </a:solidFill>
                <a:hlinkClick r:id="rId3"/>
              </a:rPr>
              <a:t>https://padlet.com/suzi_gould/Feedback</a:t>
            </a:r>
            <a:endParaRPr sz="1400">
              <a:solidFill>
                <a:srgbClr val="980000"/>
              </a:solidFill>
            </a:endParaRPr>
          </a:p>
          <a:p>
            <a:pPr marL="457200" marR="190500" lvl="0" indent="0" algn="l" rtl="0">
              <a:lnSpc>
                <a:spcPct val="115000"/>
              </a:lnSpc>
              <a:spcBef>
                <a:spcPts val="0"/>
              </a:spcBef>
              <a:spcAft>
                <a:spcPts val="0"/>
              </a:spcAft>
              <a:buNone/>
            </a:pPr>
            <a:endParaRPr sz="2300">
              <a:solidFill>
                <a:srgbClr val="202124"/>
              </a:solidFill>
              <a:highlight>
                <a:srgbClr val="FFFFFF"/>
              </a:highlight>
              <a:latin typeface="Roboto"/>
              <a:ea typeface="Roboto"/>
              <a:cs typeface="Roboto"/>
              <a:sym typeface="Roboto"/>
            </a:endParaRPr>
          </a:p>
          <a:p>
            <a:pPr marL="0" lvl="0" indent="0" algn="l" rtl="0">
              <a:spcBef>
                <a:spcPts val="30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776794a3cc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776794a3cc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76794a3cc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776794a3c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Reaching out</a:t>
            </a:r>
            <a:endParaRPr/>
          </a:p>
          <a:p>
            <a:pPr marL="0" lvl="0" indent="0" algn="l" rtl="0">
              <a:lnSpc>
                <a:spcPct val="143181"/>
              </a:lnSpc>
              <a:spcBef>
                <a:spcPts val="0"/>
              </a:spcBef>
              <a:spcAft>
                <a:spcPts val="0"/>
              </a:spcAft>
              <a:buClr>
                <a:schemeClr val="dk1"/>
              </a:buClr>
              <a:buSzPts val="1100"/>
              <a:buFont typeface="Arial"/>
              <a:buNone/>
            </a:pPr>
            <a:r>
              <a:rPr lang="en-GB" sz="1200" b="1">
                <a:solidFill>
                  <a:srgbClr val="6E6E6E"/>
                </a:solidFill>
                <a:highlight>
                  <a:srgbClr val="FFFFFF"/>
                </a:highlight>
              </a:rPr>
              <a:t>1. Reaching Out</a:t>
            </a:r>
            <a:endParaRPr sz="1200" b="1">
              <a:solidFill>
                <a:srgbClr val="6E6E6E"/>
              </a:solidFill>
              <a:highlight>
                <a:srgbClr val="FFFFFF"/>
              </a:highlight>
            </a:endParaRPr>
          </a:p>
          <a:p>
            <a:pPr marL="0" lvl="0" indent="0" algn="l" rtl="0">
              <a:spcBef>
                <a:spcPts val="0"/>
              </a:spcBef>
              <a:spcAft>
                <a:spcPts val="0"/>
              </a:spcAft>
              <a:buClr>
                <a:schemeClr val="dk1"/>
              </a:buClr>
              <a:buSzPts val="1100"/>
              <a:buFont typeface="Arial"/>
              <a:buNone/>
            </a:pPr>
            <a:r>
              <a:rPr lang="en-GB" sz="1200">
                <a:solidFill>
                  <a:srgbClr val="6E6E6E"/>
                </a:solidFill>
                <a:highlight>
                  <a:srgbClr val="FFFFFF"/>
                </a:highlight>
              </a:rPr>
              <a:t>•  Get the learners baking in the school’s Food Tech space to make treats [scones, muffins] that can be delivered to the police, medical centres, vets, supermarkets etc.</a:t>
            </a:r>
            <a:endParaRPr sz="1200">
              <a:solidFill>
                <a:srgbClr val="6E6E6E"/>
              </a:solidFill>
              <a:highlight>
                <a:srgbClr val="FFFFFF"/>
              </a:highlight>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sz="1200">
                <a:solidFill>
                  <a:srgbClr val="6E6E6E"/>
                </a:solidFill>
                <a:highlight>
                  <a:srgbClr val="FFFFFF"/>
                </a:highlight>
              </a:rPr>
              <a:t>•  Get the learners making ‘thank you’ cards to deliver to the local supermarkets, police etc.</a:t>
            </a:r>
            <a:endParaRPr sz="1200">
              <a:solidFill>
                <a:srgbClr val="6E6E6E"/>
              </a:solidFill>
              <a:highlight>
                <a:srgbClr val="FFFFFF"/>
              </a:highlight>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sz="1200">
                <a:solidFill>
                  <a:srgbClr val="6E6E6E"/>
                </a:solidFill>
                <a:highlight>
                  <a:srgbClr val="FFFFFF"/>
                </a:highlight>
              </a:rPr>
              <a:t>•  Get learners to write poems, and letters that can also be delivered.</a:t>
            </a:r>
            <a:endParaRPr sz="1200">
              <a:solidFill>
                <a:srgbClr val="6E6E6E"/>
              </a:solidFill>
              <a:highlight>
                <a:srgbClr val="FFFFFF"/>
              </a:highlight>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sz="1200">
                <a:solidFill>
                  <a:srgbClr val="6E6E6E"/>
                </a:solidFill>
                <a:highlight>
                  <a:srgbClr val="FFFFFF"/>
                </a:highlight>
              </a:rPr>
              <a:t>•  Get learners to make a ‘thank you’ video. This example is the work of a group of learners at Rolleston College responding to March 15.</a:t>
            </a:r>
            <a:endParaRPr sz="1200">
              <a:solidFill>
                <a:srgbClr val="6E6E6E"/>
              </a:solidFill>
              <a:highlight>
                <a:srgbClr val="FFFFFF"/>
              </a:highlight>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GB" sz="1200">
                <a:solidFill>
                  <a:srgbClr val="6E6E6E"/>
                </a:solidFill>
                <a:highlight>
                  <a:srgbClr val="FFFFFF"/>
                </a:highlight>
              </a:rPr>
              <a:t>•  Get a group of learners to run a competition to design a T-shirt that can quickly be produced and sold with the profits being donated.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dk1"/>
              </a:buClr>
              <a:buSzPts val="4100"/>
              <a:buFont typeface="Calibri"/>
              <a:buNone/>
              <a:defRPr sz="4100" b="0" i="0" u="none" strike="noStrike" cap="none">
                <a:solidFill>
                  <a:schemeClr val="dk1"/>
                </a:solidFill>
                <a:latin typeface="Calibri"/>
                <a:ea typeface="Calibri"/>
                <a:cs typeface="Calibri"/>
                <a:sym typeface="Calibri"/>
              </a:defRPr>
            </a:lvl1pPr>
            <a:lvl2pPr lvl="1" indent="0" rtl="0">
              <a:spcBef>
                <a:spcPts val="0"/>
              </a:spcBef>
              <a:spcAft>
                <a:spcPts val="0"/>
              </a:spcAft>
              <a:buSzPts val="1700"/>
              <a:buFont typeface="Arial"/>
              <a:buNone/>
              <a:defRPr sz="1700"/>
            </a:lvl2pPr>
            <a:lvl3pPr lvl="2" indent="0" rtl="0">
              <a:spcBef>
                <a:spcPts val="0"/>
              </a:spcBef>
              <a:spcAft>
                <a:spcPts val="0"/>
              </a:spcAft>
              <a:buSzPts val="1700"/>
              <a:buFont typeface="Arial"/>
              <a:buNone/>
              <a:defRPr sz="1700"/>
            </a:lvl3pPr>
            <a:lvl4pPr lvl="3" indent="0" rtl="0">
              <a:spcBef>
                <a:spcPts val="0"/>
              </a:spcBef>
              <a:spcAft>
                <a:spcPts val="0"/>
              </a:spcAft>
              <a:buSzPts val="1700"/>
              <a:buFont typeface="Arial"/>
              <a:buNone/>
              <a:defRPr sz="1700"/>
            </a:lvl4pPr>
            <a:lvl5pPr lvl="4" indent="0" rtl="0">
              <a:spcBef>
                <a:spcPts val="0"/>
              </a:spcBef>
              <a:spcAft>
                <a:spcPts val="0"/>
              </a:spcAft>
              <a:buSzPts val="1700"/>
              <a:buFont typeface="Arial"/>
              <a:buNone/>
              <a:defRPr sz="1700"/>
            </a:lvl5pPr>
            <a:lvl6pPr lvl="5" indent="0" rtl="0">
              <a:spcBef>
                <a:spcPts val="0"/>
              </a:spcBef>
              <a:spcAft>
                <a:spcPts val="0"/>
              </a:spcAft>
              <a:buSzPts val="1700"/>
              <a:buFont typeface="Arial"/>
              <a:buNone/>
              <a:defRPr sz="1700"/>
            </a:lvl6pPr>
            <a:lvl7pPr lvl="6" indent="0" rtl="0">
              <a:spcBef>
                <a:spcPts val="0"/>
              </a:spcBef>
              <a:spcAft>
                <a:spcPts val="0"/>
              </a:spcAft>
              <a:buSzPts val="1700"/>
              <a:buFont typeface="Arial"/>
              <a:buNone/>
              <a:defRPr sz="1700"/>
            </a:lvl7pPr>
            <a:lvl8pPr lvl="7" indent="0" rtl="0">
              <a:spcBef>
                <a:spcPts val="0"/>
              </a:spcBef>
              <a:spcAft>
                <a:spcPts val="0"/>
              </a:spcAft>
              <a:buSzPts val="1700"/>
              <a:buFont typeface="Arial"/>
              <a:buNone/>
              <a:defRPr sz="1700"/>
            </a:lvl8pPr>
            <a:lvl9pPr lvl="8" indent="0" rtl="0">
              <a:spcBef>
                <a:spcPts val="0"/>
              </a:spcBef>
              <a:spcAft>
                <a:spcPts val="0"/>
              </a:spcAft>
              <a:buSzPts val="1700"/>
              <a:buFont typeface="Arial"/>
              <a:buNone/>
              <a:defRPr sz="1700"/>
            </a:lvl9pPr>
          </a:lstStyle>
          <a:p>
            <a:endParaRPr/>
          </a:p>
        </p:txBody>
      </p:sp>
      <p:sp>
        <p:nvSpPr>
          <p:cNvPr id="52" name="Google Shape;52;p13"/>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19100"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1pPr>
            <a:lvl2pPr marL="914400" marR="0" lvl="1" indent="-393700" algn="l" rtl="0">
              <a:lnSpc>
                <a:spcPct val="100000"/>
              </a:lnSpc>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2pPr>
            <a:lvl3pPr marL="1371600" marR="0" lvl="2" indent="-368300" algn="l" rtl="0">
              <a:lnSpc>
                <a:spcPct val="10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4767262"/>
            <a:ext cx="2133600" cy="2739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100"/>
              <a:buFont typeface="Calibri"/>
              <a:buNone/>
              <a:defRPr sz="1100" b="0" i="0" u="none" strike="noStrike" cap="none">
                <a:solidFill>
                  <a:srgbClr val="888888"/>
                </a:solidFill>
                <a:latin typeface="Calibri"/>
                <a:ea typeface="Calibri"/>
                <a:cs typeface="Calibri"/>
                <a:sym typeface="Calibri"/>
              </a:defRPr>
            </a:lvl1pPr>
            <a:lvl2pPr marL="419100" marR="0" lvl="1" indent="0"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2pPr>
            <a:lvl3pPr marL="838200" marR="0" lvl="2" indent="0"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3pPr>
            <a:lvl4pPr marL="1257300" marR="0" lvl="3" indent="0"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4pPr>
            <a:lvl5pPr marL="1676400" marR="0" lvl="4" indent="0"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5pPr>
            <a:lvl6pPr marL="2095500" marR="0" lvl="5" indent="0"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6pPr>
            <a:lvl7pPr marL="2514600" marR="0" lvl="6" indent="0"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7pPr>
            <a:lvl8pPr marL="2933700" marR="0" lvl="7" indent="0"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8pPr>
            <a:lvl9pPr marL="3352800" marR="0" lvl="8" indent="0"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4767262"/>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888888"/>
              </a:buClr>
              <a:buSzPts val="1100"/>
              <a:buFont typeface="Calibri"/>
              <a:buNone/>
              <a:defRPr sz="1100" b="0" i="0" u="none" strike="noStrike" cap="none">
                <a:solidFill>
                  <a:srgbClr val="888888"/>
                </a:solidFill>
                <a:latin typeface="Calibri"/>
                <a:ea typeface="Calibri"/>
                <a:cs typeface="Calibri"/>
                <a:sym typeface="Calibri"/>
              </a:defRPr>
            </a:lvl1pPr>
            <a:lvl2pPr marL="419100" marR="0" lvl="1" indent="0"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2pPr>
            <a:lvl3pPr marL="838200" marR="0" lvl="2" indent="0"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3pPr>
            <a:lvl4pPr marL="1257300" marR="0" lvl="3" indent="0"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4pPr>
            <a:lvl5pPr marL="1676400" marR="0" lvl="4" indent="0"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5pPr>
            <a:lvl6pPr marL="2095500" marR="0" lvl="5" indent="0"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6pPr>
            <a:lvl7pPr marL="2514600" marR="0" lvl="6" indent="0"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7pPr>
            <a:lvl8pPr marL="2933700" marR="0" lvl="7" indent="0"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8pPr>
            <a:lvl9pPr marL="3352800" marR="0" lvl="8" indent="0" algn="l" rtl="0">
              <a:lnSpc>
                <a:spcPct val="100000"/>
              </a:lnSpc>
              <a:spcBef>
                <a:spcPts val="0"/>
              </a:spcBef>
              <a:spcAft>
                <a:spcPts val="0"/>
              </a:spcAft>
              <a:buClr>
                <a:schemeClr val="dk1"/>
              </a:buClr>
              <a:buSzPts val="1700"/>
              <a:buFont typeface="Calibri"/>
              <a:buNone/>
              <a:defRPr sz="17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0" y="4767262"/>
            <a:ext cx="2133600" cy="273900"/>
          </a:xfrm>
          <a:prstGeom prst="rect">
            <a:avLst/>
          </a:prstGeom>
          <a:noFill/>
          <a:ln>
            <a:noFill/>
          </a:ln>
        </p:spPr>
        <p:txBody>
          <a:bodyPr spcFirstLastPara="1" wrap="square" lIns="83800" tIns="41900" rIns="83800" bIns="419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Photo - Vertical">
  <p:cSld name="TITLE_AND_BODY_1">
    <p:spTree>
      <p:nvGrpSpPr>
        <p:cNvPr id="1" name="Shape 56"/>
        <p:cNvGrpSpPr/>
        <p:nvPr/>
      </p:nvGrpSpPr>
      <p:grpSpPr>
        <a:xfrm>
          <a:off x="0" y="0"/>
          <a:ext cx="0" cy="0"/>
          <a:chOff x="0" y="0"/>
          <a:chExt cx="0" cy="0"/>
        </a:xfrm>
      </p:grpSpPr>
      <p:sp>
        <p:nvSpPr>
          <p:cNvPr id="57" name="Google Shape;57;p14"/>
          <p:cNvSpPr/>
          <p:nvPr/>
        </p:nvSpPr>
        <p:spPr>
          <a:xfrm>
            <a:off x="401836" y="2565053"/>
            <a:ext cx="3750840" cy="54"/>
          </a:xfrm>
          <a:custGeom>
            <a:avLst/>
            <a:gdLst/>
            <a:ahLst/>
            <a:cxnLst/>
            <a:rect l="l" t="t" r="r" b="b"/>
            <a:pathLst>
              <a:path w="21600" h="21600" extrusionOk="0">
                <a:moveTo>
                  <a:pt x="0" y="0"/>
                </a:moveTo>
                <a:lnTo>
                  <a:pt x="21600" y="0"/>
                </a:lnTo>
                <a:lnTo>
                  <a:pt x="21600" y="21600"/>
                </a:lnTo>
                <a:lnTo>
                  <a:pt x="0" y="21600"/>
                </a:lnTo>
                <a:close/>
              </a:path>
            </a:pathLst>
          </a:custGeom>
          <a:noFill/>
          <a:ln w="12700" cap="flat" cmpd="sng">
            <a:solidFill>
              <a:srgbClr val="9A9A9A"/>
            </a:solidFill>
            <a:prstDash val="solid"/>
            <a:miter lim="400000"/>
            <a:headEnd type="none" w="sm" len="sm"/>
            <a:tailEnd type="none" w="sm" len="sm"/>
          </a:ln>
        </p:spPr>
        <p:txBody>
          <a:bodyPr spcFirstLastPara="1" wrap="square" lIns="32750" tIns="32750" rIns="32750" bIns="32750" anchor="ctr" anchorCtr="0">
            <a:noAutofit/>
          </a:bodyPr>
          <a:lstStyle/>
          <a:p>
            <a:pPr marL="0" marR="0" lvl="0" indent="0" algn="l" rtl="0">
              <a:lnSpc>
                <a:spcPct val="100000"/>
              </a:lnSpc>
              <a:spcBef>
                <a:spcPts val="0"/>
              </a:spcBef>
              <a:spcAft>
                <a:spcPts val="0"/>
              </a:spcAft>
              <a:buClr>
                <a:srgbClr val="000000"/>
              </a:buClr>
              <a:buSzPts val="800"/>
              <a:buFont typeface="Helvetica Neue"/>
              <a:buNone/>
            </a:pPr>
            <a:endParaRPr sz="800" b="0" i="0" u="none" strike="noStrike" cap="none">
              <a:solidFill>
                <a:srgbClr val="000000"/>
              </a:solidFill>
              <a:latin typeface="Helvetica Neue"/>
              <a:ea typeface="Helvetica Neue"/>
              <a:cs typeface="Helvetica Neue"/>
              <a:sym typeface="Helvetica Neue"/>
            </a:endParaRPr>
          </a:p>
        </p:txBody>
      </p:sp>
      <p:sp>
        <p:nvSpPr>
          <p:cNvPr id="58" name="Google Shape;58;p14"/>
          <p:cNvSpPr>
            <a:spLocks noGrp="1"/>
          </p:cNvSpPr>
          <p:nvPr>
            <p:ph type="pic" idx="2"/>
          </p:nvPr>
        </p:nvSpPr>
        <p:spPr>
          <a:xfrm>
            <a:off x="4572000" y="0"/>
            <a:ext cx="4572000" cy="5143500"/>
          </a:xfrm>
          <a:prstGeom prst="rect">
            <a:avLst/>
          </a:prstGeom>
          <a:noFill/>
          <a:ln>
            <a:noFill/>
          </a:ln>
        </p:spPr>
        <p:txBody>
          <a:bodyPr spcFirstLastPara="1" wrap="square" lIns="58925" tIns="29450" rIns="58925" bIns="29450" anchor="t" anchorCtr="0">
            <a:noAutofit/>
          </a:bodyPr>
          <a:lstStyle>
            <a:lvl1pPr marR="0" lvl="0"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1pPr>
            <a:lvl2pPr marR="0" lvl="1"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2pPr>
            <a:lvl3pPr marR="0" lvl="2"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3pPr>
            <a:lvl4pPr marR="0" lvl="3"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4pPr>
            <a:lvl5pPr marR="0" lvl="4"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5pPr>
            <a:lvl6pPr marR="0" lvl="5"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6pPr>
            <a:lvl7pPr marR="0" lvl="6"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7pPr>
            <a:lvl8pPr marR="0" lvl="7"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8pPr>
            <a:lvl9pPr marR="0" lvl="8"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9pPr>
          </a:lstStyle>
          <a:p>
            <a:endParaRPr/>
          </a:p>
        </p:txBody>
      </p:sp>
      <p:sp>
        <p:nvSpPr>
          <p:cNvPr id="59" name="Google Shape;59;p14"/>
          <p:cNvSpPr txBox="1">
            <a:spLocks noGrp="1"/>
          </p:cNvSpPr>
          <p:nvPr>
            <p:ph type="title"/>
          </p:nvPr>
        </p:nvSpPr>
        <p:spPr>
          <a:xfrm>
            <a:off x="401836" y="756791"/>
            <a:ext cx="3750600" cy="1674300"/>
          </a:xfrm>
          <a:prstGeom prst="rect">
            <a:avLst/>
          </a:prstGeom>
          <a:noFill/>
          <a:ln>
            <a:noFill/>
          </a:ln>
        </p:spPr>
        <p:txBody>
          <a:bodyPr spcFirstLastPara="1" wrap="square" lIns="32750" tIns="32750" rIns="32750" bIns="32750" anchor="b" anchorCtr="0">
            <a:noAutofit/>
          </a:bodyPr>
          <a:lstStyle>
            <a:lvl1pPr marR="0" lvl="0" algn="l" rtl="0">
              <a:lnSpc>
                <a:spcPct val="100000"/>
              </a:lnSpc>
              <a:spcBef>
                <a:spcPts val="0"/>
              </a:spcBef>
              <a:spcAft>
                <a:spcPts val="0"/>
              </a:spcAft>
              <a:buClr>
                <a:srgbClr val="000000"/>
              </a:buClr>
              <a:buSzPts val="2700"/>
              <a:buFont typeface="Helvetica Neue Light"/>
              <a:buNone/>
              <a:defRPr sz="27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0"/>
              </a:spcBef>
              <a:spcAft>
                <a:spcPts val="0"/>
              </a:spcAft>
              <a:buClr>
                <a:srgbClr val="000000"/>
              </a:buClr>
              <a:buSzPts val="2700"/>
              <a:buFont typeface="Helvetica Neue Light"/>
              <a:buNone/>
              <a:defRPr sz="27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0"/>
              </a:spcBef>
              <a:spcAft>
                <a:spcPts val="0"/>
              </a:spcAft>
              <a:buClr>
                <a:srgbClr val="000000"/>
              </a:buClr>
              <a:buSzPts val="2700"/>
              <a:buFont typeface="Helvetica Neue Light"/>
              <a:buNone/>
              <a:defRPr sz="27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0"/>
              </a:spcBef>
              <a:spcAft>
                <a:spcPts val="0"/>
              </a:spcAft>
              <a:buClr>
                <a:srgbClr val="000000"/>
              </a:buClr>
              <a:buSzPts val="2700"/>
              <a:buFont typeface="Helvetica Neue Light"/>
              <a:buNone/>
              <a:defRPr sz="27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0"/>
              </a:spcBef>
              <a:spcAft>
                <a:spcPts val="0"/>
              </a:spcAft>
              <a:buClr>
                <a:srgbClr val="000000"/>
              </a:buClr>
              <a:buSzPts val="2700"/>
              <a:buFont typeface="Helvetica Neue Light"/>
              <a:buNone/>
              <a:defRPr sz="27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0"/>
              </a:spcBef>
              <a:spcAft>
                <a:spcPts val="0"/>
              </a:spcAft>
              <a:buClr>
                <a:srgbClr val="000000"/>
              </a:buClr>
              <a:buSzPts val="2700"/>
              <a:buFont typeface="Helvetica Neue Light"/>
              <a:buNone/>
              <a:defRPr sz="27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0"/>
              </a:spcBef>
              <a:spcAft>
                <a:spcPts val="0"/>
              </a:spcAft>
              <a:buClr>
                <a:srgbClr val="000000"/>
              </a:buClr>
              <a:buSzPts val="2700"/>
              <a:buFont typeface="Helvetica Neue Light"/>
              <a:buNone/>
              <a:defRPr sz="27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0"/>
              </a:spcBef>
              <a:spcAft>
                <a:spcPts val="0"/>
              </a:spcAft>
              <a:buClr>
                <a:srgbClr val="000000"/>
              </a:buClr>
              <a:buSzPts val="2700"/>
              <a:buFont typeface="Helvetica Neue Light"/>
              <a:buNone/>
              <a:defRPr sz="27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0"/>
              </a:spcBef>
              <a:spcAft>
                <a:spcPts val="0"/>
              </a:spcAft>
              <a:buClr>
                <a:srgbClr val="000000"/>
              </a:buClr>
              <a:buSzPts val="2700"/>
              <a:buFont typeface="Helvetica Neue Light"/>
              <a:buNone/>
              <a:defRPr sz="27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60" name="Google Shape;60;p14"/>
          <p:cNvSpPr txBox="1">
            <a:spLocks noGrp="1"/>
          </p:cNvSpPr>
          <p:nvPr>
            <p:ph type="body" idx="1"/>
          </p:nvPr>
        </p:nvSpPr>
        <p:spPr>
          <a:xfrm>
            <a:off x="401836" y="2705695"/>
            <a:ext cx="3750600" cy="1674300"/>
          </a:xfrm>
          <a:prstGeom prst="rect">
            <a:avLst/>
          </a:prstGeom>
          <a:noFill/>
          <a:ln>
            <a:noFill/>
          </a:ln>
        </p:spPr>
        <p:txBody>
          <a:bodyPr spcFirstLastPara="1" wrap="square" lIns="32750" tIns="32750" rIns="32750" bIns="32750" anchor="t" anchorCtr="0">
            <a:noAutofit/>
          </a:bodyPr>
          <a:lstStyle>
            <a:lvl1pPr marL="457200" marR="0" lvl="0" indent="-228600" algn="l" rtl="0">
              <a:lnSpc>
                <a:spcPct val="100000"/>
              </a:lnSpc>
              <a:spcBef>
                <a:spcPts val="0"/>
              </a:spcBef>
              <a:spcAft>
                <a:spcPts val="0"/>
              </a:spcAft>
              <a:buClr>
                <a:srgbClr val="747474"/>
              </a:buClr>
              <a:buSzPts val="1700"/>
              <a:buFont typeface="Helvetica Neue"/>
              <a:buNone/>
              <a:defRPr sz="1700" b="0" i="0" u="none" strike="noStrike" cap="none">
                <a:solidFill>
                  <a:srgbClr val="747474"/>
                </a:solidFill>
                <a:latin typeface="Helvetica Neue"/>
                <a:ea typeface="Helvetica Neue"/>
                <a:cs typeface="Helvetica Neue"/>
                <a:sym typeface="Helvetica Neue"/>
              </a:defRPr>
            </a:lvl1pPr>
            <a:lvl2pPr marL="914400" marR="0" lvl="1" indent="-228600" algn="l" rtl="0">
              <a:lnSpc>
                <a:spcPct val="100000"/>
              </a:lnSpc>
              <a:spcBef>
                <a:spcPts val="0"/>
              </a:spcBef>
              <a:spcAft>
                <a:spcPts val="0"/>
              </a:spcAft>
              <a:buClr>
                <a:srgbClr val="747474"/>
              </a:buClr>
              <a:buSzPts val="1700"/>
              <a:buFont typeface="Helvetica Neue"/>
              <a:buNone/>
              <a:defRPr sz="1700" b="0" i="0" u="none" strike="noStrike" cap="none">
                <a:solidFill>
                  <a:srgbClr val="747474"/>
                </a:solidFill>
                <a:latin typeface="Helvetica Neue"/>
                <a:ea typeface="Helvetica Neue"/>
                <a:cs typeface="Helvetica Neue"/>
                <a:sym typeface="Helvetica Neue"/>
              </a:defRPr>
            </a:lvl2pPr>
            <a:lvl3pPr marL="1371600" marR="0" lvl="2" indent="-228600" algn="l" rtl="0">
              <a:lnSpc>
                <a:spcPct val="100000"/>
              </a:lnSpc>
              <a:spcBef>
                <a:spcPts val="0"/>
              </a:spcBef>
              <a:spcAft>
                <a:spcPts val="0"/>
              </a:spcAft>
              <a:buClr>
                <a:srgbClr val="747474"/>
              </a:buClr>
              <a:buSzPts val="1700"/>
              <a:buFont typeface="Helvetica Neue"/>
              <a:buNone/>
              <a:defRPr sz="1700" b="0" i="0" u="none" strike="noStrike" cap="none">
                <a:solidFill>
                  <a:srgbClr val="747474"/>
                </a:solidFill>
                <a:latin typeface="Helvetica Neue"/>
                <a:ea typeface="Helvetica Neue"/>
                <a:cs typeface="Helvetica Neue"/>
                <a:sym typeface="Helvetica Neue"/>
              </a:defRPr>
            </a:lvl3pPr>
            <a:lvl4pPr marL="1828800" marR="0" lvl="3" indent="-228600" algn="l" rtl="0">
              <a:lnSpc>
                <a:spcPct val="100000"/>
              </a:lnSpc>
              <a:spcBef>
                <a:spcPts val="0"/>
              </a:spcBef>
              <a:spcAft>
                <a:spcPts val="0"/>
              </a:spcAft>
              <a:buClr>
                <a:srgbClr val="747474"/>
              </a:buClr>
              <a:buSzPts val="1700"/>
              <a:buFont typeface="Helvetica Neue"/>
              <a:buNone/>
              <a:defRPr sz="1700" b="0" i="0" u="none" strike="noStrike" cap="none">
                <a:solidFill>
                  <a:srgbClr val="747474"/>
                </a:solidFill>
                <a:latin typeface="Helvetica Neue"/>
                <a:ea typeface="Helvetica Neue"/>
                <a:cs typeface="Helvetica Neue"/>
                <a:sym typeface="Helvetica Neue"/>
              </a:defRPr>
            </a:lvl4pPr>
            <a:lvl5pPr marL="2286000" marR="0" lvl="4" indent="-228600" algn="l" rtl="0">
              <a:lnSpc>
                <a:spcPct val="100000"/>
              </a:lnSpc>
              <a:spcBef>
                <a:spcPts val="0"/>
              </a:spcBef>
              <a:spcAft>
                <a:spcPts val="0"/>
              </a:spcAft>
              <a:buClr>
                <a:srgbClr val="747474"/>
              </a:buClr>
              <a:buSzPts val="1700"/>
              <a:buFont typeface="Helvetica Neue"/>
              <a:buNone/>
              <a:defRPr sz="1700" b="0" i="0" u="none" strike="noStrike" cap="none">
                <a:solidFill>
                  <a:srgbClr val="747474"/>
                </a:solidFill>
                <a:latin typeface="Helvetica Neue"/>
                <a:ea typeface="Helvetica Neue"/>
                <a:cs typeface="Helvetica Neue"/>
                <a:sym typeface="Helvetica Neue"/>
              </a:defRPr>
            </a:lvl5pPr>
            <a:lvl6pPr marL="2743200" marR="0" lvl="5" indent="-336550"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6pPr>
            <a:lvl7pPr marL="3200400" marR="0" lvl="6" indent="-336550"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7pPr>
            <a:lvl8pPr marL="3657600" marR="0" lvl="7" indent="-336550"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8pPr>
            <a:lvl9pPr marL="4114800" marR="0" lvl="8" indent="-336550" algn="l" rtl="0">
              <a:lnSpc>
                <a:spcPct val="100000"/>
              </a:lnSpc>
              <a:spcBef>
                <a:spcPts val="2700"/>
              </a:spcBef>
              <a:spcAft>
                <a:spcPts val="0"/>
              </a:spcAft>
              <a:buClr>
                <a:srgbClr val="747474"/>
              </a:buClr>
              <a:buSzPts val="1700"/>
              <a:buFont typeface="Helvetica Neue"/>
              <a:buChar char="•"/>
              <a:defRPr sz="2300" b="0" i="0" u="none" strike="noStrike" cap="none">
                <a:solidFill>
                  <a:srgbClr val="747474"/>
                </a:solidFill>
                <a:latin typeface="Helvetica Neue Light"/>
                <a:ea typeface="Helvetica Neue Light"/>
                <a:cs typeface="Helvetica Neue Light"/>
                <a:sym typeface="Helvetica Neue Light"/>
              </a:defRPr>
            </a:lvl9pPr>
          </a:lstStyle>
          <a:p>
            <a:endParaRPr/>
          </a:p>
        </p:txBody>
      </p:sp>
      <p:sp>
        <p:nvSpPr>
          <p:cNvPr id="61" name="Google Shape;61;p14"/>
          <p:cNvSpPr txBox="1">
            <a:spLocks noGrp="1"/>
          </p:cNvSpPr>
          <p:nvPr>
            <p:ph type="sldNum" idx="12"/>
          </p:nvPr>
        </p:nvSpPr>
        <p:spPr>
          <a:xfrm>
            <a:off x="8626078" y="4848820"/>
            <a:ext cx="219300" cy="158100"/>
          </a:xfrm>
          <a:prstGeom prst="rect">
            <a:avLst/>
          </a:prstGeom>
          <a:noFill/>
          <a:ln>
            <a:noFill/>
          </a:ln>
        </p:spPr>
        <p:txBody>
          <a:bodyPr spcFirstLastPara="1" wrap="square" lIns="32750" tIns="32750" rIns="32750" bIns="32750" anchor="t" anchorCtr="0">
            <a:noAutofit/>
          </a:bodyPr>
          <a:lstStyle>
            <a:lvl1pPr marL="0" marR="0" lvl="0" indent="0" algn="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900"/>
              <a:buFont typeface="Helvetica Neue"/>
              <a:buNone/>
              <a:defRPr sz="900" b="0" i="0" u="none" strike="noStrike" cap="none">
                <a:solidFill>
                  <a:srgbClr val="000000"/>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GB"/>
              <a:t>‹#›</a:t>
            </a:fld>
            <a:endParaRPr sz="1000">
              <a:solidFill>
                <a:schemeClr val="dk2"/>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6"/>
        <p:cNvGrpSpPr/>
        <p:nvPr/>
      </p:nvGrpSpPr>
      <p:grpSpPr>
        <a:xfrm>
          <a:off x="0" y="0"/>
          <a:ext cx="0" cy="0"/>
          <a:chOff x="0" y="0"/>
          <a:chExt cx="0" cy="0"/>
        </a:xfrm>
      </p:grpSpPr>
      <p:sp>
        <p:nvSpPr>
          <p:cNvPr id="67" name="Google Shape;67;p1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8" name="Google Shape;68;p1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9" name="Google Shape;69;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2" name="Google Shape;72;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 name="Google Shape;75;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6" name="Google Shape;76;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 name="Google Shape;79;p1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0" name="Google Shape;80;p1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1" name="Google Shape;81;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4" name="Google Shape;84;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5"/>
        <p:cNvGrpSpPr/>
        <p:nvPr/>
      </p:nvGrpSpPr>
      <p:grpSpPr>
        <a:xfrm>
          <a:off x="0" y="0"/>
          <a:ext cx="0" cy="0"/>
          <a:chOff x="0" y="0"/>
          <a:chExt cx="0" cy="0"/>
        </a:xfrm>
      </p:grpSpPr>
      <p:sp>
        <p:nvSpPr>
          <p:cNvPr id="86" name="Google Shape;86;p2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7" name="Google Shape;87;p2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8" name="Google Shape;88;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9"/>
        <p:cNvGrpSpPr/>
        <p:nvPr/>
      </p:nvGrpSpPr>
      <p:grpSpPr>
        <a:xfrm>
          <a:off x="0" y="0"/>
          <a:ext cx="0" cy="0"/>
          <a:chOff x="0" y="0"/>
          <a:chExt cx="0" cy="0"/>
        </a:xfrm>
      </p:grpSpPr>
      <p:sp>
        <p:nvSpPr>
          <p:cNvPr id="90" name="Google Shape;90;p2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91" name="Google Shape;91;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2"/>
        <p:cNvGrpSpPr/>
        <p:nvPr/>
      </p:nvGrpSpPr>
      <p:grpSpPr>
        <a:xfrm>
          <a:off x="0" y="0"/>
          <a:ext cx="0" cy="0"/>
          <a:chOff x="0" y="0"/>
          <a:chExt cx="0" cy="0"/>
        </a:xfrm>
      </p:grpSpPr>
      <p:sp>
        <p:nvSpPr>
          <p:cNvPr id="93" name="Google Shape;93;p2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5" name="Google Shape;95;p2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2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7" name="Google Shape;97;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8"/>
        <p:cNvGrpSpPr/>
        <p:nvPr/>
      </p:nvGrpSpPr>
      <p:grpSpPr>
        <a:xfrm>
          <a:off x="0" y="0"/>
          <a:ext cx="0" cy="0"/>
          <a:chOff x="0" y="0"/>
          <a:chExt cx="0" cy="0"/>
        </a:xfrm>
      </p:grpSpPr>
      <p:sp>
        <p:nvSpPr>
          <p:cNvPr id="99" name="Google Shape;99;p2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100" name="Google Shape;100;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1"/>
        <p:cNvGrpSpPr/>
        <p:nvPr/>
      </p:nvGrpSpPr>
      <p:grpSpPr>
        <a:xfrm>
          <a:off x="0" y="0"/>
          <a:ext cx="0" cy="0"/>
          <a:chOff x="0" y="0"/>
          <a:chExt cx="0" cy="0"/>
        </a:xfrm>
      </p:grpSpPr>
      <p:sp>
        <p:nvSpPr>
          <p:cNvPr id="102" name="Google Shape;102;p2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3" name="Google Shape;103;p2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04" name="Google Shape;104;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
        <p:cNvGrpSpPr/>
        <p:nvPr/>
      </p:nvGrpSpPr>
      <p:grpSpPr>
        <a:xfrm>
          <a:off x="0" y="0"/>
          <a:ext cx="0" cy="0"/>
          <a:chOff x="0" y="0"/>
          <a:chExt cx="0" cy="0"/>
        </a:xfrm>
      </p:grpSpPr>
      <p:sp>
        <p:nvSpPr>
          <p:cNvPr id="106" name="Google Shape;106;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64" name="Google Shape;64;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65" name="Google Shape;65;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cognitioneducation.com/2020/04/20/transitioning-back-to-school/"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qz.com/work/1836105/20-great-questions-to-ask-instead-of-how-are-you-doing-right-now/"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youtube.com/watch?v=VyrMfmTIHyQ" TargetMode="External"/><Relationship Id="rId7"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hyperlink" Target="http://www.youtube.com/watch?v=c2ieATZ5fwk" TargetMode="External"/><Relationship Id="rId5" Type="http://schemas.openxmlformats.org/officeDocument/2006/relationships/image" Target="../media/image15.pn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VyrMfmTIHyQ" TargetMode="External"/><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6.jpg"/><Relationship Id="rId5" Type="http://schemas.openxmlformats.org/officeDocument/2006/relationships/hyperlink" Target="http://www.youtube.com/watch?v=c2ieATZ5fwk" TargetMode="Externa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hyperlink" Target="https://commons.wikimedia.org/wiki/File:Google_Hangouts_Meet_icon.png" TargetMode="Externa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www.puketeraki.school.nz/" TargetMode="Externa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DbN1fIQ2sSI"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www.thebigidea.nz/stories/dawn-of-change" TargetMode="Externa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mailto:vicki.edwards@tematauru.school.nz"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mailto:averil@leithfield.school.nz"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ocs.google.com/document/d/1ObhXkk1JWtEe9WPo52HJTzinkerxw9Sh26_orasgHGc/edit#heading=h.bc5w2gp1ezao"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hyperlink" Target="https://padlet.com/suzi_gould/Feedbac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hyperlink" Target="http://www.youtube.com/watch?v=Klny9Kf_n0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Google Shape;111;p27"/>
          <p:cNvSpPr txBox="1"/>
          <p:nvPr/>
        </p:nvSpPr>
        <p:spPr>
          <a:xfrm>
            <a:off x="1398050" y="397700"/>
            <a:ext cx="7639200" cy="42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5200" b="1">
                <a:solidFill>
                  <a:srgbClr val="FFFFFF"/>
                </a:solidFill>
              </a:rPr>
              <a:t>Workshop 3: </a:t>
            </a:r>
            <a:endParaRPr sz="5200" b="1">
              <a:solidFill>
                <a:srgbClr val="FFFFFF"/>
              </a:solidFill>
            </a:endParaRPr>
          </a:p>
          <a:p>
            <a:pPr marL="0" lvl="0" indent="0" algn="l" rtl="0">
              <a:spcBef>
                <a:spcPts val="0"/>
              </a:spcBef>
              <a:spcAft>
                <a:spcPts val="0"/>
              </a:spcAft>
              <a:buClr>
                <a:schemeClr val="dk1"/>
              </a:buClr>
              <a:buSzPts val="1100"/>
              <a:buFont typeface="Arial"/>
              <a:buNone/>
            </a:pPr>
            <a:r>
              <a:rPr lang="en-GB" sz="5200" b="1">
                <a:solidFill>
                  <a:srgbClr val="FFFFFF"/>
                </a:solidFill>
              </a:rPr>
              <a:t>Tuakana Teina  </a:t>
            </a:r>
            <a:endParaRPr sz="5600" b="1">
              <a:solidFill>
                <a:srgbClr val="FFFFFF"/>
              </a:solidFill>
              <a:latin typeface="Questrial"/>
              <a:ea typeface="Questrial"/>
              <a:cs typeface="Questrial"/>
              <a:sym typeface="Questrial"/>
            </a:endParaRPr>
          </a:p>
          <a:p>
            <a:pPr marL="0" lvl="0" indent="0" algn="l" rtl="0">
              <a:spcBef>
                <a:spcPts val="0"/>
              </a:spcBef>
              <a:spcAft>
                <a:spcPts val="0"/>
              </a:spcAft>
              <a:buClr>
                <a:schemeClr val="dk1"/>
              </a:buClr>
              <a:buSzPts val="1100"/>
              <a:buFont typeface="Arial"/>
              <a:buNone/>
            </a:pPr>
            <a:endParaRPr sz="2400">
              <a:solidFill>
                <a:srgbClr val="FFFFFF"/>
              </a:solidFill>
              <a:latin typeface="Questrial"/>
              <a:ea typeface="Questrial"/>
              <a:cs typeface="Questrial"/>
              <a:sym typeface="Questrial"/>
            </a:endParaRPr>
          </a:p>
          <a:p>
            <a:pPr marL="0" lvl="0" indent="0" algn="l" rtl="0">
              <a:spcBef>
                <a:spcPts val="0"/>
              </a:spcBef>
              <a:spcAft>
                <a:spcPts val="0"/>
              </a:spcAft>
              <a:buClr>
                <a:schemeClr val="dk1"/>
              </a:buClr>
              <a:buSzPts val="1100"/>
              <a:buFont typeface="Arial"/>
              <a:buNone/>
            </a:pPr>
            <a:r>
              <a:rPr lang="en-GB" sz="1800">
                <a:solidFill>
                  <a:srgbClr val="D9EAD3"/>
                </a:solidFill>
                <a:latin typeface="Questrial"/>
                <a:ea typeface="Questrial"/>
                <a:cs typeface="Questrial"/>
                <a:sym typeface="Questrial"/>
              </a:rPr>
              <a:t>Created by CORE Education </a:t>
            </a:r>
            <a:endParaRPr sz="1800">
              <a:solidFill>
                <a:srgbClr val="D9EAD3"/>
              </a:solidFill>
              <a:latin typeface="Questrial"/>
              <a:ea typeface="Questrial"/>
              <a:cs typeface="Questrial"/>
              <a:sym typeface="Questrial"/>
            </a:endParaRPr>
          </a:p>
          <a:p>
            <a:pPr marL="0" lvl="0" indent="0" algn="l" rtl="0">
              <a:spcBef>
                <a:spcPts val="0"/>
              </a:spcBef>
              <a:spcAft>
                <a:spcPts val="0"/>
              </a:spcAft>
              <a:buClr>
                <a:schemeClr val="dk1"/>
              </a:buClr>
              <a:buSzPts val="1100"/>
              <a:buFont typeface="Arial"/>
              <a:buNone/>
            </a:pPr>
            <a:r>
              <a:rPr lang="en-GB" sz="1800">
                <a:solidFill>
                  <a:srgbClr val="D9EAD3"/>
                </a:solidFill>
                <a:latin typeface="Questrial"/>
                <a:ea typeface="Questrial"/>
                <a:cs typeface="Questrial"/>
                <a:sym typeface="Questrial"/>
              </a:rPr>
              <a:t>for the Puketeraki Kahui Ako </a:t>
            </a:r>
            <a:endParaRPr sz="1800">
              <a:solidFill>
                <a:srgbClr val="D9EAD3"/>
              </a:solidFill>
              <a:latin typeface="Questrial"/>
              <a:ea typeface="Questrial"/>
              <a:cs typeface="Questrial"/>
              <a:sym typeface="Questrial"/>
            </a:endParaRPr>
          </a:p>
          <a:p>
            <a:pPr marL="0" lvl="0" indent="0" algn="l" rtl="0">
              <a:spcBef>
                <a:spcPts val="0"/>
              </a:spcBef>
              <a:spcAft>
                <a:spcPts val="0"/>
              </a:spcAft>
              <a:buClr>
                <a:schemeClr val="dk1"/>
              </a:buClr>
              <a:buSzPts val="1100"/>
              <a:buFont typeface="Arial"/>
              <a:buNone/>
            </a:pPr>
            <a:endParaRPr sz="1800">
              <a:solidFill>
                <a:srgbClr val="D9EAD3"/>
              </a:solidFill>
              <a:latin typeface="Questrial"/>
              <a:ea typeface="Questrial"/>
              <a:cs typeface="Questrial"/>
              <a:sym typeface="Questrial"/>
            </a:endParaRPr>
          </a:p>
          <a:p>
            <a:pPr marL="0" lvl="0" indent="0" algn="l" rtl="0">
              <a:spcBef>
                <a:spcPts val="0"/>
              </a:spcBef>
              <a:spcAft>
                <a:spcPts val="0"/>
              </a:spcAft>
              <a:buClr>
                <a:schemeClr val="dk1"/>
              </a:buClr>
              <a:buSzPts val="1100"/>
              <a:buFont typeface="Arial"/>
              <a:buNone/>
            </a:pPr>
            <a:endParaRPr sz="2200">
              <a:solidFill>
                <a:srgbClr val="FFFFFF"/>
              </a:solidFill>
              <a:latin typeface="Questrial"/>
              <a:ea typeface="Questrial"/>
              <a:cs typeface="Questrial"/>
              <a:sym typeface="Questrial"/>
            </a:endParaRPr>
          </a:p>
          <a:p>
            <a:pPr marL="0" lvl="0" indent="0" algn="l" rtl="0">
              <a:spcBef>
                <a:spcPts val="0"/>
              </a:spcBef>
              <a:spcAft>
                <a:spcPts val="0"/>
              </a:spcAft>
              <a:buClr>
                <a:schemeClr val="dk1"/>
              </a:buClr>
              <a:buSzPts val="1100"/>
              <a:buFont typeface="Arial"/>
              <a:buNone/>
            </a:pPr>
            <a:endParaRPr sz="1800">
              <a:solidFill>
                <a:srgbClr val="D9EAD3"/>
              </a:solidFill>
              <a:latin typeface="Questrial"/>
              <a:ea typeface="Questrial"/>
              <a:cs typeface="Questrial"/>
              <a:sym typeface="Questrial"/>
            </a:endParaRPr>
          </a:p>
        </p:txBody>
      </p:sp>
      <p:pic>
        <p:nvPicPr>
          <p:cNvPr id="112" name="Google Shape;112;p27" descr="Image result for core education logo"/>
          <p:cNvPicPr preferRelativeResize="0"/>
          <p:nvPr/>
        </p:nvPicPr>
        <p:blipFill rotWithShape="1">
          <a:blip r:embed="rId4">
            <a:alphaModFix/>
          </a:blip>
          <a:srcRect l="23451" r="42814" b="49533"/>
          <a:stretch/>
        </p:blipFill>
        <p:spPr>
          <a:xfrm>
            <a:off x="8648656" y="4620775"/>
            <a:ext cx="422400" cy="430500"/>
          </a:xfrm>
          <a:prstGeom prst="ellipse">
            <a:avLst/>
          </a:prstGeom>
          <a:noFill/>
          <a:ln>
            <a:noFill/>
          </a:ln>
        </p:spPr>
      </p:pic>
      <p:pic>
        <p:nvPicPr>
          <p:cNvPr id="113" name="Google Shape;113;p27" descr="Image result for core education logo"/>
          <p:cNvPicPr preferRelativeResize="0"/>
          <p:nvPr/>
        </p:nvPicPr>
        <p:blipFill rotWithShape="1">
          <a:blip r:embed="rId5">
            <a:alphaModFix/>
          </a:blip>
          <a:srcRect l="29824" t="12202" r="45185" b="43327"/>
          <a:stretch/>
        </p:blipFill>
        <p:spPr>
          <a:xfrm>
            <a:off x="4690225" y="4505875"/>
            <a:ext cx="295500" cy="312900"/>
          </a:xfrm>
          <a:prstGeom prst="ellipse">
            <a:avLst/>
          </a:prstGeom>
          <a:noFill/>
          <a:ln>
            <a:noFill/>
          </a:ln>
        </p:spPr>
      </p:pic>
      <p:pic>
        <p:nvPicPr>
          <p:cNvPr id="114" name="Google Shape;114;p27"/>
          <p:cNvPicPr preferRelativeResize="0"/>
          <p:nvPr/>
        </p:nvPicPr>
        <p:blipFill>
          <a:blip r:embed="rId6">
            <a:alphaModFix/>
          </a:blip>
          <a:stretch>
            <a:fillRect/>
          </a:stretch>
        </p:blipFill>
        <p:spPr>
          <a:xfrm>
            <a:off x="6317275" y="2798300"/>
            <a:ext cx="2205975" cy="2205975"/>
          </a:xfrm>
          <a:prstGeom prst="rect">
            <a:avLst/>
          </a:prstGeom>
          <a:noFill/>
          <a:ln>
            <a:noFill/>
          </a:ln>
        </p:spPr>
      </p:pic>
      <p:pic>
        <p:nvPicPr>
          <p:cNvPr id="115" name="Google Shape;115;p27"/>
          <p:cNvPicPr preferRelativeResize="0"/>
          <p:nvPr/>
        </p:nvPicPr>
        <p:blipFill rotWithShape="1">
          <a:blip r:embed="rId7">
            <a:alphaModFix/>
          </a:blip>
          <a:srcRect t="16660" b="25287"/>
          <a:stretch/>
        </p:blipFill>
        <p:spPr>
          <a:xfrm>
            <a:off x="7356425" y="2983550"/>
            <a:ext cx="859750" cy="608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graphicFrame>
        <p:nvGraphicFramePr>
          <p:cNvPr id="173" name="Google Shape;173;p36"/>
          <p:cNvGraphicFramePr/>
          <p:nvPr/>
        </p:nvGraphicFramePr>
        <p:xfrm>
          <a:off x="234713" y="158025"/>
          <a:ext cx="3000000" cy="3000000"/>
        </p:xfrm>
        <a:graphic>
          <a:graphicData uri="http://schemas.openxmlformats.org/drawingml/2006/table">
            <a:tbl>
              <a:tblPr>
                <a:noFill/>
                <a:tableStyleId>{68D3E884-3256-4BF2-8AFA-071A4617FD32}</a:tableStyleId>
              </a:tblPr>
              <a:tblGrid>
                <a:gridCol w="2891525">
                  <a:extLst>
                    <a:ext uri="{9D8B030D-6E8A-4147-A177-3AD203B41FA5}">
                      <a16:colId xmlns:a16="http://schemas.microsoft.com/office/drawing/2014/main" val="20000"/>
                    </a:ext>
                  </a:extLst>
                </a:gridCol>
                <a:gridCol w="2891525">
                  <a:extLst>
                    <a:ext uri="{9D8B030D-6E8A-4147-A177-3AD203B41FA5}">
                      <a16:colId xmlns:a16="http://schemas.microsoft.com/office/drawing/2014/main" val="20001"/>
                    </a:ext>
                  </a:extLst>
                </a:gridCol>
                <a:gridCol w="2891525">
                  <a:extLst>
                    <a:ext uri="{9D8B030D-6E8A-4147-A177-3AD203B41FA5}">
                      <a16:colId xmlns:a16="http://schemas.microsoft.com/office/drawing/2014/main" val="20002"/>
                    </a:ext>
                  </a:extLst>
                </a:gridCol>
              </a:tblGrid>
              <a:tr h="381000">
                <a:tc gridSpan="3">
                  <a:txBody>
                    <a:bodyPr/>
                    <a:lstStyle/>
                    <a:p>
                      <a:pPr marL="0" lvl="0" indent="0" algn="ctr" rtl="0">
                        <a:spcBef>
                          <a:spcPts val="0"/>
                        </a:spcBef>
                        <a:spcAft>
                          <a:spcPts val="0"/>
                        </a:spcAft>
                        <a:buNone/>
                      </a:pPr>
                      <a:r>
                        <a:rPr lang="en-GB" sz="1700" b="1"/>
                        <a:t>Teachers aides crowdsourcing </a:t>
                      </a:r>
                      <a:endParaRPr sz="1700" b="1"/>
                    </a:p>
                  </a:txBody>
                  <a:tcPr marL="91425" marR="91425" marT="91425" marB="91425">
                    <a:lnB w="9525" cap="flat" cmpd="sng">
                      <a:solidFill>
                        <a:srgbClr val="9E9E9E">
                          <a:alpha val="0"/>
                        </a:srgbClr>
                      </a:solidFill>
                      <a:prstDash val="solid"/>
                      <a:round/>
                      <a:headEnd type="none" w="sm" len="sm"/>
                      <a:tailEnd type="none" w="sm" len="sm"/>
                    </a:lnB>
                    <a:solidFill>
                      <a:srgbClr val="F3F3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1000">
                <a:tc gridSpan="3">
                  <a:txBody>
                    <a:bodyPr/>
                    <a:lstStyle/>
                    <a:p>
                      <a:pPr marL="0" lvl="0" indent="0" algn="ctr" rtl="0">
                        <a:lnSpc>
                          <a:spcPct val="184615"/>
                        </a:lnSpc>
                        <a:spcBef>
                          <a:spcPts val="1400"/>
                        </a:spcBef>
                        <a:spcAft>
                          <a:spcPts val="800"/>
                        </a:spcAft>
                        <a:buClr>
                          <a:schemeClr val="dk1"/>
                        </a:buClr>
                        <a:buSzPts val="1100"/>
                        <a:buFont typeface="Arial"/>
                        <a:buNone/>
                      </a:pPr>
                      <a:r>
                        <a:rPr lang="en-GB" sz="1000"/>
                        <a:t>Crowdsource focus: </a:t>
                      </a:r>
                      <a:r>
                        <a:rPr lang="en-GB" sz="1000" u="sng">
                          <a:solidFill>
                            <a:schemeClr val="accent5"/>
                          </a:solidFill>
                          <a:hlinkClick r:id="rId3"/>
                        </a:rPr>
                        <a:t>Transitioning Back to School</a:t>
                      </a:r>
                      <a:endParaRPr sz="1000"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3F3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96200">
                <a:tc>
                  <a:txBody>
                    <a:bodyPr/>
                    <a:lstStyle/>
                    <a:p>
                      <a:pPr marL="0" lvl="0" indent="0" algn="l" rtl="0">
                        <a:lnSpc>
                          <a:spcPct val="143181"/>
                        </a:lnSpc>
                        <a:spcBef>
                          <a:spcPts val="0"/>
                        </a:spcBef>
                        <a:spcAft>
                          <a:spcPts val="0"/>
                        </a:spcAft>
                        <a:buNone/>
                      </a:pPr>
                      <a:r>
                        <a:rPr lang="en-GB" sz="900" b="1">
                          <a:solidFill>
                            <a:srgbClr val="6E6E6E"/>
                          </a:solidFill>
                          <a:highlight>
                            <a:srgbClr val="FFFFFF"/>
                          </a:highlight>
                        </a:rPr>
                        <a:t>1. Reaching Out</a:t>
                      </a:r>
                      <a:endParaRPr sz="900" b="1">
                        <a:solidFill>
                          <a:srgbClr val="6E6E6E"/>
                        </a:solidFill>
                        <a:highlight>
                          <a:srgbClr val="FFFFFF"/>
                        </a:highlight>
                      </a:endParaRPr>
                    </a:p>
                    <a:p>
                      <a:pPr marL="0" lvl="0" indent="0" algn="l" rtl="0">
                        <a:spcBef>
                          <a:spcPts val="0"/>
                        </a:spcBef>
                        <a:spcAft>
                          <a:spcPts val="0"/>
                        </a:spcAft>
                        <a:buNone/>
                      </a:pPr>
                      <a:endParaRPr sz="900"/>
                    </a:p>
                  </a:txBody>
                  <a:tcPr marL="91425" marR="91425" marT="91425" marB="91425">
                    <a:lnT w="9525" cap="flat" cmpd="sng">
                      <a:solidFill>
                        <a:srgbClr val="9E9E9E">
                          <a:alpha val="0"/>
                        </a:srgbClr>
                      </a:solidFill>
                      <a:prstDash val="solid"/>
                      <a:round/>
                      <a:headEnd type="none" w="sm" len="sm"/>
                      <a:tailEnd type="none" w="sm" len="sm"/>
                    </a:lnT>
                  </a:tcPr>
                </a:tc>
                <a:tc>
                  <a:txBody>
                    <a:bodyPr/>
                    <a:lstStyle/>
                    <a:p>
                      <a:pPr marL="0" lvl="0" indent="0" algn="l" rtl="0">
                        <a:spcBef>
                          <a:spcPts val="0"/>
                        </a:spcBef>
                        <a:spcAft>
                          <a:spcPts val="0"/>
                        </a:spcAft>
                        <a:buNone/>
                      </a:pPr>
                      <a:r>
                        <a:rPr lang="en-GB" sz="900"/>
                        <a:t>Daily Google Hangouts to let our students talk about how they feel and what they are doing today/tomorrow etc</a:t>
                      </a:r>
                      <a:endParaRPr sz="900"/>
                    </a:p>
                  </a:txBody>
                  <a:tcPr marL="91425" marR="91425" marT="91425" marB="91425">
                    <a:lnT w="9525" cap="flat" cmpd="sng">
                      <a:solidFill>
                        <a:srgbClr val="9E9E9E">
                          <a:alpha val="0"/>
                        </a:srgbClr>
                      </a:solidFill>
                      <a:prstDash val="solid"/>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GB" sz="900">
                          <a:solidFill>
                            <a:schemeClr val="dk1"/>
                          </a:solidFill>
                        </a:rPr>
                        <a:t>Vicky Holt</a:t>
                      </a:r>
                      <a:endParaRPr sz="900">
                        <a:solidFill>
                          <a:schemeClr val="dk1"/>
                        </a:solidFill>
                      </a:endParaRPr>
                    </a:p>
                    <a:p>
                      <a:pPr marL="0" lvl="0" indent="0" algn="l" rtl="0">
                        <a:spcBef>
                          <a:spcPts val="0"/>
                        </a:spcBef>
                        <a:spcAft>
                          <a:spcPts val="0"/>
                        </a:spcAft>
                        <a:buClr>
                          <a:schemeClr val="dk1"/>
                        </a:buClr>
                        <a:buSzPts val="1100"/>
                        <a:buFont typeface="Arial"/>
                        <a:buNone/>
                      </a:pPr>
                      <a:r>
                        <a:rPr lang="en-GB" sz="900">
                          <a:solidFill>
                            <a:schemeClr val="dk1"/>
                          </a:solidFill>
                        </a:rPr>
                        <a:t>Rangiora High School</a:t>
                      </a:r>
                      <a:endParaRPr sz="900">
                        <a:solidFill>
                          <a:schemeClr val="dk1"/>
                        </a:solidFill>
                      </a:endParaRPr>
                    </a:p>
                    <a:p>
                      <a:pPr marL="0" lvl="0" indent="0" algn="l" rtl="0">
                        <a:spcBef>
                          <a:spcPts val="0"/>
                        </a:spcBef>
                        <a:spcAft>
                          <a:spcPts val="0"/>
                        </a:spcAft>
                        <a:buNone/>
                      </a:pPr>
                      <a:endParaRPr sz="900"/>
                    </a:p>
                  </a:txBody>
                  <a:tcPr marL="91425" marR="91425" marT="91425" marB="91425">
                    <a:lnT w="9525" cap="flat" cmpd="sng">
                      <a:solidFill>
                        <a:srgbClr val="9E9E9E">
                          <a:alpha val="0"/>
                        </a:srgbClr>
                      </a:solidFill>
                      <a:prstDash val="solid"/>
                      <a:round/>
                      <a:headEnd type="none" w="sm" len="sm"/>
                      <a:tailEnd type="none" w="sm" len="sm"/>
                    </a:lnT>
                  </a:tcPr>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GB" sz="900"/>
                        <a:t>Get the learners making ‘thank you’ cards, poems, videos to deliver to essential workers the local supermarkets, police etc.</a:t>
                      </a:r>
                      <a:endParaRPr sz="9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GB" sz="900">
                          <a:solidFill>
                            <a:schemeClr val="dk1"/>
                          </a:solidFill>
                        </a:rPr>
                        <a:t>Suzi Gould CORE Education</a:t>
                      </a:r>
                      <a:endParaRPr sz="900"/>
                    </a:p>
                  </a:txBody>
                  <a:tcPr marL="91425" marR="91425" marT="91425" marB="91425"/>
                </a:tc>
                <a:extLst>
                  <a:ext uri="{0D108BD9-81ED-4DB2-BD59-A6C34878D82A}">
                    <a16:rowId xmlns:a16="http://schemas.microsoft.com/office/drawing/2014/main" val="10003"/>
                  </a:ext>
                </a:extLst>
              </a:tr>
              <a:tr h="396200">
                <a:tc>
                  <a:txBody>
                    <a:bodyPr/>
                    <a:lstStyle/>
                    <a:p>
                      <a:pPr marL="0" lvl="0" indent="0" algn="l" rtl="0">
                        <a:spcBef>
                          <a:spcPts val="0"/>
                        </a:spcBef>
                        <a:spcAft>
                          <a:spcPts val="0"/>
                        </a:spcAft>
                        <a:buNone/>
                      </a:pPr>
                      <a:r>
                        <a:rPr lang="en-GB" sz="900" b="1">
                          <a:solidFill>
                            <a:srgbClr val="6E6E6E"/>
                          </a:solidFill>
                          <a:highlight>
                            <a:srgbClr val="FFFFFF"/>
                          </a:highlight>
                        </a:rPr>
                        <a:t>2. Check and Connect</a:t>
                      </a:r>
                      <a:endParaRPr sz="900"/>
                    </a:p>
                  </a:txBody>
                  <a:tcPr marL="91425" marR="91425" marT="91425" marB="91425"/>
                </a:tc>
                <a:tc>
                  <a:txBody>
                    <a:bodyPr/>
                    <a:lstStyle/>
                    <a:p>
                      <a:pPr marL="0" lvl="0" indent="0" algn="l" rtl="0">
                        <a:spcBef>
                          <a:spcPts val="0"/>
                        </a:spcBef>
                        <a:spcAft>
                          <a:spcPts val="0"/>
                        </a:spcAft>
                        <a:buNone/>
                      </a:pPr>
                      <a:r>
                        <a:rPr lang="en-GB" sz="900"/>
                        <a:t>With our students looking for credits, letting them know we are here to help but also making them accountable so they can join classroom again and not feel left behind</a:t>
                      </a:r>
                      <a:endParaRPr sz="900"/>
                    </a:p>
                  </a:txBody>
                  <a:tcPr marL="91425" marR="91425" marT="91425" marB="91425"/>
                </a:tc>
                <a:tc>
                  <a:txBody>
                    <a:bodyPr/>
                    <a:lstStyle/>
                    <a:p>
                      <a:pPr marL="0" lvl="0" indent="0" algn="l" rtl="0">
                        <a:spcBef>
                          <a:spcPts val="0"/>
                        </a:spcBef>
                        <a:spcAft>
                          <a:spcPts val="0"/>
                        </a:spcAft>
                        <a:buNone/>
                      </a:pPr>
                      <a:r>
                        <a:rPr lang="en-GB" sz="900"/>
                        <a:t>Jo Woodrow</a:t>
                      </a:r>
                      <a:endParaRPr sz="900"/>
                    </a:p>
                    <a:p>
                      <a:pPr marL="0" lvl="0" indent="0" algn="l" rtl="0">
                        <a:spcBef>
                          <a:spcPts val="0"/>
                        </a:spcBef>
                        <a:spcAft>
                          <a:spcPts val="0"/>
                        </a:spcAft>
                        <a:buNone/>
                      </a:pPr>
                      <a:r>
                        <a:rPr lang="en-GB" sz="900"/>
                        <a:t>RHS</a:t>
                      </a:r>
                      <a:endParaRPr sz="900"/>
                    </a:p>
                  </a:txBody>
                  <a:tcPr marL="91425" marR="91425" marT="91425" marB="91425"/>
                </a:tc>
                <a:extLst>
                  <a:ext uri="{0D108BD9-81ED-4DB2-BD59-A6C34878D82A}">
                    <a16:rowId xmlns:a16="http://schemas.microsoft.com/office/drawing/2014/main" val="10004"/>
                  </a:ext>
                </a:extLst>
              </a:tr>
              <a:tr h="396200">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r>
                        <a:rPr lang="en-GB" sz="900"/>
                        <a:t>Use a range of ways to ask how people are doing ? </a:t>
                      </a:r>
                      <a:r>
                        <a:rPr lang="en-GB" sz="900" u="sng">
                          <a:solidFill>
                            <a:schemeClr val="hlink"/>
                          </a:solidFill>
                          <a:hlinkClick r:id="rId4"/>
                        </a:rPr>
                        <a:t>some useful question prompts</a:t>
                      </a:r>
                      <a:endParaRPr sz="900"/>
                    </a:p>
                  </a:txBody>
                  <a:tcPr marL="91425" marR="91425" marT="91425" marB="91425"/>
                </a:tc>
                <a:tc>
                  <a:txBody>
                    <a:bodyPr/>
                    <a:lstStyle/>
                    <a:p>
                      <a:pPr marL="0" lvl="0" indent="0" algn="l" rtl="0">
                        <a:spcBef>
                          <a:spcPts val="0"/>
                        </a:spcBef>
                        <a:spcAft>
                          <a:spcPts val="0"/>
                        </a:spcAft>
                        <a:buNone/>
                      </a:pPr>
                      <a:r>
                        <a:rPr lang="en-GB" sz="900"/>
                        <a:t>Suzi Gould CORE Education</a:t>
                      </a:r>
                      <a:endParaRPr sz="900"/>
                    </a:p>
                  </a:txBody>
                  <a:tcPr marL="91425" marR="91425" marT="91425" marB="91425"/>
                </a:tc>
                <a:extLst>
                  <a:ext uri="{0D108BD9-81ED-4DB2-BD59-A6C34878D82A}">
                    <a16:rowId xmlns:a16="http://schemas.microsoft.com/office/drawing/2014/main" val="10005"/>
                  </a:ext>
                </a:extLst>
              </a:tr>
              <a:tr h="396200">
                <a:tc>
                  <a:txBody>
                    <a:bodyPr/>
                    <a:lstStyle/>
                    <a:p>
                      <a:pPr marL="0" lvl="0" indent="0" algn="l" rtl="0">
                        <a:spcBef>
                          <a:spcPts val="0"/>
                        </a:spcBef>
                        <a:spcAft>
                          <a:spcPts val="0"/>
                        </a:spcAft>
                        <a:buNone/>
                      </a:pPr>
                      <a:r>
                        <a:rPr lang="en-GB" sz="900"/>
                        <a:t>3. Moving forward: goals; steps </a:t>
                      </a:r>
                      <a:endParaRPr sz="900"/>
                    </a:p>
                    <a:p>
                      <a:pPr marL="0" lvl="0" indent="0" algn="l" rtl="0">
                        <a:spcBef>
                          <a:spcPts val="0"/>
                        </a:spcBef>
                        <a:spcAft>
                          <a:spcPts val="0"/>
                        </a:spcAft>
                        <a:buNone/>
                      </a:pPr>
                      <a:r>
                        <a:rPr lang="en-GB" sz="900"/>
                        <a:t>Pits and peaks </a:t>
                      </a:r>
                      <a:endParaRPr sz="900"/>
                    </a:p>
                  </a:txBody>
                  <a:tcPr marL="91425" marR="91425" marT="91425" marB="91425"/>
                </a:tc>
                <a:tc>
                  <a:txBody>
                    <a:bodyPr/>
                    <a:lstStyle/>
                    <a:p>
                      <a:pPr marL="0" lvl="0" indent="0" algn="l" rtl="0">
                        <a:spcBef>
                          <a:spcPts val="0"/>
                        </a:spcBef>
                        <a:spcAft>
                          <a:spcPts val="0"/>
                        </a:spcAft>
                        <a:buNone/>
                      </a:pPr>
                      <a:r>
                        <a:rPr lang="en-GB" sz="900"/>
                        <a:t>Hugs - if we’re allowed to!   We are learning sign language as we have a hearing impaired student</a:t>
                      </a:r>
                      <a:endParaRPr sz="9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GB" sz="900">
                          <a:solidFill>
                            <a:schemeClr val="dk1"/>
                          </a:solidFill>
                        </a:rPr>
                        <a:t>Vicky Holt</a:t>
                      </a:r>
                      <a:endParaRPr sz="900">
                        <a:solidFill>
                          <a:schemeClr val="dk1"/>
                        </a:solidFill>
                      </a:endParaRPr>
                    </a:p>
                    <a:p>
                      <a:pPr marL="0" lvl="0" indent="0" algn="l" rtl="0">
                        <a:spcBef>
                          <a:spcPts val="0"/>
                        </a:spcBef>
                        <a:spcAft>
                          <a:spcPts val="0"/>
                        </a:spcAft>
                        <a:buClr>
                          <a:schemeClr val="dk1"/>
                        </a:buClr>
                        <a:buSzPts val="1100"/>
                        <a:buFont typeface="Arial"/>
                        <a:buNone/>
                      </a:pPr>
                      <a:r>
                        <a:rPr lang="en-GB" sz="900">
                          <a:solidFill>
                            <a:schemeClr val="dk1"/>
                          </a:solidFill>
                        </a:rPr>
                        <a:t>Rangiora High School</a:t>
                      </a:r>
                      <a:endParaRPr sz="900">
                        <a:solidFill>
                          <a:schemeClr val="dk1"/>
                        </a:solidFill>
                      </a:endParaRPr>
                    </a:p>
                    <a:p>
                      <a:pPr marL="0" lvl="0" indent="0" algn="l" rtl="0">
                        <a:spcBef>
                          <a:spcPts val="0"/>
                        </a:spcBef>
                        <a:spcAft>
                          <a:spcPts val="0"/>
                        </a:spcAft>
                        <a:buNone/>
                      </a:pPr>
                      <a:endParaRPr sz="900"/>
                    </a:p>
                  </a:txBody>
                  <a:tcPr marL="91425" marR="91425" marT="91425" marB="91425"/>
                </a:tc>
                <a:extLst>
                  <a:ext uri="{0D108BD9-81ED-4DB2-BD59-A6C34878D82A}">
                    <a16:rowId xmlns:a16="http://schemas.microsoft.com/office/drawing/2014/main" val="10006"/>
                  </a:ext>
                </a:extLst>
              </a:tr>
              <a:tr h="396200">
                <a:tc>
                  <a:txBody>
                    <a:bodyPr/>
                    <a:lstStyle/>
                    <a:p>
                      <a:pPr marL="0" lvl="0" indent="0" algn="l" rtl="0">
                        <a:spcBef>
                          <a:spcPts val="0"/>
                        </a:spcBef>
                        <a:spcAft>
                          <a:spcPts val="0"/>
                        </a:spcAft>
                        <a:buNone/>
                      </a:pPr>
                      <a:endParaRPr sz="900"/>
                    </a:p>
                  </a:txBody>
                  <a:tcPr marL="91425" marR="91425" marT="91425" marB="91425"/>
                </a:tc>
                <a:tc>
                  <a:txBody>
                    <a:bodyPr/>
                    <a:lstStyle/>
                    <a:p>
                      <a:pPr marL="0" lvl="0" indent="0" algn="l" rtl="0">
                        <a:spcBef>
                          <a:spcPts val="0"/>
                        </a:spcBef>
                        <a:spcAft>
                          <a:spcPts val="0"/>
                        </a:spcAft>
                        <a:buNone/>
                      </a:pPr>
                      <a:r>
                        <a:rPr lang="en-GB" sz="900"/>
                        <a:t>Special Welcome on first day back settling in feeling comfortable being back in school environment</a:t>
                      </a:r>
                      <a:endParaRPr sz="900"/>
                    </a:p>
                  </a:txBody>
                  <a:tcPr marL="91425" marR="91425" marT="91425" marB="91425"/>
                </a:tc>
                <a:tc>
                  <a:txBody>
                    <a:bodyPr/>
                    <a:lstStyle/>
                    <a:p>
                      <a:pPr marL="0" lvl="0" indent="0" algn="l" rtl="0">
                        <a:spcBef>
                          <a:spcPts val="0"/>
                        </a:spcBef>
                        <a:spcAft>
                          <a:spcPts val="0"/>
                        </a:spcAft>
                        <a:buNone/>
                      </a:pPr>
                      <a:r>
                        <a:rPr lang="en-GB" sz="900"/>
                        <a:t>Janel Painter</a:t>
                      </a:r>
                      <a:endParaRPr sz="900"/>
                    </a:p>
                    <a:p>
                      <a:pPr marL="0" lvl="0" indent="0" algn="l" rtl="0">
                        <a:spcBef>
                          <a:spcPts val="0"/>
                        </a:spcBef>
                        <a:spcAft>
                          <a:spcPts val="0"/>
                        </a:spcAft>
                        <a:buNone/>
                      </a:pPr>
                      <a:r>
                        <a:rPr lang="en-GB" sz="900"/>
                        <a:t>Amberley</a:t>
                      </a:r>
                      <a:endParaRPr sz="900"/>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7"/>
          <p:cNvSpPr txBox="1"/>
          <p:nvPr/>
        </p:nvSpPr>
        <p:spPr>
          <a:xfrm>
            <a:off x="112650" y="135150"/>
            <a:ext cx="8918700" cy="717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b="1">
                <a:solidFill>
                  <a:srgbClr val="2A6B74"/>
                </a:solidFill>
                <a:latin typeface="Questrial"/>
                <a:ea typeface="Questrial"/>
                <a:cs typeface="Questrial"/>
                <a:sym typeface="Questrial"/>
              </a:rPr>
              <a:t>What about creating content…?</a:t>
            </a:r>
            <a:endParaRPr b="1"/>
          </a:p>
        </p:txBody>
      </p:sp>
      <p:pic>
        <p:nvPicPr>
          <p:cNvPr id="179" name="Google Shape;179;p37" descr="This video tutorial shows the complete student workflow of recording a Google Slides Presentation using Screencastify and then turning in the video through Google Classroom two different ways. Many of the newest features of Screencastify's Tab recording toolbar are shown, including the timer, spotlight, pen, pause button, start and stop keyboard shortcut and the eraser." title="Using Screencastify with Google Slides and Google Classroom 2018">
            <a:hlinkClick r:id="rId3"/>
          </p:cNvPr>
          <p:cNvPicPr preferRelativeResize="0"/>
          <p:nvPr/>
        </p:nvPicPr>
        <p:blipFill>
          <a:blip r:embed="rId4">
            <a:alphaModFix/>
          </a:blip>
          <a:stretch>
            <a:fillRect/>
          </a:stretch>
        </p:blipFill>
        <p:spPr>
          <a:xfrm>
            <a:off x="425400" y="1005450"/>
            <a:ext cx="3879875" cy="2909900"/>
          </a:xfrm>
          <a:prstGeom prst="rect">
            <a:avLst/>
          </a:prstGeom>
          <a:noFill/>
          <a:ln>
            <a:noFill/>
          </a:ln>
        </p:spPr>
      </p:pic>
      <p:pic>
        <p:nvPicPr>
          <p:cNvPr id="180" name="Google Shape;180;p37"/>
          <p:cNvPicPr preferRelativeResize="0"/>
          <p:nvPr/>
        </p:nvPicPr>
        <p:blipFill>
          <a:blip r:embed="rId5">
            <a:alphaModFix/>
          </a:blip>
          <a:stretch>
            <a:fillRect/>
          </a:stretch>
        </p:blipFill>
        <p:spPr>
          <a:xfrm>
            <a:off x="467000" y="1366013"/>
            <a:ext cx="3796676" cy="2188775"/>
          </a:xfrm>
          <a:prstGeom prst="rect">
            <a:avLst/>
          </a:prstGeom>
          <a:noFill/>
          <a:ln>
            <a:noFill/>
          </a:ln>
        </p:spPr>
      </p:pic>
      <p:sp>
        <p:nvSpPr>
          <p:cNvPr id="181" name="Google Shape;181;p37"/>
          <p:cNvSpPr/>
          <p:nvPr/>
        </p:nvSpPr>
        <p:spPr>
          <a:xfrm>
            <a:off x="391625" y="3945750"/>
            <a:ext cx="3906900" cy="542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Questrial"/>
                <a:ea typeface="Questrial"/>
                <a:cs typeface="Questrial"/>
                <a:sym typeface="Questrial"/>
              </a:rPr>
              <a:t>Seesaw &amp; Activities</a:t>
            </a:r>
            <a:endParaRPr sz="1600">
              <a:latin typeface="Questrial"/>
              <a:ea typeface="Questrial"/>
              <a:cs typeface="Questrial"/>
              <a:sym typeface="Questrial"/>
            </a:endParaRPr>
          </a:p>
        </p:txBody>
      </p:sp>
      <p:pic>
        <p:nvPicPr>
          <p:cNvPr id="182" name="Google Shape;182;p37" descr="Welcome to Screencastify, an ultra simple screen recorder for Chrome. Record, edit, and share amazing videos with ease. &#10;&#10;Here's a quick tutorial on how to use and get started with Screencastify. Learn more at screencastify.com." title="An Introduction to Screencastify">
            <a:hlinkClick r:id="rId6"/>
          </p:cNvPr>
          <p:cNvPicPr preferRelativeResize="0"/>
          <p:nvPr/>
        </p:nvPicPr>
        <p:blipFill>
          <a:blip r:embed="rId7">
            <a:alphaModFix/>
          </a:blip>
          <a:stretch>
            <a:fillRect/>
          </a:stretch>
        </p:blipFill>
        <p:spPr>
          <a:xfrm>
            <a:off x="4866275" y="1005450"/>
            <a:ext cx="3920400" cy="2940300"/>
          </a:xfrm>
          <a:prstGeom prst="rect">
            <a:avLst/>
          </a:prstGeom>
          <a:noFill/>
          <a:ln>
            <a:noFill/>
          </a:ln>
        </p:spPr>
      </p:pic>
      <p:sp>
        <p:nvSpPr>
          <p:cNvPr id="183" name="Google Shape;183;p37"/>
          <p:cNvSpPr/>
          <p:nvPr/>
        </p:nvSpPr>
        <p:spPr>
          <a:xfrm>
            <a:off x="4873025" y="4009850"/>
            <a:ext cx="3906900" cy="542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Questrial"/>
                <a:ea typeface="Questrial"/>
                <a:cs typeface="Questrial"/>
                <a:sym typeface="Questrial"/>
              </a:rPr>
              <a:t>Activity Library </a:t>
            </a:r>
            <a:endParaRPr sz="1600">
              <a:latin typeface="Questrial"/>
              <a:ea typeface="Questrial"/>
              <a:cs typeface="Questrial"/>
              <a:sym typeface="Questrial"/>
            </a:endParaRPr>
          </a:p>
        </p:txBody>
      </p:sp>
      <p:pic>
        <p:nvPicPr>
          <p:cNvPr id="184" name="Google Shape;184;p37"/>
          <p:cNvPicPr preferRelativeResize="0"/>
          <p:nvPr/>
        </p:nvPicPr>
        <p:blipFill>
          <a:blip r:embed="rId8">
            <a:alphaModFix/>
          </a:blip>
          <a:stretch>
            <a:fillRect/>
          </a:stretch>
        </p:blipFill>
        <p:spPr>
          <a:xfrm>
            <a:off x="4859525" y="1366025"/>
            <a:ext cx="3920399" cy="234102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8"/>
          <p:cNvSpPr txBox="1"/>
          <p:nvPr/>
        </p:nvSpPr>
        <p:spPr>
          <a:xfrm>
            <a:off x="112650" y="135150"/>
            <a:ext cx="8918700" cy="717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b="1">
                <a:solidFill>
                  <a:srgbClr val="2A6B74"/>
                </a:solidFill>
                <a:latin typeface="Questrial"/>
                <a:ea typeface="Questrial"/>
                <a:cs typeface="Questrial"/>
                <a:sym typeface="Questrial"/>
              </a:rPr>
              <a:t>What about creating content…?</a:t>
            </a:r>
            <a:endParaRPr b="1"/>
          </a:p>
        </p:txBody>
      </p:sp>
      <p:pic>
        <p:nvPicPr>
          <p:cNvPr id="190" name="Google Shape;190;p38" descr="This video tutorial shows the complete student workflow of recording a Google Slides Presentation using Screencastify and then turning in the video through Google Classroom two different ways. Many of the newest features of Screencastify's Tab recording toolbar are shown, including the timer, spotlight, pen, pause button, start and stop keyboard shortcut and the eraser." title="Using Screencastify with Google Slides and Google Classroom 2018">
            <a:hlinkClick r:id="rId3"/>
          </p:cNvPr>
          <p:cNvPicPr preferRelativeResize="0"/>
          <p:nvPr/>
        </p:nvPicPr>
        <p:blipFill>
          <a:blip r:embed="rId4">
            <a:alphaModFix/>
          </a:blip>
          <a:stretch>
            <a:fillRect/>
          </a:stretch>
        </p:blipFill>
        <p:spPr>
          <a:xfrm>
            <a:off x="425400" y="1005450"/>
            <a:ext cx="3879875" cy="2909900"/>
          </a:xfrm>
          <a:prstGeom prst="rect">
            <a:avLst/>
          </a:prstGeom>
          <a:noFill/>
          <a:ln>
            <a:noFill/>
          </a:ln>
        </p:spPr>
      </p:pic>
      <p:sp>
        <p:nvSpPr>
          <p:cNvPr id="191" name="Google Shape;191;p38"/>
          <p:cNvSpPr/>
          <p:nvPr/>
        </p:nvSpPr>
        <p:spPr>
          <a:xfrm>
            <a:off x="391625" y="3945750"/>
            <a:ext cx="3906900" cy="542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Questrial"/>
                <a:ea typeface="Questrial"/>
                <a:cs typeface="Questrial"/>
                <a:sym typeface="Questrial"/>
              </a:rPr>
              <a:t>Flipgrid</a:t>
            </a:r>
            <a:endParaRPr sz="1600">
              <a:latin typeface="Questrial"/>
              <a:ea typeface="Questrial"/>
              <a:cs typeface="Questrial"/>
              <a:sym typeface="Questrial"/>
            </a:endParaRPr>
          </a:p>
        </p:txBody>
      </p:sp>
      <p:pic>
        <p:nvPicPr>
          <p:cNvPr id="192" name="Google Shape;192;p38" descr="Welcome to Screencastify, an ultra simple screen recorder for Chrome. Record, edit, and share amazing videos with ease. &#10;&#10;Here's a quick tutorial on how to use and get started with Screencastify. Learn more at screencastify.com." title="An Introduction to Screencastify">
            <a:hlinkClick r:id="rId5"/>
          </p:cNvPr>
          <p:cNvPicPr preferRelativeResize="0"/>
          <p:nvPr/>
        </p:nvPicPr>
        <p:blipFill>
          <a:blip r:embed="rId6">
            <a:alphaModFix/>
          </a:blip>
          <a:stretch>
            <a:fillRect/>
          </a:stretch>
        </p:blipFill>
        <p:spPr>
          <a:xfrm>
            <a:off x="4866275" y="1005450"/>
            <a:ext cx="3920400" cy="2940300"/>
          </a:xfrm>
          <a:prstGeom prst="rect">
            <a:avLst/>
          </a:prstGeom>
          <a:noFill/>
          <a:ln>
            <a:noFill/>
          </a:ln>
        </p:spPr>
      </p:pic>
      <p:sp>
        <p:nvSpPr>
          <p:cNvPr id="193" name="Google Shape;193;p38"/>
          <p:cNvSpPr/>
          <p:nvPr/>
        </p:nvSpPr>
        <p:spPr>
          <a:xfrm>
            <a:off x="4873025" y="4009850"/>
            <a:ext cx="3906900" cy="542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Questrial"/>
                <a:ea typeface="Questrial"/>
                <a:cs typeface="Questrial"/>
                <a:sym typeface="Questrial"/>
              </a:rPr>
              <a:t>Activity Library </a:t>
            </a:r>
            <a:endParaRPr sz="1600">
              <a:latin typeface="Questrial"/>
              <a:ea typeface="Questrial"/>
              <a:cs typeface="Questrial"/>
              <a:sym typeface="Questrial"/>
            </a:endParaRPr>
          </a:p>
        </p:txBody>
      </p:sp>
      <p:pic>
        <p:nvPicPr>
          <p:cNvPr id="194" name="Google Shape;194;p38"/>
          <p:cNvPicPr preferRelativeResize="0"/>
          <p:nvPr/>
        </p:nvPicPr>
        <p:blipFill>
          <a:blip r:embed="rId7">
            <a:alphaModFix/>
          </a:blip>
          <a:stretch>
            <a:fillRect/>
          </a:stretch>
        </p:blipFill>
        <p:spPr>
          <a:xfrm>
            <a:off x="4859525" y="1366025"/>
            <a:ext cx="3920399" cy="234102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98"/>
        <p:cNvGrpSpPr/>
        <p:nvPr/>
      </p:nvGrpSpPr>
      <p:grpSpPr>
        <a:xfrm>
          <a:off x="0" y="0"/>
          <a:ext cx="0" cy="0"/>
          <a:chOff x="0" y="0"/>
          <a:chExt cx="0" cy="0"/>
        </a:xfrm>
      </p:grpSpPr>
      <p:pic>
        <p:nvPicPr>
          <p:cNvPr id="199" name="Google Shape;199;p39"/>
          <p:cNvPicPr preferRelativeResize="0"/>
          <p:nvPr/>
        </p:nvPicPr>
        <p:blipFill>
          <a:blip r:embed="rId3">
            <a:alphaModFix/>
          </a:blip>
          <a:stretch>
            <a:fillRect/>
          </a:stretch>
        </p:blipFill>
        <p:spPr>
          <a:xfrm>
            <a:off x="152400" y="152400"/>
            <a:ext cx="4947078" cy="4838701"/>
          </a:xfrm>
          <a:prstGeom prst="rect">
            <a:avLst/>
          </a:prstGeom>
          <a:noFill/>
          <a:ln w="19050" cap="flat" cmpd="sng">
            <a:solidFill>
              <a:schemeClr val="dk2"/>
            </a:solidFill>
            <a:prstDash val="solid"/>
            <a:round/>
            <a:headEnd type="none" w="sm" len="sm"/>
            <a:tailEnd type="none" w="sm" len="sm"/>
          </a:ln>
        </p:spPr>
      </p:pic>
      <p:pic>
        <p:nvPicPr>
          <p:cNvPr id="200" name="Google Shape;200;p39"/>
          <p:cNvPicPr preferRelativeResize="0"/>
          <p:nvPr/>
        </p:nvPicPr>
        <p:blipFill>
          <a:blip r:embed="rId4">
            <a:alphaModFix/>
          </a:blip>
          <a:stretch>
            <a:fillRect/>
          </a:stretch>
        </p:blipFill>
        <p:spPr>
          <a:xfrm>
            <a:off x="5630000" y="296825"/>
            <a:ext cx="2857500" cy="2857500"/>
          </a:xfrm>
          <a:prstGeom prst="rect">
            <a:avLst/>
          </a:prstGeom>
          <a:noFill/>
          <a:ln>
            <a:noFill/>
          </a:ln>
        </p:spPr>
      </p:pic>
      <p:sp>
        <p:nvSpPr>
          <p:cNvPr id="201" name="Google Shape;201;p39"/>
          <p:cNvSpPr txBox="1"/>
          <p:nvPr/>
        </p:nvSpPr>
        <p:spPr>
          <a:xfrm>
            <a:off x="5668500" y="3505300"/>
            <a:ext cx="2862900" cy="130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Through the lense of pedagogy, people and our Āhuatanga Whaiaro:</a:t>
            </a:r>
            <a:endParaRPr/>
          </a:p>
          <a:p>
            <a:pPr marL="0" lvl="0" indent="0" algn="ctr" rtl="0">
              <a:spcBef>
                <a:spcPts val="0"/>
              </a:spcBef>
              <a:spcAft>
                <a:spcPts val="0"/>
              </a:spcAft>
              <a:buNone/>
            </a:pPr>
            <a:endParaRPr/>
          </a:p>
          <a:p>
            <a:pPr marL="457200" lvl="0" indent="-317500" algn="l" rtl="0">
              <a:spcBef>
                <a:spcPts val="0"/>
              </a:spcBef>
              <a:spcAft>
                <a:spcPts val="0"/>
              </a:spcAft>
              <a:buSzPts val="1400"/>
              <a:buAutoNum type="arabicPeriod"/>
            </a:pPr>
            <a:r>
              <a:rPr lang="en-GB"/>
              <a:t>Well Being </a:t>
            </a:r>
            <a:endParaRPr/>
          </a:p>
          <a:p>
            <a:pPr marL="457200" lvl="0" indent="-317500" algn="l" rtl="0">
              <a:spcBef>
                <a:spcPts val="0"/>
              </a:spcBef>
              <a:spcAft>
                <a:spcPts val="0"/>
              </a:spcAft>
              <a:buSzPts val="1400"/>
              <a:buAutoNum type="arabicPeriod"/>
            </a:pPr>
            <a:r>
              <a:rPr lang="en-GB"/>
              <a:t>Belonging </a:t>
            </a:r>
            <a:endParaRPr/>
          </a:p>
          <a:p>
            <a:pPr marL="457200" lvl="0" indent="-317500" algn="l" rtl="0">
              <a:spcBef>
                <a:spcPts val="0"/>
              </a:spcBef>
              <a:spcAft>
                <a:spcPts val="0"/>
              </a:spcAft>
              <a:buSzPts val="1400"/>
              <a:buAutoNum type="arabicPeriod"/>
            </a:pPr>
            <a:r>
              <a:rPr lang="en-GB"/>
              <a:t>Cultural connectedness</a:t>
            </a: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pic>
        <p:nvPicPr>
          <p:cNvPr id="202" name="Google Shape;202;p39">
            <a:hlinkClick r:id="rId5"/>
          </p:cNvPr>
          <p:cNvPicPr preferRelativeResize="0"/>
          <p:nvPr/>
        </p:nvPicPr>
        <p:blipFill>
          <a:blip r:embed="rId6">
            <a:alphaModFix/>
          </a:blip>
          <a:stretch>
            <a:fillRect/>
          </a:stretch>
        </p:blipFill>
        <p:spPr>
          <a:xfrm>
            <a:off x="6408225" y="1134032"/>
            <a:ext cx="868851" cy="8688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0"/>
          <p:cNvSpPr txBox="1"/>
          <p:nvPr/>
        </p:nvSpPr>
        <p:spPr>
          <a:xfrm>
            <a:off x="187500" y="93575"/>
            <a:ext cx="8464200" cy="145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t>How do I access the files from this workshop series? </a:t>
            </a:r>
            <a:endParaRPr b="1"/>
          </a:p>
          <a:p>
            <a:pPr marL="0" lvl="0" indent="0" algn="l" rtl="0">
              <a:spcBef>
                <a:spcPts val="0"/>
              </a:spcBef>
              <a:spcAft>
                <a:spcPts val="0"/>
              </a:spcAft>
              <a:buNone/>
            </a:pPr>
            <a:endParaRPr/>
          </a:p>
          <a:p>
            <a:pPr marL="0" lvl="0" indent="0" algn="l" rtl="0">
              <a:spcBef>
                <a:spcPts val="0"/>
              </a:spcBef>
              <a:spcAft>
                <a:spcPts val="0"/>
              </a:spcAft>
              <a:buNone/>
            </a:pPr>
            <a:r>
              <a:rPr lang="en-GB"/>
              <a:t>The files and recording will be placed in the Puketeraki teachers shared file on google drive.  </a:t>
            </a:r>
            <a:endParaRPr/>
          </a:p>
        </p:txBody>
      </p:sp>
      <p:pic>
        <p:nvPicPr>
          <p:cNvPr id="208" name="Google Shape;208;p40"/>
          <p:cNvPicPr preferRelativeResize="0"/>
          <p:nvPr/>
        </p:nvPicPr>
        <p:blipFill>
          <a:blip r:embed="rId3">
            <a:alphaModFix/>
          </a:blip>
          <a:stretch>
            <a:fillRect/>
          </a:stretch>
        </p:blipFill>
        <p:spPr>
          <a:xfrm>
            <a:off x="284950" y="910875"/>
            <a:ext cx="7649174" cy="1247150"/>
          </a:xfrm>
          <a:prstGeom prst="rect">
            <a:avLst/>
          </a:prstGeom>
          <a:noFill/>
          <a:ln w="9525" cap="flat" cmpd="sng">
            <a:solidFill>
              <a:schemeClr val="dk2"/>
            </a:solidFill>
            <a:prstDash val="solid"/>
            <a:round/>
            <a:headEnd type="none" w="sm" len="sm"/>
            <a:tailEnd type="none" w="sm" len="sm"/>
          </a:ln>
        </p:spPr>
      </p:pic>
      <p:pic>
        <p:nvPicPr>
          <p:cNvPr id="209" name="Google Shape;209;p40"/>
          <p:cNvPicPr preferRelativeResize="0"/>
          <p:nvPr/>
        </p:nvPicPr>
        <p:blipFill>
          <a:blip r:embed="rId4">
            <a:alphaModFix/>
          </a:blip>
          <a:stretch>
            <a:fillRect/>
          </a:stretch>
        </p:blipFill>
        <p:spPr>
          <a:xfrm>
            <a:off x="304800" y="2287346"/>
            <a:ext cx="5250875" cy="2763624"/>
          </a:xfrm>
          <a:prstGeom prst="rect">
            <a:avLst/>
          </a:prstGeom>
          <a:noFill/>
          <a:ln w="9525" cap="flat" cmpd="sng">
            <a:solidFill>
              <a:schemeClr val="dk2"/>
            </a:solidFill>
            <a:prstDash val="solid"/>
            <a:round/>
            <a:headEnd type="none" w="sm" len="sm"/>
            <a:tailEnd type="none" w="sm" len="sm"/>
          </a:ln>
        </p:spPr>
      </p:pic>
      <p:sp>
        <p:nvSpPr>
          <p:cNvPr id="210" name="Google Shape;210;p40"/>
          <p:cNvSpPr txBox="1"/>
          <p:nvPr/>
        </p:nvSpPr>
        <p:spPr>
          <a:xfrm>
            <a:off x="6088050" y="3380925"/>
            <a:ext cx="2114400" cy="151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t>The teachers aide series (plus other Puketeraki workshops) can be found on the </a:t>
            </a:r>
            <a:r>
              <a:rPr lang="en-GB" u="sng">
                <a:solidFill>
                  <a:schemeClr val="hlink"/>
                </a:solidFill>
                <a:hlinkClick r:id="rId5"/>
              </a:rPr>
              <a:t>Puketeraki website </a:t>
            </a:r>
            <a:r>
              <a:rPr lang="en-GB"/>
              <a:t>- Learning online tab. </a:t>
            </a:r>
            <a:endParaRPr/>
          </a:p>
        </p:txBody>
      </p:sp>
      <p:sp>
        <p:nvSpPr>
          <p:cNvPr id="211" name="Google Shape;211;p40"/>
          <p:cNvSpPr/>
          <p:nvPr/>
        </p:nvSpPr>
        <p:spPr>
          <a:xfrm rot="1613284">
            <a:off x="3013404" y="3149274"/>
            <a:ext cx="3069991" cy="502452"/>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9"/>
        <p:cNvGrpSpPr/>
        <p:nvPr/>
      </p:nvGrpSpPr>
      <p:grpSpPr>
        <a:xfrm>
          <a:off x="0" y="0"/>
          <a:ext cx="0" cy="0"/>
          <a:chOff x="0" y="0"/>
          <a:chExt cx="0" cy="0"/>
        </a:xfrm>
      </p:grpSpPr>
      <p:pic>
        <p:nvPicPr>
          <p:cNvPr id="120" name="Google Shape;120;p28"/>
          <p:cNvPicPr preferRelativeResize="0"/>
          <p:nvPr/>
        </p:nvPicPr>
        <p:blipFill>
          <a:blip r:embed="rId3">
            <a:alphaModFix/>
          </a:blip>
          <a:stretch>
            <a:fillRect/>
          </a:stretch>
        </p:blipFill>
        <p:spPr>
          <a:xfrm>
            <a:off x="0" y="-494025"/>
            <a:ext cx="9144000" cy="6089906"/>
          </a:xfrm>
          <a:prstGeom prst="rect">
            <a:avLst/>
          </a:prstGeom>
          <a:noFill/>
          <a:ln>
            <a:noFill/>
          </a:ln>
        </p:spPr>
      </p:pic>
      <p:sp>
        <p:nvSpPr>
          <p:cNvPr id="121" name="Google Shape;121;p28"/>
          <p:cNvSpPr txBox="1"/>
          <p:nvPr/>
        </p:nvSpPr>
        <p:spPr>
          <a:xfrm>
            <a:off x="777900" y="3701625"/>
            <a:ext cx="7401300" cy="108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solidFill>
                  <a:srgbClr val="FFFFFF"/>
                </a:solidFill>
              </a:rPr>
              <a:t>Dawn of change </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5"/>
        <p:cNvGrpSpPr/>
        <p:nvPr/>
      </p:nvGrpSpPr>
      <p:grpSpPr>
        <a:xfrm>
          <a:off x="0" y="0"/>
          <a:ext cx="0" cy="0"/>
          <a:chOff x="0" y="0"/>
          <a:chExt cx="0" cy="0"/>
        </a:xfrm>
      </p:grpSpPr>
      <p:pic>
        <p:nvPicPr>
          <p:cNvPr id="126" name="Google Shape;126;p29" descr="For ‘Thankful for Art’ (#TFA), ngā toi Māori artist Professor Derek Lardelli ONZM (Ngāti Porou, Ngāti Konohi, Rongowhakaata and Ngai Te Aweawe) has composed and shares this beautiful karakia whakaora. Whakaora means to restore, cure, heal and remedy. His karakia whakaora references Rangi and Papa, the sky father and earth mother.&#10;  &#10;Arts Laureate Derek Lardelli’s work crosses multiple artforms, including tā moko, carving, composing, kapa haka and painting.  He is also a researcher of whakapapa, tribal history and kaikōrero.&#10;&#10;Ko whea ngā wāhi whai hiranga ki a koe? Mā te aha e piki ai tō wairua?&#10;&#10;Kua tito, kua toha mai hoki te pūkenga toi o toi Māori, a Ahorangi Derek Lardelli ONZM (nō Ngāti Porou, Ngāti Konohi, Rongowhakaata me Ngai Te Aweawe) i tēnei karakia whakaora ātaahua mā 'Whakamihia ngā toi' (#TFA). Ko te whakaora ko te haumanu, te whakamahu me te rongoā hoki. Ka whakahuatia a Ranginui rāua ko Papatūānuku i tana karakia.&#10;&#10;Noho ai ngā mahi a te kaiwhiwhi i te Arts Laureate, a Derek Lardelli i ngā kaupapa toi huhua, pēnei i te tā moko, te whakairo, te tito, te kapa haka me te peita. He kairangahau ia i ngā whakapapa me ngā tāhuhu kōrero, ā, he kaikōrero hoki ia." title="Thankful for Art (#TFA) - Derek Lardelli">
            <a:hlinkClick r:id="rId3"/>
          </p:cNvPr>
          <p:cNvPicPr preferRelativeResize="0"/>
          <p:nvPr/>
        </p:nvPicPr>
        <p:blipFill>
          <a:blip r:embed="rId4">
            <a:alphaModFix/>
          </a:blip>
          <a:stretch>
            <a:fillRect/>
          </a:stretch>
        </p:blipFill>
        <p:spPr>
          <a:xfrm>
            <a:off x="2074575" y="100100"/>
            <a:ext cx="5210225" cy="3907675"/>
          </a:xfrm>
          <a:prstGeom prst="rect">
            <a:avLst/>
          </a:prstGeom>
          <a:noFill/>
          <a:ln>
            <a:noFill/>
          </a:ln>
        </p:spPr>
      </p:pic>
      <p:sp>
        <p:nvSpPr>
          <p:cNvPr id="127" name="Google Shape;127;p29"/>
          <p:cNvSpPr txBox="1"/>
          <p:nvPr/>
        </p:nvSpPr>
        <p:spPr>
          <a:xfrm>
            <a:off x="1566850" y="3989350"/>
            <a:ext cx="6727800" cy="72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350" u="sng">
                <a:solidFill>
                  <a:schemeClr val="hlink"/>
                </a:solidFill>
                <a:highlight>
                  <a:srgbClr val="FFFFFF"/>
                </a:highlight>
                <a:hlinkClick r:id="rId5"/>
              </a:rPr>
              <a:t>“</a:t>
            </a:r>
            <a:r>
              <a:rPr lang="en-GB" sz="1350" u="sng">
                <a:solidFill>
                  <a:schemeClr val="hlink"/>
                </a:solidFill>
                <a:highlight>
                  <a:srgbClr val="FFFFFF"/>
                </a:highlight>
                <a:hlinkClick r:id="rId5"/>
              </a:rPr>
              <a:t>A kawa ora in its earliest instance imbues life into a new house, or into a new situation, and this is a very new situation to us,"  </a:t>
            </a:r>
            <a:r>
              <a:rPr lang="en-GB" sz="1350">
                <a:solidFill>
                  <a:srgbClr val="333333"/>
                </a:solidFill>
                <a:highlight>
                  <a:srgbClr val="FFFFFF"/>
                </a:highlight>
              </a:rPr>
              <a:t>Derek  Lardelli </a:t>
            </a:r>
            <a:endParaRPr sz="1350">
              <a:solidFill>
                <a:srgbClr val="333333"/>
              </a:solidFill>
              <a:highlight>
                <a:srgbClr val="FFFFFF"/>
              </a:highlight>
            </a:endParaRPr>
          </a:p>
          <a:p>
            <a:pPr marL="0" lvl="0" indent="0" algn="l" rtl="0">
              <a:lnSpc>
                <a:spcPct val="115000"/>
              </a:lnSpc>
              <a:spcBef>
                <a:spcPts val="1600"/>
              </a:spcBef>
              <a:spcAft>
                <a:spcPts val="1600"/>
              </a:spcAft>
              <a:buClr>
                <a:schemeClr val="dk1"/>
              </a:buClr>
              <a:buSzPts val="1100"/>
              <a:buFont typeface="Arial"/>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31"/>
        <p:cNvGrpSpPr/>
        <p:nvPr/>
      </p:nvGrpSpPr>
      <p:grpSpPr>
        <a:xfrm>
          <a:off x="0" y="0"/>
          <a:ext cx="0" cy="0"/>
          <a:chOff x="0" y="0"/>
          <a:chExt cx="0" cy="0"/>
        </a:xfrm>
      </p:grpSpPr>
      <p:pic>
        <p:nvPicPr>
          <p:cNvPr id="132" name="Google Shape;132;p30"/>
          <p:cNvPicPr preferRelativeResize="0"/>
          <p:nvPr/>
        </p:nvPicPr>
        <p:blipFill>
          <a:blip r:embed="rId3">
            <a:alphaModFix/>
          </a:blip>
          <a:stretch>
            <a:fillRect/>
          </a:stretch>
        </p:blipFill>
        <p:spPr>
          <a:xfrm>
            <a:off x="357325" y="313200"/>
            <a:ext cx="2357225" cy="2357250"/>
          </a:xfrm>
          <a:prstGeom prst="rect">
            <a:avLst/>
          </a:prstGeom>
          <a:noFill/>
          <a:ln>
            <a:noFill/>
          </a:ln>
        </p:spPr>
      </p:pic>
      <p:sp>
        <p:nvSpPr>
          <p:cNvPr id="133" name="Google Shape;133;p30"/>
          <p:cNvSpPr txBox="1"/>
          <p:nvPr/>
        </p:nvSpPr>
        <p:spPr>
          <a:xfrm>
            <a:off x="1995300" y="480450"/>
            <a:ext cx="7129800" cy="94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800">
              <a:latin typeface="Questrial"/>
              <a:ea typeface="Questrial"/>
              <a:cs typeface="Questrial"/>
              <a:sym typeface="Questrial"/>
            </a:endParaRPr>
          </a:p>
          <a:p>
            <a:pPr marL="0" lvl="0" indent="0" algn="ctr" rtl="0">
              <a:spcBef>
                <a:spcPts val="0"/>
              </a:spcBef>
              <a:spcAft>
                <a:spcPts val="0"/>
              </a:spcAft>
              <a:buNone/>
            </a:pPr>
            <a:r>
              <a:rPr lang="en-GB" sz="4800">
                <a:latin typeface="Questrial"/>
                <a:ea typeface="Questrial"/>
                <a:cs typeface="Questrial"/>
                <a:sym typeface="Questrial"/>
              </a:rPr>
              <a:t>Reflective practise</a:t>
            </a:r>
            <a:endParaRPr sz="4800">
              <a:latin typeface="Questrial"/>
              <a:ea typeface="Questrial"/>
              <a:cs typeface="Questrial"/>
              <a:sym typeface="Questrial"/>
            </a:endParaRPr>
          </a:p>
          <a:p>
            <a:pPr marL="0" lvl="0" indent="0" algn="ctr" rtl="0">
              <a:spcBef>
                <a:spcPts val="0"/>
              </a:spcBef>
              <a:spcAft>
                <a:spcPts val="0"/>
              </a:spcAft>
              <a:buNone/>
            </a:pPr>
            <a:endParaRPr sz="2800">
              <a:latin typeface="Questrial"/>
              <a:ea typeface="Questrial"/>
              <a:cs typeface="Questrial"/>
              <a:sym typeface="Questrial"/>
            </a:endParaRPr>
          </a:p>
          <a:p>
            <a:pPr marL="0" lvl="0" indent="0" algn="ctr" rtl="0">
              <a:spcBef>
                <a:spcPts val="0"/>
              </a:spcBef>
              <a:spcAft>
                <a:spcPts val="0"/>
              </a:spcAft>
              <a:buNone/>
            </a:pPr>
            <a:endParaRPr sz="2800">
              <a:latin typeface="Questrial"/>
              <a:ea typeface="Questrial"/>
              <a:cs typeface="Questrial"/>
              <a:sym typeface="Questrial"/>
            </a:endParaRPr>
          </a:p>
          <a:p>
            <a:pPr marL="457200" lvl="0" indent="-406400" algn="ctr" rtl="0">
              <a:spcBef>
                <a:spcPts val="0"/>
              </a:spcBef>
              <a:spcAft>
                <a:spcPts val="0"/>
              </a:spcAft>
              <a:buSzPts val="2800"/>
              <a:buFont typeface="Questrial"/>
              <a:buAutoNum type="arabicPeriod"/>
            </a:pPr>
            <a:r>
              <a:rPr lang="en-GB" sz="2800">
                <a:latin typeface="Questrial"/>
                <a:ea typeface="Questrial"/>
                <a:cs typeface="Questrial"/>
                <a:sym typeface="Questrial"/>
              </a:rPr>
              <a:t>What changes have you made, new learning or wellbeing strategies? </a:t>
            </a:r>
            <a:endParaRPr sz="2800">
              <a:latin typeface="Questrial"/>
              <a:ea typeface="Questrial"/>
              <a:cs typeface="Questrial"/>
              <a:sym typeface="Questrial"/>
            </a:endParaRPr>
          </a:p>
          <a:p>
            <a:pPr marL="457200" lvl="0" indent="0" algn="ctr" rtl="0">
              <a:spcBef>
                <a:spcPts val="0"/>
              </a:spcBef>
              <a:spcAft>
                <a:spcPts val="0"/>
              </a:spcAft>
              <a:buNone/>
            </a:pPr>
            <a:endParaRPr sz="2800">
              <a:latin typeface="Questrial"/>
              <a:ea typeface="Questrial"/>
              <a:cs typeface="Questrial"/>
              <a:sym typeface="Questrial"/>
            </a:endParaRPr>
          </a:p>
          <a:p>
            <a:pPr marL="457200" lvl="0" indent="-406400" algn="ctr" rtl="0">
              <a:spcBef>
                <a:spcPts val="0"/>
              </a:spcBef>
              <a:spcAft>
                <a:spcPts val="0"/>
              </a:spcAft>
              <a:buSzPts val="2800"/>
              <a:buFont typeface="Questrial"/>
              <a:buAutoNum type="arabicPeriod"/>
            </a:pPr>
            <a:r>
              <a:rPr lang="en-GB" sz="2800">
                <a:latin typeface="Questrial"/>
                <a:ea typeface="Questrial"/>
                <a:cs typeface="Questrial"/>
                <a:sym typeface="Questrial"/>
              </a:rPr>
              <a:t>What changes would you like to see?  </a:t>
            </a:r>
            <a:endParaRPr sz="2800">
              <a:latin typeface="Questrial"/>
              <a:ea typeface="Questrial"/>
              <a:cs typeface="Questrial"/>
              <a:sym typeface="Quest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p:nvPr/>
        </p:nvSpPr>
        <p:spPr>
          <a:xfrm>
            <a:off x="2985375" y="322900"/>
            <a:ext cx="5572200" cy="13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31"/>
          <p:cNvSpPr txBox="1"/>
          <p:nvPr/>
        </p:nvSpPr>
        <p:spPr>
          <a:xfrm>
            <a:off x="611600" y="322900"/>
            <a:ext cx="8174700" cy="71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He waka eke noa: </a:t>
            </a:r>
            <a:endParaRPr/>
          </a:p>
          <a:p>
            <a:pPr marL="0" lvl="0" indent="0" algn="l" rtl="0">
              <a:spcBef>
                <a:spcPts val="0"/>
              </a:spcBef>
              <a:spcAft>
                <a:spcPts val="0"/>
              </a:spcAft>
              <a:buClr>
                <a:schemeClr val="dk1"/>
              </a:buClr>
              <a:buSzPts val="1100"/>
              <a:buFont typeface="Arial"/>
              <a:buNone/>
            </a:pPr>
            <a:r>
              <a:rPr lang="en-GB" sz="1100">
                <a:solidFill>
                  <a:srgbClr val="FF0000"/>
                </a:solidFill>
              </a:rPr>
              <a:t>Goal of this workshop series: </a:t>
            </a:r>
            <a:endParaRPr sz="1100">
              <a:solidFill>
                <a:srgbClr val="FF0000"/>
              </a:solidFill>
            </a:endParaRPr>
          </a:p>
          <a:p>
            <a:pPr marL="0" lvl="0" indent="0" algn="l" rtl="0">
              <a:spcBef>
                <a:spcPts val="0"/>
              </a:spcBef>
              <a:spcAft>
                <a:spcPts val="0"/>
              </a:spcAft>
              <a:buNone/>
            </a:pPr>
            <a:r>
              <a:rPr lang="en-GB" sz="1100">
                <a:solidFill>
                  <a:srgbClr val="222222"/>
                </a:solidFill>
              </a:rPr>
              <a:t>Extend professional networks </a:t>
            </a:r>
            <a:endParaRPr/>
          </a:p>
        </p:txBody>
      </p:sp>
      <p:graphicFrame>
        <p:nvGraphicFramePr>
          <p:cNvPr id="140" name="Google Shape;140;p31"/>
          <p:cNvGraphicFramePr/>
          <p:nvPr/>
        </p:nvGraphicFramePr>
        <p:xfrm>
          <a:off x="631050" y="1205925"/>
          <a:ext cx="3000000" cy="3000000"/>
        </p:xfrm>
        <a:graphic>
          <a:graphicData uri="http://schemas.openxmlformats.org/drawingml/2006/table">
            <a:tbl>
              <a:tblPr>
                <a:noFill/>
                <a:tableStyleId>{68D3E884-3256-4BF2-8AFA-071A4617FD32}</a:tableStyleId>
              </a:tblPr>
              <a:tblGrid>
                <a:gridCol w="2614650">
                  <a:extLst>
                    <a:ext uri="{9D8B030D-6E8A-4147-A177-3AD203B41FA5}">
                      <a16:colId xmlns:a16="http://schemas.microsoft.com/office/drawing/2014/main" val="20000"/>
                    </a:ext>
                  </a:extLst>
                </a:gridCol>
                <a:gridCol w="2614650">
                  <a:extLst>
                    <a:ext uri="{9D8B030D-6E8A-4147-A177-3AD203B41FA5}">
                      <a16:colId xmlns:a16="http://schemas.microsoft.com/office/drawing/2014/main" val="20001"/>
                    </a:ext>
                  </a:extLst>
                </a:gridCol>
                <a:gridCol w="2614650">
                  <a:extLst>
                    <a:ext uri="{9D8B030D-6E8A-4147-A177-3AD203B41FA5}">
                      <a16:colId xmlns:a16="http://schemas.microsoft.com/office/drawing/2014/main" val="20002"/>
                    </a:ext>
                  </a:extLst>
                </a:gridCol>
              </a:tblGrid>
              <a:tr h="688900">
                <a:tc>
                  <a:txBody>
                    <a:bodyPr/>
                    <a:lstStyle/>
                    <a:p>
                      <a:pPr marL="0" lvl="0" indent="0" algn="l" rtl="0">
                        <a:spcBef>
                          <a:spcPts val="0"/>
                        </a:spcBef>
                        <a:spcAft>
                          <a:spcPts val="0"/>
                        </a:spcAft>
                        <a:buNone/>
                      </a:pPr>
                      <a:r>
                        <a:rPr lang="en-GB"/>
                        <a:t>Name </a:t>
                      </a:r>
                      <a:endParaRPr/>
                    </a:p>
                  </a:txBody>
                  <a:tcPr marL="91425" marR="91425" marT="91425" marB="91425">
                    <a:solidFill>
                      <a:srgbClr val="F3F3F3"/>
                    </a:solidFill>
                  </a:tcPr>
                </a:tc>
                <a:tc>
                  <a:txBody>
                    <a:bodyPr/>
                    <a:lstStyle/>
                    <a:p>
                      <a:pPr marL="0" lvl="0" indent="0" algn="l" rtl="0">
                        <a:spcBef>
                          <a:spcPts val="0"/>
                        </a:spcBef>
                        <a:spcAft>
                          <a:spcPts val="0"/>
                        </a:spcAft>
                        <a:buNone/>
                      </a:pPr>
                      <a:r>
                        <a:rPr lang="en-GB"/>
                        <a:t>School </a:t>
                      </a:r>
                      <a:endParaRPr/>
                    </a:p>
                  </a:txBody>
                  <a:tcPr marL="91425" marR="91425" marT="91425" marB="91425">
                    <a:solidFill>
                      <a:srgbClr val="F3F3F3"/>
                    </a:solidFill>
                  </a:tcPr>
                </a:tc>
                <a:tc>
                  <a:txBody>
                    <a:bodyPr/>
                    <a:lstStyle/>
                    <a:p>
                      <a:pPr marL="0" lvl="0" indent="0" algn="l" rtl="0">
                        <a:spcBef>
                          <a:spcPts val="0"/>
                        </a:spcBef>
                        <a:spcAft>
                          <a:spcPts val="0"/>
                        </a:spcAft>
                        <a:buNone/>
                      </a:pPr>
                      <a:r>
                        <a:rPr lang="en-GB"/>
                        <a:t>Contacts </a:t>
                      </a:r>
                      <a:endParaRPr/>
                    </a:p>
                  </a:txBody>
                  <a:tcPr marL="91425" marR="91425" marT="91425" marB="91425">
                    <a:solidFill>
                      <a:srgbClr val="F3F3F3"/>
                    </a:solidFill>
                  </a:tcPr>
                </a:tc>
                <a:extLst>
                  <a:ext uri="{0D108BD9-81ED-4DB2-BD59-A6C34878D82A}">
                    <a16:rowId xmlns:a16="http://schemas.microsoft.com/office/drawing/2014/main" val="10000"/>
                  </a:ext>
                </a:extLst>
              </a:tr>
              <a:tr h="668875">
                <a:tc>
                  <a:txBody>
                    <a:bodyPr/>
                    <a:lstStyle/>
                    <a:p>
                      <a:pPr marL="0" lvl="0" indent="0" algn="l" rtl="0">
                        <a:spcBef>
                          <a:spcPts val="0"/>
                        </a:spcBef>
                        <a:spcAft>
                          <a:spcPts val="0"/>
                        </a:spcAft>
                        <a:buNone/>
                      </a:pPr>
                      <a:r>
                        <a:rPr lang="en-GB"/>
                        <a:t>Jo Woodrow</a:t>
                      </a:r>
                      <a:endParaRPr/>
                    </a:p>
                  </a:txBody>
                  <a:tcPr marL="91425" marR="91425" marT="91425" marB="91425"/>
                </a:tc>
                <a:tc>
                  <a:txBody>
                    <a:bodyPr/>
                    <a:lstStyle/>
                    <a:p>
                      <a:pPr marL="0" lvl="0" indent="0" algn="l" rtl="0">
                        <a:spcBef>
                          <a:spcPts val="0"/>
                        </a:spcBef>
                        <a:spcAft>
                          <a:spcPts val="0"/>
                        </a:spcAft>
                        <a:buNone/>
                      </a:pPr>
                      <a:r>
                        <a:rPr lang="en-GB"/>
                        <a:t>Rangiora High School</a:t>
                      </a:r>
                      <a:endParaRPr/>
                    </a:p>
                  </a:txBody>
                  <a:tcPr marL="91425" marR="91425" marT="91425" marB="91425"/>
                </a:tc>
                <a:tc>
                  <a:txBody>
                    <a:bodyPr/>
                    <a:lstStyle/>
                    <a:p>
                      <a:pPr marL="0" lvl="0" indent="0" algn="l" rtl="0">
                        <a:spcBef>
                          <a:spcPts val="0"/>
                        </a:spcBef>
                        <a:spcAft>
                          <a:spcPts val="0"/>
                        </a:spcAft>
                        <a:buNone/>
                      </a:pPr>
                      <a:r>
                        <a:rPr lang="en-GB"/>
                        <a:t>wdj@rangiorahigh.school.nz</a:t>
                      </a:r>
                      <a:endParaRPr/>
                    </a:p>
                  </a:txBody>
                  <a:tcPr marL="91425" marR="91425" marT="91425" marB="91425"/>
                </a:tc>
                <a:extLst>
                  <a:ext uri="{0D108BD9-81ED-4DB2-BD59-A6C34878D82A}">
                    <a16:rowId xmlns:a16="http://schemas.microsoft.com/office/drawing/2014/main" val="10001"/>
                  </a:ext>
                </a:extLst>
              </a:tr>
              <a:tr h="668875">
                <a:tc>
                  <a:txBody>
                    <a:bodyPr/>
                    <a:lstStyle/>
                    <a:p>
                      <a:pPr marL="0" lvl="0" indent="0" algn="l" rtl="0">
                        <a:spcBef>
                          <a:spcPts val="0"/>
                        </a:spcBef>
                        <a:spcAft>
                          <a:spcPts val="0"/>
                        </a:spcAft>
                        <a:buNone/>
                      </a:pPr>
                      <a:r>
                        <a:rPr lang="en-GB"/>
                        <a:t>Janel Painter</a:t>
                      </a:r>
                      <a:endParaRPr/>
                    </a:p>
                  </a:txBody>
                  <a:tcPr marL="91425" marR="91425" marT="91425" marB="91425"/>
                </a:tc>
                <a:tc>
                  <a:txBody>
                    <a:bodyPr/>
                    <a:lstStyle/>
                    <a:p>
                      <a:pPr marL="0" lvl="0" indent="0" algn="l" rtl="0">
                        <a:spcBef>
                          <a:spcPts val="0"/>
                        </a:spcBef>
                        <a:spcAft>
                          <a:spcPts val="0"/>
                        </a:spcAft>
                        <a:buNone/>
                      </a:pPr>
                      <a:r>
                        <a:rPr lang="en-GB"/>
                        <a:t>Amberley</a:t>
                      </a:r>
                      <a:endParaRPr/>
                    </a:p>
                  </a:txBody>
                  <a:tcPr marL="91425" marR="91425" marT="91425" marB="91425"/>
                </a:tc>
                <a:tc>
                  <a:txBody>
                    <a:bodyPr/>
                    <a:lstStyle/>
                    <a:p>
                      <a:pPr marL="0" lvl="0" indent="0" algn="l" rtl="0">
                        <a:spcBef>
                          <a:spcPts val="0"/>
                        </a:spcBef>
                        <a:spcAft>
                          <a:spcPts val="0"/>
                        </a:spcAft>
                        <a:buNone/>
                      </a:pPr>
                      <a:r>
                        <a:rPr lang="en-GB"/>
                        <a:t>janel.m@amberley.school.nz</a:t>
                      </a:r>
                      <a:endParaRPr/>
                    </a:p>
                  </a:txBody>
                  <a:tcPr marL="91425" marR="91425" marT="91425" marB="91425"/>
                </a:tc>
                <a:extLst>
                  <a:ext uri="{0D108BD9-81ED-4DB2-BD59-A6C34878D82A}">
                    <a16:rowId xmlns:a16="http://schemas.microsoft.com/office/drawing/2014/main" val="10002"/>
                  </a:ext>
                </a:extLst>
              </a:tr>
              <a:tr h="668875">
                <a:tc>
                  <a:txBody>
                    <a:bodyPr/>
                    <a:lstStyle/>
                    <a:p>
                      <a:pPr marL="0" lvl="0" indent="0" algn="l" rtl="0">
                        <a:spcBef>
                          <a:spcPts val="0"/>
                        </a:spcBef>
                        <a:spcAft>
                          <a:spcPts val="0"/>
                        </a:spcAft>
                        <a:buNone/>
                      </a:pPr>
                      <a:r>
                        <a:rPr lang="en-GB"/>
                        <a:t>Sacha Storer</a:t>
                      </a:r>
                      <a:endParaRPr/>
                    </a:p>
                  </a:txBody>
                  <a:tcPr marL="91425" marR="91425" marT="91425" marB="91425"/>
                </a:tc>
                <a:tc>
                  <a:txBody>
                    <a:bodyPr/>
                    <a:lstStyle/>
                    <a:p>
                      <a:pPr marL="0" lvl="0" indent="0" algn="l" rtl="0">
                        <a:spcBef>
                          <a:spcPts val="0"/>
                        </a:spcBef>
                        <a:spcAft>
                          <a:spcPts val="0"/>
                        </a:spcAft>
                        <a:buNone/>
                      </a:pPr>
                      <a:r>
                        <a:rPr lang="en-GB"/>
                        <a:t>Rangiora High School</a:t>
                      </a:r>
                      <a:endParaRPr/>
                    </a:p>
                  </a:txBody>
                  <a:tcPr marL="91425" marR="91425" marT="91425" marB="91425"/>
                </a:tc>
                <a:tc>
                  <a:txBody>
                    <a:bodyPr/>
                    <a:lstStyle/>
                    <a:p>
                      <a:pPr marL="0" lvl="0" indent="0" algn="l" rtl="0">
                        <a:spcBef>
                          <a:spcPts val="0"/>
                        </a:spcBef>
                        <a:spcAft>
                          <a:spcPts val="0"/>
                        </a:spcAft>
                        <a:buNone/>
                      </a:pPr>
                      <a:r>
                        <a:rPr lang="en-GB"/>
                        <a:t>srs@rangiorahigh.school.nz</a:t>
                      </a:r>
                      <a:endParaRPr/>
                    </a:p>
                  </a:txBody>
                  <a:tcPr marL="91425" marR="91425" marT="91425" marB="91425"/>
                </a:tc>
                <a:extLst>
                  <a:ext uri="{0D108BD9-81ED-4DB2-BD59-A6C34878D82A}">
                    <a16:rowId xmlns:a16="http://schemas.microsoft.com/office/drawing/2014/main" val="10003"/>
                  </a:ext>
                </a:extLst>
              </a:tr>
              <a:tr h="668875">
                <a:tc>
                  <a:txBody>
                    <a:bodyPr/>
                    <a:lstStyle/>
                    <a:p>
                      <a:pPr marL="0" lvl="0" indent="0" algn="l" rtl="0">
                        <a:spcBef>
                          <a:spcPts val="0"/>
                        </a:spcBef>
                        <a:spcAft>
                          <a:spcPts val="0"/>
                        </a:spcAft>
                        <a:buNone/>
                      </a:pPr>
                      <a:r>
                        <a:rPr lang="en-GB"/>
                        <a:t>Vicki Edwards</a:t>
                      </a:r>
                      <a:endParaRPr/>
                    </a:p>
                  </a:txBody>
                  <a:tcPr marL="91425" marR="91425" marT="91425" marB="91425"/>
                </a:tc>
                <a:tc>
                  <a:txBody>
                    <a:bodyPr/>
                    <a:lstStyle/>
                    <a:p>
                      <a:pPr marL="0" lvl="0" indent="0" algn="l" rtl="0">
                        <a:spcBef>
                          <a:spcPts val="0"/>
                        </a:spcBef>
                        <a:spcAft>
                          <a:spcPts val="0"/>
                        </a:spcAft>
                        <a:buNone/>
                      </a:pPr>
                      <a:r>
                        <a:rPr lang="en-GB"/>
                        <a:t>Te Matauru Primary</a:t>
                      </a:r>
                      <a:endParaRPr/>
                    </a:p>
                  </a:txBody>
                  <a:tcPr marL="91425" marR="91425" marT="91425" marB="91425"/>
                </a:tc>
                <a:tc>
                  <a:txBody>
                    <a:bodyPr/>
                    <a:lstStyle/>
                    <a:p>
                      <a:pPr marL="0" lvl="0" indent="0" algn="l" rtl="0">
                        <a:spcBef>
                          <a:spcPts val="0"/>
                        </a:spcBef>
                        <a:spcAft>
                          <a:spcPts val="0"/>
                        </a:spcAft>
                        <a:buNone/>
                      </a:pPr>
                      <a:r>
                        <a:rPr lang="en-GB" u="sng">
                          <a:solidFill>
                            <a:schemeClr val="hlink"/>
                          </a:solidFill>
                          <a:hlinkClick r:id="rId3"/>
                        </a:rPr>
                        <a:t>vicki.edwards@tematauru.school.nz</a:t>
                      </a:r>
                      <a:r>
                        <a:rPr lang="en-GB"/>
                        <a:t> </a:t>
                      </a:r>
                      <a:endParaRPr/>
                    </a:p>
                  </a:txBody>
                  <a:tcPr marL="91425" marR="91425" marT="91425" marB="91425"/>
                </a:tc>
                <a:extLst>
                  <a:ext uri="{0D108BD9-81ED-4DB2-BD59-A6C34878D82A}">
                    <a16:rowId xmlns:a16="http://schemas.microsoft.com/office/drawing/2014/main" val="10004"/>
                  </a:ext>
                </a:extLst>
              </a:tr>
              <a:tr h="668875">
                <a:tc>
                  <a:txBody>
                    <a:bodyPr/>
                    <a:lstStyle/>
                    <a:p>
                      <a:pPr marL="0" lvl="0" indent="0" algn="l" rtl="0">
                        <a:spcBef>
                          <a:spcPts val="0"/>
                        </a:spcBef>
                        <a:spcAft>
                          <a:spcPts val="0"/>
                        </a:spcAft>
                        <a:buNone/>
                      </a:pPr>
                      <a:r>
                        <a:rPr lang="en-GB"/>
                        <a:t>Averil Wells</a:t>
                      </a:r>
                      <a:endParaRPr/>
                    </a:p>
                  </a:txBody>
                  <a:tcPr marL="91425" marR="91425" marT="91425" marB="91425"/>
                </a:tc>
                <a:tc>
                  <a:txBody>
                    <a:bodyPr/>
                    <a:lstStyle/>
                    <a:p>
                      <a:pPr marL="0" lvl="0" indent="0" algn="l" rtl="0">
                        <a:spcBef>
                          <a:spcPts val="0"/>
                        </a:spcBef>
                        <a:spcAft>
                          <a:spcPts val="0"/>
                        </a:spcAft>
                        <a:buNone/>
                      </a:pPr>
                      <a:r>
                        <a:rPr lang="en-GB"/>
                        <a:t>Leithfield School</a:t>
                      </a:r>
                      <a:endParaRPr/>
                    </a:p>
                  </a:txBody>
                  <a:tcPr marL="91425" marR="91425" marT="91425" marB="91425"/>
                </a:tc>
                <a:tc>
                  <a:txBody>
                    <a:bodyPr/>
                    <a:lstStyle/>
                    <a:p>
                      <a:pPr marL="0" lvl="0" indent="0" algn="l" rtl="0">
                        <a:spcBef>
                          <a:spcPts val="0"/>
                        </a:spcBef>
                        <a:spcAft>
                          <a:spcPts val="0"/>
                        </a:spcAft>
                        <a:buNone/>
                      </a:pPr>
                      <a:r>
                        <a:rPr lang="en-GB" u="sng">
                          <a:solidFill>
                            <a:schemeClr val="hlink"/>
                          </a:solidFill>
                          <a:hlinkClick r:id="rId4"/>
                        </a:rPr>
                        <a:t>averil@leithfield.school.nz</a:t>
                      </a: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32">
            <a:hlinkClick r:id="rId3"/>
          </p:cNvPr>
          <p:cNvPicPr preferRelativeResize="0"/>
          <p:nvPr/>
        </p:nvPicPr>
        <p:blipFill>
          <a:blip r:embed="rId4">
            <a:alphaModFix/>
          </a:blip>
          <a:stretch>
            <a:fillRect/>
          </a:stretch>
        </p:blipFill>
        <p:spPr>
          <a:xfrm>
            <a:off x="484450" y="152400"/>
            <a:ext cx="8175100" cy="4838701"/>
          </a:xfrm>
          <a:prstGeom prst="rect">
            <a:avLst/>
          </a:prstGeom>
          <a:noFill/>
          <a:ln>
            <a:noFill/>
          </a:ln>
        </p:spPr>
      </p:pic>
      <p:sp>
        <p:nvSpPr>
          <p:cNvPr id="146" name="Google Shape;146;p32"/>
          <p:cNvSpPr txBox="1"/>
          <p:nvPr/>
        </p:nvSpPr>
        <p:spPr>
          <a:xfrm>
            <a:off x="2430900" y="228600"/>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He waka eke noa: </a:t>
            </a:r>
            <a:endParaRPr>
              <a:solidFill>
                <a:schemeClr val="dk1"/>
              </a:solidFill>
            </a:endParaRPr>
          </a:p>
          <a:p>
            <a:pPr marL="0" lvl="0" indent="0" algn="l" rtl="0">
              <a:spcBef>
                <a:spcPts val="0"/>
              </a:spcBef>
              <a:spcAft>
                <a:spcPts val="0"/>
              </a:spcAft>
              <a:buNone/>
            </a:pPr>
            <a:r>
              <a:rPr lang="en-GB" sz="1100">
                <a:solidFill>
                  <a:srgbClr val="FF0000"/>
                </a:solidFill>
              </a:rPr>
              <a:t>Goal of this workshop series: </a:t>
            </a:r>
            <a:endParaRPr sz="1100">
              <a:solidFill>
                <a:srgbClr val="FF0000"/>
              </a:solidFill>
            </a:endParaRPr>
          </a:p>
          <a:p>
            <a:pPr marL="0" lvl="0" indent="0" algn="l" rtl="0">
              <a:spcBef>
                <a:spcPts val="0"/>
              </a:spcBef>
              <a:spcAft>
                <a:spcPts val="0"/>
              </a:spcAft>
              <a:buNone/>
            </a:pPr>
            <a:r>
              <a:rPr lang="en-GB" sz="1100">
                <a:solidFill>
                  <a:srgbClr val="222222"/>
                </a:solidFill>
              </a:rPr>
              <a:t>Further development skills and partnerships </a:t>
            </a:r>
            <a:endParaRPr>
              <a:solidFill>
                <a:schemeClr val="dk1"/>
              </a:solidFill>
            </a:endParaRPr>
          </a:p>
          <a:p>
            <a:pPr marL="0" lvl="0" indent="0" algn="l" rtl="0">
              <a:spcBef>
                <a:spcPts val="0"/>
              </a:spcBef>
              <a:spcAft>
                <a:spcPts val="0"/>
              </a:spcAft>
              <a:buNone/>
            </a:pPr>
            <a:endParaRPr sz="1100">
              <a:solidFill>
                <a:srgbClr val="222222"/>
              </a:solidFill>
            </a:endParaRPr>
          </a:p>
        </p:txBody>
      </p:sp>
      <p:sp>
        <p:nvSpPr>
          <p:cNvPr id="147" name="Google Shape;147;p32"/>
          <p:cNvSpPr txBox="1"/>
          <p:nvPr/>
        </p:nvSpPr>
        <p:spPr>
          <a:xfrm>
            <a:off x="2497250" y="1195750"/>
            <a:ext cx="3431400" cy="21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u="sng">
                <a:solidFill>
                  <a:schemeClr val="hlink"/>
                </a:solidFill>
                <a:hlinkClick r:id="rId3"/>
              </a:rPr>
              <a:t>Link to the resource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33"/>
          <p:cNvPicPr preferRelativeResize="0"/>
          <p:nvPr/>
        </p:nvPicPr>
        <p:blipFill>
          <a:blip r:embed="rId3">
            <a:alphaModFix/>
          </a:blip>
          <a:stretch>
            <a:fillRect/>
          </a:stretch>
        </p:blipFill>
        <p:spPr>
          <a:xfrm>
            <a:off x="6300700" y="510550"/>
            <a:ext cx="2302275" cy="2302275"/>
          </a:xfrm>
          <a:prstGeom prst="rect">
            <a:avLst/>
          </a:prstGeom>
          <a:noFill/>
          <a:ln>
            <a:noFill/>
          </a:ln>
        </p:spPr>
      </p:pic>
      <p:sp>
        <p:nvSpPr>
          <p:cNvPr id="153" name="Google Shape;153;p33"/>
          <p:cNvSpPr txBox="1"/>
          <p:nvPr/>
        </p:nvSpPr>
        <p:spPr>
          <a:xfrm>
            <a:off x="1486125" y="980325"/>
            <a:ext cx="4686600" cy="97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100"/>
              <a:t>What does manaakitanga look like in a virtual hui?</a:t>
            </a:r>
            <a:endParaRPr sz="4100"/>
          </a:p>
          <a:p>
            <a:pPr marL="0" lvl="0" indent="0" algn="l" rtl="0">
              <a:spcBef>
                <a:spcPts val="0"/>
              </a:spcBef>
              <a:spcAft>
                <a:spcPts val="0"/>
              </a:spcAft>
              <a:buNone/>
            </a:pPr>
            <a:endParaRPr sz="4100"/>
          </a:p>
          <a:p>
            <a:pPr marL="0" lvl="0" indent="0" algn="l" rtl="0">
              <a:spcBef>
                <a:spcPts val="0"/>
              </a:spcBef>
              <a:spcAft>
                <a:spcPts val="0"/>
              </a:spcAft>
              <a:buNone/>
            </a:pPr>
            <a:r>
              <a:rPr lang="en-GB" sz="2000" u="sng">
                <a:solidFill>
                  <a:schemeClr val="hlink"/>
                </a:solidFill>
                <a:hlinkClick r:id="rId4"/>
              </a:rPr>
              <a:t>https://padlet.com/suzi_gould/Feedback </a:t>
            </a:r>
            <a:endParaRPr sz="2000"/>
          </a:p>
        </p:txBody>
      </p:sp>
      <p:sp>
        <p:nvSpPr>
          <p:cNvPr id="154" name="Google Shape;154;p33"/>
          <p:cNvSpPr txBox="1">
            <a:spLocks noGrp="1"/>
          </p:cNvSpPr>
          <p:nvPr>
            <p:ph type="ctrTitle"/>
          </p:nvPr>
        </p:nvSpPr>
        <p:spPr>
          <a:xfrm>
            <a:off x="-236250" y="4167175"/>
            <a:ext cx="8520600" cy="875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solidFill>
                  <a:srgbClr val="980000"/>
                </a:solidFill>
              </a:rPr>
              <a:t>Manaakitanga</a:t>
            </a:r>
            <a:r>
              <a:rPr lang="en-GB"/>
              <a:t> Online</a:t>
            </a:r>
            <a:endParaRPr/>
          </a:p>
        </p:txBody>
      </p:sp>
      <p:pic>
        <p:nvPicPr>
          <p:cNvPr id="155" name="Google Shape;155;p33">
            <a:hlinkClick r:id="rId4"/>
          </p:cNvPr>
          <p:cNvPicPr preferRelativeResize="0"/>
          <p:nvPr/>
        </p:nvPicPr>
        <p:blipFill>
          <a:blip r:embed="rId5">
            <a:alphaModFix/>
          </a:blip>
          <a:stretch>
            <a:fillRect/>
          </a:stretch>
        </p:blipFill>
        <p:spPr>
          <a:xfrm>
            <a:off x="0" y="55025"/>
            <a:ext cx="9143999" cy="4026864"/>
          </a:xfrm>
          <a:prstGeom prst="rect">
            <a:avLst/>
          </a:prstGeom>
          <a:noFill/>
          <a:ln>
            <a:noFill/>
          </a:ln>
        </p:spPr>
      </p:pic>
      <p:sp>
        <p:nvSpPr>
          <p:cNvPr id="156" name="Google Shape;156;p33"/>
          <p:cNvSpPr txBox="1"/>
          <p:nvPr/>
        </p:nvSpPr>
        <p:spPr>
          <a:xfrm>
            <a:off x="7159050" y="4035825"/>
            <a:ext cx="3537600" cy="19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800" u="sng">
                <a:solidFill>
                  <a:schemeClr val="accent5"/>
                </a:solidFill>
                <a:hlinkClick r:id="rId4"/>
              </a:rPr>
              <a:t>https://padlet.com/suzi_gould/Feedback</a:t>
            </a:r>
            <a:endParaRPr sz="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4"/>
          <p:cNvSpPr txBox="1"/>
          <p:nvPr/>
        </p:nvSpPr>
        <p:spPr>
          <a:xfrm>
            <a:off x="179650" y="125725"/>
            <a:ext cx="51471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He waka eke noa: </a:t>
            </a:r>
            <a:endParaRPr>
              <a:solidFill>
                <a:schemeClr val="dk1"/>
              </a:solidFill>
            </a:endParaRPr>
          </a:p>
          <a:p>
            <a:pPr marL="0" lvl="0" indent="0" algn="l" rtl="0">
              <a:spcBef>
                <a:spcPts val="0"/>
              </a:spcBef>
              <a:spcAft>
                <a:spcPts val="0"/>
              </a:spcAft>
              <a:buNone/>
            </a:pPr>
            <a:r>
              <a:rPr lang="en-GB" sz="1100">
                <a:solidFill>
                  <a:srgbClr val="FF0000"/>
                </a:solidFill>
              </a:rPr>
              <a:t>Goal of this workshop series: </a:t>
            </a:r>
            <a:endParaRPr sz="1100">
              <a:solidFill>
                <a:srgbClr val="FF0000"/>
              </a:solidFill>
            </a:endParaRPr>
          </a:p>
          <a:p>
            <a:pPr marL="0" lvl="0" indent="0" algn="l" rtl="0">
              <a:spcBef>
                <a:spcPts val="0"/>
              </a:spcBef>
              <a:spcAft>
                <a:spcPts val="0"/>
              </a:spcAft>
              <a:buNone/>
            </a:pPr>
            <a:r>
              <a:rPr lang="en-GB" sz="1100">
                <a:solidFill>
                  <a:srgbClr val="222222"/>
                </a:solidFill>
              </a:rPr>
              <a:t>Confidence, safety and effective use of  virtual hui tools </a:t>
            </a:r>
            <a:endParaRPr>
              <a:solidFill>
                <a:schemeClr val="dk1"/>
              </a:solidFill>
            </a:endParaRPr>
          </a:p>
          <a:p>
            <a:pPr marL="0" lvl="0" indent="0" algn="l" rtl="0">
              <a:spcBef>
                <a:spcPts val="0"/>
              </a:spcBef>
              <a:spcAft>
                <a:spcPts val="0"/>
              </a:spcAft>
              <a:buNone/>
            </a:pPr>
            <a:endParaRPr sz="1100">
              <a:solidFill>
                <a:srgbClr val="222222"/>
              </a:solidFill>
            </a:endParaRPr>
          </a:p>
        </p:txBody>
      </p:sp>
      <p:pic>
        <p:nvPicPr>
          <p:cNvPr id="162" name="Google Shape;162;p34"/>
          <p:cNvPicPr preferRelativeResize="0"/>
          <p:nvPr/>
        </p:nvPicPr>
        <p:blipFill>
          <a:blip r:embed="rId3">
            <a:alphaModFix/>
          </a:blip>
          <a:stretch>
            <a:fillRect/>
          </a:stretch>
        </p:blipFill>
        <p:spPr>
          <a:xfrm>
            <a:off x="5568725" y="3125725"/>
            <a:ext cx="3502422" cy="1712975"/>
          </a:xfrm>
          <a:prstGeom prst="rect">
            <a:avLst/>
          </a:prstGeom>
          <a:noFill/>
          <a:ln>
            <a:noFill/>
          </a:ln>
        </p:spPr>
      </p:pic>
      <p:pic>
        <p:nvPicPr>
          <p:cNvPr id="163" name="Google Shape;163;p34" descr="#GoogleMeet #GoogleHangouts #DistanceLearning&#10;&#10;Here is a one-stop shop for all of my Instructional Technology Videos:&#10;https://docs.google.com/document/d/1RccjqpAo2Zr-xJfw0UoYv8W0w7z1f2HRS8_Bp3fwQrI/edit?usp=sharing&#10;&#10;To help support my channel, consider becoming a member! Click here for more info: https://www.youtube.com/channel/UCh98_5mGZWMdoUQDn4btU1A/join&#10;&#10;Google Apps for Education Tutorial Playlist: https://www.youtube.com/playlist?list=PLEFyIypPkB5GUDgXA76Zxuuu8JXPFT_k6&#10;&#10;http://g.co/meet/nickname - enter your own nickname where it says nickname&#10;&#10;Twitter: @Doidlife518" title="How to Stop Students from Re-Joining Google Meet Sessions - April 2020">
            <a:hlinkClick r:id="rId4"/>
          </p:cNvPr>
          <p:cNvPicPr preferRelativeResize="0"/>
          <p:nvPr/>
        </p:nvPicPr>
        <p:blipFill>
          <a:blip r:embed="rId5">
            <a:alphaModFix/>
          </a:blip>
          <a:stretch>
            <a:fillRect/>
          </a:stretch>
        </p:blipFill>
        <p:spPr>
          <a:xfrm>
            <a:off x="314325" y="1030000"/>
            <a:ext cx="5084225" cy="3813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graphicFrame>
        <p:nvGraphicFramePr>
          <p:cNvPr id="168" name="Google Shape;168;p35"/>
          <p:cNvGraphicFramePr/>
          <p:nvPr/>
        </p:nvGraphicFramePr>
        <p:xfrm>
          <a:off x="97200" y="82725"/>
          <a:ext cx="3000000" cy="3000000"/>
        </p:xfrm>
        <a:graphic>
          <a:graphicData uri="http://schemas.openxmlformats.org/drawingml/2006/table">
            <a:tbl>
              <a:tblPr>
                <a:noFill/>
                <a:tableStyleId>{68D3E884-3256-4BF2-8AFA-071A4617FD32}</a:tableStyleId>
              </a:tblPr>
              <a:tblGrid>
                <a:gridCol w="6761050">
                  <a:extLst>
                    <a:ext uri="{9D8B030D-6E8A-4147-A177-3AD203B41FA5}">
                      <a16:colId xmlns:a16="http://schemas.microsoft.com/office/drawing/2014/main" val="20000"/>
                    </a:ext>
                  </a:extLst>
                </a:gridCol>
                <a:gridCol w="2201675">
                  <a:extLst>
                    <a:ext uri="{9D8B030D-6E8A-4147-A177-3AD203B41FA5}">
                      <a16:colId xmlns:a16="http://schemas.microsoft.com/office/drawing/2014/main" val="20001"/>
                    </a:ext>
                  </a:extLst>
                </a:gridCol>
              </a:tblGrid>
              <a:tr h="381000">
                <a:tc gridSpan="2">
                  <a:txBody>
                    <a:bodyPr/>
                    <a:lstStyle/>
                    <a:p>
                      <a:pPr marL="0" lvl="0" indent="0" algn="ctr" rtl="0">
                        <a:spcBef>
                          <a:spcPts val="0"/>
                        </a:spcBef>
                        <a:spcAft>
                          <a:spcPts val="0"/>
                        </a:spcAft>
                        <a:buNone/>
                      </a:pPr>
                      <a:r>
                        <a:rPr lang="en-GB" sz="1000">
                          <a:solidFill>
                            <a:schemeClr val="dk1"/>
                          </a:solidFill>
                        </a:rPr>
                        <a:t>Crowdsource focus:</a:t>
                      </a:r>
                      <a:r>
                        <a:rPr lang="en-GB" sz="1000" b="1">
                          <a:solidFill>
                            <a:schemeClr val="dk1"/>
                          </a:solidFill>
                        </a:rPr>
                        <a:t> anything, ways of working, </a:t>
                      </a:r>
                      <a:endParaRPr sz="1000" b="1"/>
                    </a:p>
                  </a:txBody>
                  <a:tcPr marL="91425" marR="91425" marT="91425" marB="91425">
                    <a:solidFill>
                      <a:srgbClr val="F3F3F3"/>
                    </a:solidFill>
                  </a:tcPr>
                </a:tc>
                <a:tc hMerge="1">
                  <a:txBody>
                    <a:bodyPr/>
                    <a:lstStyle/>
                    <a:p>
                      <a:endParaRPr lang="en-US"/>
                    </a:p>
                  </a:txBody>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GB" sz="900"/>
                        <a:t>Taking videos of us doing things around home to share with our students so they can hear our voices and see our faces.  To keep our students connected with us</a:t>
                      </a:r>
                      <a:endParaRPr sz="900"/>
                    </a:p>
                  </a:txBody>
                  <a:tcPr marL="91425" marR="91425" marT="91425" marB="91425"/>
                </a:tc>
                <a:tc>
                  <a:txBody>
                    <a:bodyPr/>
                    <a:lstStyle/>
                    <a:p>
                      <a:pPr marL="0" lvl="0" indent="0" algn="l" rtl="0">
                        <a:spcBef>
                          <a:spcPts val="0"/>
                        </a:spcBef>
                        <a:spcAft>
                          <a:spcPts val="0"/>
                        </a:spcAft>
                        <a:buNone/>
                      </a:pPr>
                      <a:r>
                        <a:rPr lang="en-GB" sz="900"/>
                        <a:t>Vicky Holt</a:t>
                      </a:r>
                      <a:endParaRPr sz="900"/>
                    </a:p>
                    <a:p>
                      <a:pPr marL="0" lvl="0" indent="0" algn="l" rtl="0">
                        <a:spcBef>
                          <a:spcPts val="0"/>
                        </a:spcBef>
                        <a:spcAft>
                          <a:spcPts val="0"/>
                        </a:spcAft>
                        <a:buNone/>
                      </a:pPr>
                      <a:r>
                        <a:rPr lang="en-GB" sz="900"/>
                        <a:t>Rangiora High School</a:t>
                      </a:r>
                      <a:endParaRPr sz="900"/>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GB" sz="900"/>
                        <a:t>Creating Google Slides on almost anything which may interest our students with some easy questions they can answer</a:t>
                      </a:r>
                      <a:endParaRPr sz="9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GB" sz="900">
                          <a:solidFill>
                            <a:schemeClr val="dk1"/>
                          </a:solidFill>
                        </a:rPr>
                        <a:t>Vicky Holt</a:t>
                      </a:r>
                      <a:endParaRPr sz="900">
                        <a:solidFill>
                          <a:schemeClr val="dk1"/>
                        </a:solidFill>
                      </a:endParaRPr>
                    </a:p>
                    <a:p>
                      <a:pPr marL="0" lvl="0" indent="0" algn="l" rtl="0">
                        <a:spcBef>
                          <a:spcPts val="0"/>
                        </a:spcBef>
                        <a:spcAft>
                          <a:spcPts val="0"/>
                        </a:spcAft>
                        <a:buClr>
                          <a:schemeClr val="dk1"/>
                        </a:buClr>
                        <a:buSzPts val="1100"/>
                        <a:buFont typeface="Arial"/>
                        <a:buNone/>
                      </a:pPr>
                      <a:r>
                        <a:rPr lang="en-GB" sz="900">
                          <a:solidFill>
                            <a:schemeClr val="dk1"/>
                          </a:solidFill>
                        </a:rPr>
                        <a:t>Rangiora High School</a:t>
                      </a:r>
                      <a:endParaRPr sz="900"/>
                    </a:p>
                  </a:txBody>
                  <a:tcPr marL="91425" marR="91425" marT="91425" marB="91425"/>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n-GB" sz="900"/>
                        <a:t>Using Seesaw to stay connected</a:t>
                      </a:r>
                      <a:endParaRPr sz="9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GB" sz="900">
                          <a:solidFill>
                            <a:schemeClr val="dk1"/>
                          </a:solidFill>
                        </a:rPr>
                        <a:t>Vicky Holt</a:t>
                      </a:r>
                      <a:endParaRPr sz="900">
                        <a:solidFill>
                          <a:schemeClr val="dk1"/>
                        </a:solidFill>
                      </a:endParaRPr>
                    </a:p>
                    <a:p>
                      <a:pPr marL="0" lvl="0" indent="0" algn="l" rtl="0">
                        <a:spcBef>
                          <a:spcPts val="0"/>
                        </a:spcBef>
                        <a:spcAft>
                          <a:spcPts val="0"/>
                        </a:spcAft>
                        <a:buClr>
                          <a:schemeClr val="dk1"/>
                        </a:buClr>
                        <a:buSzPts val="1100"/>
                        <a:buFont typeface="Arial"/>
                        <a:buNone/>
                      </a:pPr>
                      <a:r>
                        <a:rPr lang="en-GB" sz="900">
                          <a:solidFill>
                            <a:schemeClr val="dk1"/>
                          </a:solidFill>
                        </a:rPr>
                        <a:t>Rangiora High School</a:t>
                      </a:r>
                      <a:endParaRPr sz="900"/>
                    </a:p>
                  </a:txBody>
                  <a:tcPr marL="91425" marR="91425" marT="91425" marB="91425"/>
                </a:tc>
                <a:extLst>
                  <a:ext uri="{0D108BD9-81ED-4DB2-BD59-A6C34878D82A}">
                    <a16:rowId xmlns:a16="http://schemas.microsoft.com/office/drawing/2014/main" val="10003"/>
                  </a:ext>
                </a:extLst>
              </a:tr>
              <a:tr h="396200">
                <a:tc>
                  <a:txBody>
                    <a:bodyPr/>
                    <a:lstStyle/>
                    <a:p>
                      <a:pPr marL="0" lvl="0" indent="0" algn="l" rtl="0">
                        <a:spcBef>
                          <a:spcPts val="0"/>
                        </a:spcBef>
                        <a:spcAft>
                          <a:spcPts val="0"/>
                        </a:spcAft>
                        <a:buNone/>
                      </a:pPr>
                      <a:r>
                        <a:rPr lang="en-GB" sz="900"/>
                        <a:t>Friday Fun day full group meetings with dressups and themes</a:t>
                      </a:r>
                      <a:endParaRPr sz="900"/>
                    </a:p>
                  </a:txBody>
                  <a:tcPr marL="91425" marR="91425" marT="91425" marB="91425"/>
                </a:tc>
                <a:tc>
                  <a:txBody>
                    <a:bodyPr/>
                    <a:lstStyle/>
                    <a:p>
                      <a:pPr marL="0" lvl="0" indent="0" algn="l" rtl="0">
                        <a:spcBef>
                          <a:spcPts val="0"/>
                        </a:spcBef>
                        <a:spcAft>
                          <a:spcPts val="0"/>
                        </a:spcAft>
                        <a:buNone/>
                      </a:pPr>
                      <a:r>
                        <a:rPr lang="en-GB" sz="900"/>
                        <a:t>Jo Woodrow</a:t>
                      </a:r>
                      <a:endParaRPr sz="900"/>
                    </a:p>
                    <a:p>
                      <a:pPr marL="0" lvl="0" indent="0" algn="l" rtl="0">
                        <a:spcBef>
                          <a:spcPts val="0"/>
                        </a:spcBef>
                        <a:spcAft>
                          <a:spcPts val="0"/>
                        </a:spcAft>
                        <a:buNone/>
                      </a:pPr>
                      <a:r>
                        <a:rPr lang="en-GB" sz="900"/>
                        <a:t>Rangiora High School</a:t>
                      </a:r>
                      <a:endParaRPr sz="900"/>
                    </a:p>
                  </a:txBody>
                  <a:tcPr marL="91425" marR="91425" marT="91425" marB="91425"/>
                </a:tc>
                <a:extLst>
                  <a:ext uri="{0D108BD9-81ED-4DB2-BD59-A6C34878D82A}">
                    <a16:rowId xmlns:a16="http://schemas.microsoft.com/office/drawing/2014/main" val="10004"/>
                  </a:ext>
                </a:extLst>
              </a:tr>
              <a:tr h="396200">
                <a:tc>
                  <a:txBody>
                    <a:bodyPr/>
                    <a:lstStyle/>
                    <a:p>
                      <a:pPr marL="0" lvl="0" indent="0" algn="l" rtl="0">
                        <a:spcBef>
                          <a:spcPts val="0"/>
                        </a:spcBef>
                        <a:spcAft>
                          <a:spcPts val="0"/>
                        </a:spcAft>
                        <a:buNone/>
                      </a:pPr>
                      <a:r>
                        <a:rPr lang="en-GB" sz="900"/>
                        <a:t>Daily Google Hangouts with groups of students, teachers and Learning Assistants.  Just to listen and share how we are all going</a:t>
                      </a:r>
                      <a:endParaRPr sz="9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GB" sz="900">
                          <a:solidFill>
                            <a:schemeClr val="dk1"/>
                          </a:solidFill>
                        </a:rPr>
                        <a:t>Vicky Holt</a:t>
                      </a:r>
                      <a:endParaRPr sz="900">
                        <a:solidFill>
                          <a:schemeClr val="dk1"/>
                        </a:solidFill>
                      </a:endParaRPr>
                    </a:p>
                    <a:p>
                      <a:pPr marL="0" lvl="0" indent="0" algn="l" rtl="0">
                        <a:spcBef>
                          <a:spcPts val="0"/>
                        </a:spcBef>
                        <a:spcAft>
                          <a:spcPts val="0"/>
                        </a:spcAft>
                        <a:buClr>
                          <a:schemeClr val="dk1"/>
                        </a:buClr>
                        <a:buSzPts val="1100"/>
                        <a:buFont typeface="Arial"/>
                        <a:buNone/>
                      </a:pPr>
                      <a:r>
                        <a:rPr lang="en-GB" sz="900">
                          <a:solidFill>
                            <a:schemeClr val="dk1"/>
                          </a:solidFill>
                        </a:rPr>
                        <a:t>Rangiora High School</a:t>
                      </a:r>
                      <a:endParaRPr sz="900"/>
                    </a:p>
                  </a:txBody>
                  <a:tcPr marL="91425" marR="91425" marT="91425" marB="91425"/>
                </a:tc>
                <a:extLst>
                  <a:ext uri="{0D108BD9-81ED-4DB2-BD59-A6C34878D82A}">
                    <a16:rowId xmlns:a16="http://schemas.microsoft.com/office/drawing/2014/main" val="10005"/>
                  </a:ext>
                </a:extLst>
              </a:tr>
              <a:tr h="396200">
                <a:tc>
                  <a:txBody>
                    <a:bodyPr/>
                    <a:lstStyle/>
                    <a:p>
                      <a:pPr marL="0" lvl="0" indent="0" algn="l" rtl="0">
                        <a:spcBef>
                          <a:spcPts val="0"/>
                        </a:spcBef>
                        <a:spcAft>
                          <a:spcPts val="0"/>
                        </a:spcAft>
                        <a:buNone/>
                      </a:pPr>
                      <a:r>
                        <a:rPr lang="en-GB" sz="900"/>
                        <a:t>We have PRIDE time at school Fridays and have carried this on teachers &amp; Support staff have activities kids request a PRIDE activity &amp; join in great connecting</a:t>
                      </a:r>
                      <a:endParaRPr sz="900"/>
                    </a:p>
                  </a:txBody>
                  <a:tcPr marL="91425" marR="91425" marT="91425" marB="91425"/>
                </a:tc>
                <a:tc>
                  <a:txBody>
                    <a:bodyPr/>
                    <a:lstStyle/>
                    <a:p>
                      <a:pPr marL="0" lvl="0" indent="0" algn="l" rtl="0">
                        <a:spcBef>
                          <a:spcPts val="0"/>
                        </a:spcBef>
                        <a:spcAft>
                          <a:spcPts val="0"/>
                        </a:spcAft>
                        <a:buNone/>
                      </a:pPr>
                      <a:r>
                        <a:rPr lang="en-GB" sz="900"/>
                        <a:t>Janel Painter</a:t>
                      </a:r>
                      <a:endParaRPr sz="900"/>
                    </a:p>
                    <a:p>
                      <a:pPr marL="0" lvl="0" indent="0" algn="l" rtl="0">
                        <a:spcBef>
                          <a:spcPts val="0"/>
                        </a:spcBef>
                        <a:spcAft>
                          <a:spcPts val="0"/>
                        </a:spcAft>
                        <a:buNone/>
                      </a:pPr>
                      <a:r>
                        <a:rPr lang="en-GB" sz="900"/>
                        <a:t>Amberley School</a:t>
                      </a:r>
                      <a:endParaRPr sz="900"/>
                    </a:p>
                  </a:txBody>
                  <a:tcPr marL="91425" marR="91425" marT="91425" marB="91425"/>
                </a:tc>
                <a:extLst>
                  <a:ext uri="{0D108BD9-81ED-4DB2-BD59-A6C34878D82A}">
                    <a16:rowId xmlns:a16="http://schemas.microsoft.com/office/drawing/2014/main" val="10006"/>
                  </a:ext>
                </a:extLst>
              </a:tr>
              <a:tr h="396200">
                <a:tc>
                  <a:txBody>
                    <a:bodyPr/>
                    <a:lstStyle/>
                    <a:p>
                      <a:pPr marL="0" lvl="0" indent="0" algn="l" rtl="0">
                        <a:spcBef>
                          <a:spcPts val="0"/>
                        </a:spcBef>
                        <a:spcAft>
                          <a:spcPts val="0"/>
                        </a:spcAft>
                        <a:buNone/>
                      </a:pPr>
                      <a:r>
                        <a:rPr lang="en-GB" sz="900"/>
                        <a:t>Daily Google Meets (with different activities like quizzes, listening activities, memory activities etc) and weekly Hui’s with different themes and competitions for most creative.</a:t>
                      </a:r>
                      <a:endParaRPr sz="900"/>
                    </a:p>
                  </a:txBody>
                  <a:tcPr marL="91425" marR="91425" marT="91425" marB="91425"/>
                </a:tc>
                <a:tc>
                  <a:txBody>
                    <a:bodyPr/>
                    <a:lstStyle/>
                    <a:p>
                      <a:pPr marL="0" lvl="0" indent="0" algn="l" rtl="0">
                        <a:spcBef>
                          <a:spcPts val="0"/>
                        </a:spcBef>
                        <a:spcAft>
                          <a:spcPts val="0"/>
                        </a:spcAft>
                        <a:buNone/>
                      </a:pPr>
                      <a:r>
                        <a:rPr lang="en-GB" sz="900"/>
                        <a:t>Vicki Edwards</a:t>
                      </a:r>
                      <a:endParaRPr sz="900"/>
                    </a:p>
                    <a:p>
                      <a:pPr marL="0" lvl="0" indent="0" algn="l" rtl="0">
                        <a:spcBef>
                          <a:spcPts val="0"/>
                        </a:spcBef>
                        <a:spcAft>
                          <a:spcPts val="0"/>
                        </a:spcAft>
                        <a:buNone/>
                      </a:pPr>
                      <a:r>
                        <a:rPr lang="en-GB" sz="900"/>
                        <a:t>Te Matauru Primary</a:t>
                      </a:r>
                      <a:endParaRPr sz="900"/>
                    </a:p>
                  </a:txBody>
                  <a:tcPr marL="91425" marR="91425" marT="91425" marB="91425"/>
                </a:tc>
                <a:extLst>
                  <a:ext uri="{0D108BD9-81ED-4DB2-BD59-A6C34878D82A}">
                    <a16:rowId xmlns:a16="http://schemas.microsoft.com/office/drawing/2014/main" val="10007"/>
                  </a:ext>
                </a:extLst>
              </a:tr>
              <a:tr h="396200">
                <a:tc>
                  <a:txBody>
                    <a:bodyPr/>
                    <a:lstStyle/>
                    <a:p>
                      <a:pPr marL="0" lvl="0" indent="0" algn="l" rtl="0">
                        <a:spcBef>
                          <a:spcPts val="0"/>
                        </a:spcBef>
                        <a:spcAft>
                          <a:spcPts val="0"/>
                        </a:spcAft>
                        <a:buNone/>
                      </a:pPr>
                      <a:r>
                        <a:rPr lang="en-GB" sz="900"/>
                        <a:t>Joining Learning Assistants with ORS funded students in Mainstream Learning via Google Classroom so LAs can assist those students to continue studies, especially those working towards NCEA credits</a:t>
                      </a:r>
                      <a:endParaRPr sz="900"/>
                    </a:p>
                  </a:txBody>
                  <a:tcPr marL="91425" marR="91425" marT="91425" marB="91425"/>
                </a:tc>
                <a:tc>
                  <a:txBody>
                    <a:bodyPr/>
                    <a:lstStyle/>
                    <a:p>
                      <a:pPr marL="0" lvl="0" indent="0" algn="l" rtl="0">
                        <a:spcBef>
                          <a:spcPts val="0"/>
                        </a:spcBef>
                        <a:spcAft>
                          <a:spcPts val="0"/>
                        </a:spcAft>
                        <a:buNone/>
                      </a:pPr>
                      <a:r>
                        <a:rPr lang="en-GB" sz="900"/>
                        <a:t>Jo Woodrow</a:t>
                      </a:r>
                      <a:endParaRPr sz="900"/>
                    </a:p>
                    <a:p>
                      <a:pPr marL="0" lvl="0" indent="0" algn="l" rtl="0">
                        <a:spcBef>
                          <a:spcPts val="0"/>
                        </a:spcBef>
                        <a:spcAft>
                          <a:spcPts val="0"/>
                        </a:spcAft>
                        <a:buNone/>
                      </a:pPr>
                      <a:r>
                        <a:rPr lang="en-GB" sz="900"/>
                        <a:t>Rangiora High School</a:t>
                      </a:r>
                      <a:endParaRPr sz="900"/>
                    </a:p>
                  </a:txBody>
                  <a:tcPr marL="91425" marR="91425" marT="91425" marB="91425"/>
                </a:tc>
                <a:extLst>
                  <a:ext uri="{0D108BD9-81ED-4DB2-BD59-A6C34878D82A}">
                    <a16:rowId xmlns:a16="http://schemas.microsoft.com/office/drawing/2014/main" val="10008"/>
                  </a:ext>
                </a:extLst>
              </a:tr>
              <a:tr h="396200">
                <a:tc>
                  <a:txBody>
                    <a:bodyPr/>
                    <a:lstStyle/>
                    <a:p>
                      <a:pPr marL="0" lvl="0" indent="0" algn="l" rtl="0">
                        <a:spcBef>
                          <a:spcPts val="0"/>
                        </a:spcBef>
                        <a:spcAft>
                          <a:spcPts val="0"/>
                        </a:spcAft>
                        <a:buNone/>
                      </a:pPr>
                      <a:r>
                        <a:rPr lang="en-GB" sz="900"/>
                        <a:t>Weekly 1-1 catch up meetings with special needs children.  We tell each other jokes and talk about our days.  It’s been a great way to stay connected. :)</a:t>
                      </a:r>
                      <a:endParaRPr sz="9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GB" sz="900">
                          <a:solidFill>
                            <a:schemeClr val="dk1"/>
                          </a:solidFill>
                        </a:rPr>
                        <a:t>Vicki Edwards</a:t>
                      </a:r>
                      <a:endParaRPr sz="900">
                        <a:solidFill>
                          <a:schemeClr val="dk1"/>
                        </a:solidFill>
                      </a:endParaRPr>
                    </a:p>
                    <a:p>
                      <a:pPr marL="0" lvl="0" indent="0" algn="l" rtl="0">
                        <a:spcBef>
                          <a:spcPts val="0"/>
                        </a:spcBef>
                        <a:spcAft>
                          <a:spcPts val="0"/>
                        </a:spcAft>
                        <a:buClr>
                          <a:schemeClr val="dk1"/>
                        </a:buClr>
                        <a:buSzPts val="1100"/>
                        <a:buFont typeface="Arial"/>
                        <a:buNone/>
                      </a:pPr>
                      <a:r>
                        <a:rPr lang="en-GB" sz="900">
                          <a:solidFill>
                            <a:schemeClr val="dk1"/>
                          </a:solidFill>
                        </a:rPr>
                        <a:t>Te Matauru Primary</a:t>
                      </a:r>
                      <a:endParaRPr sz="900"/>
                    </a:p>
                  </a:txBody>
                  <a:tcPr marL="91425" marR="91425" marT="91425" marB="91425"/>
                </a:tc>
                <a:extLst>
                  <a:ext uri="{0D108BD9-81ED-4DB2-BD59-A6C34878D82A}">
                    <a16:rowId xmlns:a16="http://schemas.microsoft.com/office/drawing/2014/main" val="10009"/>
                  </a:ext>
                </a:extLst>
              </a:tr>
              <a:tr h="396200">
                <a:tc>
                  <a:txBody>
                    <a:bodyPr/>
                    <a:lstStyle/>
                    <a:p>
                      <a:pPr marL="0" lvl="0" indent="0" algn="l" rtl="0">
                        <a:spcBef>
                          <a:spcPts val="0"/>
                        </a:spcBef>
                        <a:spcAft>
                          <a:spcPts val="0"/>
                        </a:spcAft>
                        <a:buNone/>
                      </a:pPr>
                      <a:r>
                        <a:rPr lang="en-GB" sz="900"/>
                        <a:t>We use PB4L at Rang HS which is Positive Behaviours for Learning to acknowledge our students mahi with focus on core values</a:t>
                      </a:r>
                      <a:endParaRPr sz="900"/>
                    </a:p>
                  </a:txBody>
                  <a:tcPr marL="91425" marR="91425" marT="91425" marB="91425"/>
                </a:tc>
                <a:tc>
                  <a:txBody>
                    <a:bodyPr/>
                    <a:lstStyle/>
                    <a:p>
                      <a:pPr marL="0" lvl="0" indent="0" algn="l" rtl="0">
                        <a:spcBef>
                          <a:spcPts val="0"/>
                        </a:spcBef>
                        <a:spcAft>
                          <a:spcPts val="0"/>
                        </a:spcAft>
                        <a:buNone/>
                      </a:pPr>
                      <a:r>
                        <a:rPr lang="en-GB" sz="900">
                          <a:solidFill>
                            <a:schemeClr val="dk1"/>
                          </a:solidFill>
                        </a:rPr>
                        <a:t>Jo Woodrow</a:t>
                      </a:r>
                      <a:endParaRPr sz="900">
                        <a:solidFill>
                          <a:schemeClr val="dk1"/>
                        </a:solidFill>
                      </a:endParaRPr>
                    </a:p>
                    <a:p>
                      <a:pPr marL="0" lvl="0" indent="0" algn="l" rtl="0">
                        <a:spcBef>
                          <a:spcPts val="0"/>
                        </a:spcBef>
                        <a:spcAft>
                          <a:spcPts val="0"/>
                        </a:spcAft>
                        <a:buNone/>
                      </a:pPr>
                      <a:r>
                        <a:rPr lang="en-GB" sz="900">
                          <a:solidFill>
                            <a:schemeClr val="dk1"/>
                          </a:solidFill>
                        </a:rPr>
                        <a:t>RHS</a:t>
                      </a:r>
                      <a:endParaRPr sz="900">
                        <a:solidFill>
                          <a:schemeClr val="dk1"/>
                        </a:solidFill>
                      </a:endParaRPr>
                    </a:p>
                  </a:txBody>
                  <a:tcPr marL="91425" marR="91425" marT="91425" marB="91425"/>
                </a:tc>
                <a:extLst>
                  <a:ext uri="{0D108BD9-81ED-4DB2-BD59-A6C34878D82A}">
                    <a16:rowId xmlns:a16="http://schemas.microsoft.com/office/drawing/2014/main" val="10010"/>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2572</Words>
  <Application>Microsoft Macintosh PowerPoint</Application>
  <PresentationFormat>On-screen Show (16:9)</PresentationFormat>
  <Paragraphs>292</Paragraphs>
  <Slides>14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Calibri</vt:lpstr>
      <vt:lpstr>Helvetica Neue</vt:lpstr>
      <vt:lpstr>Arial</vt:lpstr>
      <vt:lpstr>Questrial</vt:lpstr>
      <vt:lpstr>Roboto</vt:lpstr>
      <vt:lpstr>Helvetica Neue Light</vt:lpstr>
      <vt:lpstr>Simple Light</vt:lpstr>
      <vt:lpstr>Simple Light</vt:lpstr>
      <vt:lpstr>PowerPoint Presentation</vt:lpstr>
      <vt:lpstr>PowerPoint Presentation</vt:lpstr>
      <vt:lpstr>PowerPoint Presentation</vt:lpstr>
      <vt:lpstr>PowerPoint Presentation</vt:lpstr>
      <vt:lpstr>PowerPoint Presentation</vt:lpstr>
      <vt:lpstr>PowerPoint Presentation</vt:lpstr>
      <vt:lpstr>Manaakitanga Online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cp:revision>
  <dcterms:modified xsi:type="dcterms:W3CDTF">2020-05-11T02:26:38Z</dcterms:modified>
</cp:coreProperties>
</file>