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Bubblegum Sans" panose="02000506000000020004" pitchFamily="2" charset="77"/>
      <p:regular r:id="rId27"/>
    </p:embeddedFont>
    <p:embeddedFont>
      <p:font typeface="Coming Soon" panose="02000000000000000000" pitchFamily="2" charset="0"/>
      <p:regular r:id="rId28"/>
    </p:embeddedFont>
    <p:embeddedFont>
      <p:font typeface="Georgia" panose="02040502050405020303" pitchFamily="18" charset="0"/>
      <p:regular r:id="rId29"/>
      <p:bold r:id="rId30"/>
      <p:italic r:id="rId31"/>
      <p:boldItalic r:id="rId32"/>
    </p:embeddedFont>
    <p:embeddedFont>
      <p:font typeface="Handlee" panose="02000000000000000000" pitchFamily="2" charset="77"/>
      <p:regular r:id="rId33"/>
    </p:embeddedFont>
    <p:embeddedFont>
      <p:font typeface="Raleway" pitchFamily="2" charset="77"/>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8B5D2A-DA85-408F-836A-EA84290C8DF8}">
  <a:tblStyle styleId="{DC8B5D2A-DA85-408F-836A-EA84290C8DF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7"/>
  </p:normalViewPr>
  <p:slideViewPr>
    <p:cSldViewPr snapToGrid="0">
      <p:cViewPr varScale="1">
        <p:scale>
          <a:sx n="128" d="100"/>
          <a:sy n="128" d="100"/>
        </p:scale>
        <p:origin x="6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Kia ora koutou ngau mai haere mai. Hello, welcome and thank you for coming to our parent information meeting on Growth Mindsets. Our teachers have been learning about the impact of having a growth mindset on learning opportunities and we are now looking forward to sharing this information with you. Team leaders Tania Reid and Felicity Fahey and I will share information, we have spared no expense with international speakers also presenting! You will also get a chance to do some thinking, have a chance to ask some questions and you will have the opportunity to take home some further information to read and try at home at your leisure.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b1cfc7d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b1cfc7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Felicity print too</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3d28ccb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3d28ccb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Tania : two different thoughts, from their own experience and from something from their children</a:t>
            </a:r>
            <a:endParaRPr/>
          </a:p>
          <a:p>
            <a:pPr marL="0" lvl="0" indent="0" algn="l" rtl="0">
              <a:spcBef>
                <a:spcPts val="0"/>
              </a:spcBef>
              <a:spcAft>
                <a:spcPts val="0"/>
              </a:spcAft>
              <a:buNone/>
            </a:pPr>
            <a:r>
              <a:rPr lang="en"/>
              <a:t>thenStikcy note in the groups they are sitting in - Tania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3082e531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3082e53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Tania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3082e531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3082e53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Felicity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3082e531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3082e53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Felicity to organise some students to do this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408d98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408d98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3082e531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3082e53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detailed suggestions follow for if we have time - things parents can take away with them - I will print these out and shrink on to a handout!!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3f0677c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3f0677c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461dd7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461dd7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3f0677c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3f0677c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3082e531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3082e531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start though you are going to take a very quick survey to help you gauge where your thinking is currently at, dont worry we wont be asking you to share this information, it is for your eyes only. Please take a few minutes to complete this form and then we will let you know how to score it.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3f0677c4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3f0677c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3f0677c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3f0677c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63f0677c4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63f0677c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f0677c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3f0677c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48053d4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48053d4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put pic and ted talk (incase we have extra time)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48053d4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48053d4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4af0d16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4af0d16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3d28ccb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3d28ccb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 - our KNS values and beliefs are living in our school culture, they are spoken about, referred to and celebrated each day. With new learning and research comes and opportunity to consider whether we need to review and update our language to fit what we now know. We would like to embed our growth mindset learning within our already living values and beliefs - make them visual and part of our daily language - not an add on. When looking at our values and beliefs we have initially identified our quality and responsibility values and beliefs as areas where a belief about growth mindsets to help you learn may best fit to compliment our social and personal values and beliefs. We would like to get your input into this as parents and caregivers which we will start to do late tonight.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3082e531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3082e53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 - one of my idols growing up in the 1980’s was Michael Jordan who is widely known as one of the best basketball players ever. He could do it all - dribble, shoot, slamdunk taking off from the free-throw line,, shoot the game winning shot and the Chicago Bulls won lots of NBA titles. Then a few years later this comercial was produced …….watch……. this really hit home to me the importance of experiencing and learning from failure and mistakes. Michael Jordan who is widely known for his success valued learned from failure - what a great message for us all!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3082e531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3082e53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Carol Dweck - widelty regarded as one of the world’s leading researchers in the fields of personality, social pyschology and developmental psychology. Here she is talking about what she has learnt about growth mindset.</a:t>
            </a:r>
            <a:endParaRPr/>
          </a:p>
          <a:p>
            <a:pPr marL="0" lvl="0" indent="0" algn="l" rtl="0">
              <a:spcBef>
                <a:spcPts val="0"/>
              </a:spcBef>
              <a:spcAft>
                <a:spcPts val="0"/>
              </a:spcAft>
              <a:buNone/>
            </a:pPr>
            <a:r>
              <a:rPr lang="en"/>
              <a:t>Stop at 6:36</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a48053d4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a48053d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Tania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3082e531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3082e53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Felicity have as a handout too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2"/>
          <p:cNvSpPr/>
          <p:nvPr/>
        </p:nvSpPr>
        <p:spPr>
          <a:xfrm>
            <a:off x="0" y="-1"/>
            <a:ext cx="9144000" cy="3723300"/>
          </a:xfrm>
          <a:prstGeom prst="rect">
            <a:avLst/>
          </a:prstGeom>
          <a:solidFill>
            <a:srgbClr val="000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1" name="Google Shape;51;p2"/>
          <p:cNvSpPr txBox="1">
            <a:spLocks noGrp="1"/>
          </p:cNvSpPr>
          <p:nvPr>
            <p:ph type="ctrTitle"/>
          </p:nvPr>
        </p:nvSpPr>
        <p:spPr>
          <a:xfrm>
            <a:off x="391160" y="1433989"/>
            <a:ext cx="8351400" cy="4215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1pPr>
            <a:lvl2pPr lvl="1">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2pPr>
            <a:lvl3pPr lvl="2">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3pPr>
            <a:lvl4pPr lvl="3">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4pPr>
            <a:lvl5pPr lvl="4">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5pPr>
            <a:lvl6pPr lvl="5">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6pPr>
            <a:lvl7pPr lvl="6">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7pPr>
            <a:lvl8pPr lvl="7">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8pPr>
            <a:lvl9pPr lvl="8">
              <a:spcBef>
                <a:spcPts val="0"/>
              </a:spcBef>
              <a:spcAft>
                <a:spcPts val="0"/>
              </a:spcAft>
              <a:buClr>
                <a:schemeClr val="lt1"/>
              </a:buClr>
              <a:buSzPts val="3600"/>
              <a:buFont typeface="Tahoma"/>
              <a:buNone/>
              <a:defRPr sz="3600">
                <a:solidFill>
                  <a:schemeClr val="lt1"/>
                </a:solidFill>
                <a:latin typeface="Tahoma"/>
                <a:ea typeface="Tahoma"/>
                <a:cs typeface="Tahoma"/>
                <a:sym typeface="Tahoma"/>
              </a:defRPr>
            </a:lvl9pPr>
          </a:lstStyle>
          <a:p>
            <a:endParaRPr/>
          </a:p>
        </p:txBody>
      </p:sp>
      <p:sp>
        <p:nvSpPr>
          <p:cNvPr id="52" name="Google Shape;52;p2"/>
          <p:cNvSpPr txBox="1">
            <a:spLocks noGrp="1"/>
          </p:cNvSpPr>
          <p:nvPr>
            <p:ph type="subTitle" idx="1"/>
          </p:nvPr>
        </p:nvSpPr>
        <p:spPr>
          <a:xfrm>
            <a:off x="403761" y="1982436"/>
            <a:ext cx="8342400" cy="342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1pPr>
            <a:lvl2pPr lvl="1"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2pPr>
            <a:lvl3pPr lvl="2"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3pPr>
            <a:lvl4pPr lvl="3"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4pPr>
            <a:lvl5pPr lvl="4"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5pPr>
            <a:lvl6pPr lvl="5"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6pPr>
            <a:lvl7pPr lvl="6"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7pPr>
            <a:lvl8pPr lvl="7"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8pPr>
            <a:lvl9pPr lvl="8" algn="ctr">
              <a:spcBef>
                <a:spcPts val="0"/>
              </a:spcBef>
              <a:spcAft>
                <a:spcPts val="0"/>
              </a:spcAft>
              <a:buClr>
                <a:schemeClr val="lt1"/>
              </a:buClr>
              <a:buSzPts val="2400"/>
              <a:buFont typeface="Times New Roman"/>
              <a:buNone/>
              <a:defRPr sz="2400" i="1">
                <a:solidFill>
                  <a:schemeClr val="lt1"/>
                </a:solidFill>
                <a:latin typeface="Times New Roman"/>
                <a:ea typeface="Times New Roman"/>
                <a:cs typeface="Times New Roman"/>
                <a:sym typeface="Times New Roman"/>
              </a:defRPr>
            </a:lvl9pPr>
          </a:lstStyle>
          <a:p>
            <a:endParaRPr/>
          </a:p>
        </p:txBody>
      </p:sp>
      <p:cxnSp>
        <p:nvCxnSpPr>
          <p:cNvPr id="53" name="Google Shape;53;p2"/>
          <p:cNvCxnSpPr/>
          <p:nvPr/>
        </p:nvCxnSpPr>
        <p:spPr>
          <a:xfrm>
            <a:off x="2258800" y="1912669"/>
            <a:ext cx="4621800" cy="10800"/>
          </a:xfrm>
          <a:prstGeom prst="straightConnector1">
            <a:avLst/>
          </a:prstGeom>
          <a:noFill/>
          <a:ln w="25400" cap="rnd" cmpd="sng">
            <a:solidFill>
              <a:schemeClr val="accent2"/>
            </a:solidFill>
            <a:prstDash val="dot"/>
            <a:round/>
            <a:headEnd type="none" w="sm" len="sm"/>
            <a:tailEnd type="none" w="sm" len="sm"/>
          </a:ln>
        </p:spPr>
      </p:cxnSp>
      <p:sp>
        <p:nvSpPr>
          <p:cNvPr id="54" name="Google Shape;54;p2"/>
          <p:cNvSpPr/>
          <p:nvPr/>
        </p:nvSpPr>
        <p:spPr>
          <a:xfrm>
            <a:off x="0" y="3030297"/>
            <a:ext cx="9144000" cy="795917"/>
          </a:xfrm>
          <a:custGeom>
            <a:avLst/>
            <a:gdLst/>
            <a:ahLst/>
            <a:cxnLst/>
            <a:rect l="l" t="t" r="r" b="b"/>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5" name="Google Shape;55;p2"/>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3"/>
          <p:cNvSpPr/>
          <p:nvPr/>
        </p:nvSpPr>
        <p:spPr>
          <a:xfrm>
            <a:off x="0" y="1"/>
            <a:ext cx="9144000" cy="937200"/>
          </a:xfrm>
          <a:prstGeom prst="rect">
            <a:avLst/>
          </a:prstGeom>
          <a:solidFill>
            <a:srgbClr val="0C0C0C"/>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 name="Google Shape;58;p3"/>
          <p:cNvSpPr/>
          <p:nvPr/>
        </p:nvSpPr>
        <p:spPr>
          <a:xfrm>
            <a:off x="0" y="226265"/>
            <a:ext cx="9144000" cy="795917"/>
          </a:xfrm>
          <a:custGeom>
            <a:avLst/>
            <a:gdLst/>
            <a:ahLst/>
            <a:cxnLst/>
            <a:rect l="l" t="t" r="r" b="b"/>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59" name="Google Shape;59;p3"/>
          <p:cNvCxnSpPr/>
          <p:nvPr/>
        </p:nvCxnSpPr>
        <p:spPr>
          <a:xfrm rot="10800000" flipH="1">
            <a:off x="2258963" y="783855"/>
            <a:ext cx="4602300" cy="6900"/>
          </a:xfrm>
          <a:prstGeom prst="straightConnector1">
            <a:avLst/>
          </a:prstGeom>
          <a:noFill/>
          <a:ln w="25400" cap="rnd" cmpd="sng">
            <a:solidFill>
              <a:schemeClr val="accent2"/>
            </a:solidFill>
            <a:prstDash val="dot"/>
            <a:round/>
            <a:headEnd type="none" w="sm" len="sm"/>
            <a:tailEnd type="none" w="sm" len="sm"/>
          </a:ln>
        </p:spPr>
      </p:cxnSp>
      <p:sp>
        <p:nvSpPr>
          <p:cNvPr id="60" name="Google Shape;60;p3"/>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atin typeface="Times New Roman"/>
                <a:ea typeface="Times New Roman"/>
                <a:cs typeface="Times New Roman"/>
                <a:sym typeface="Times New Roman"/>
              </a:defRPr>
            </a:lvl1pPr>
            <a:lvl2pPr marL="914400" lvl="1" indent="-355600">
              <a:spcBef>
                <a:spcPts val="0"/>
              </a:spcBef>
              <a:spcAft>
                <a:spcPts val="0"/>
              </a:spcAft>
              <a:buSzPts val="2000"/>
              <a:buChar char="○"/>
              <a:defRPr>
                <a:latin typeface="Times New Roman"/>
                <a:ea typeface="Times New Roman"/>
                <a:cs typeface="Times New Roman"/>
                <a:sym typeface="Times New Roman"/>
              </a:defRPr>
            </a:lvl2pPr>
            <a:lvl3pPr marL="1371600" lvl="2" indent="-355600">
              <a:spcBef>
                <a:spcPts val="0"/>
              </a:spcBef>
              <a:spcAft>
                <a:spcPts val="0"/>
              </a:spcAft>
              <a:buSzPts val="2000"/>
              <a:buChar char="■"/>
              <a:defRPr>
                <a:latin typeface="Times New Roman"/>
                <a:ea typeface="Times New Roman"/>
                <a:cs typeface="Times New Roman"/>
                <a:sym typeface="Times New Roman"/>
              </a:defRPr>
            </a:lvl3pPr>
            <a:lvl4pPr marL="1828800" lvl="3" indent="-355600">
              <a:spcBef>
                <a:spcPts val="0"/>
              </a:spcBef>
              <a:spcAft>
                <a:spcPts val="0"/>
              </a:spcAft>
              <a:buSzPts val="2000"/>
              <a:buChar char="●"/>
              <a:defRPr>
                <a:latin typeface="Times New Roman"/>
                <a:ea typeface="Times New Roman"/>
                <a:cs typeface="Times New Roman"/>
                <a:sym typeface="Times New Roman"/>
              </a:defRPr>
            </a:lvl4pPr>
            <a:lvl5pPr marL="2286000" lvl="4" indent="-355600">
              <a:spcBef>
                <a:spcPts val="0"/>
              </a:spcBef>
              <a:spcAft>
                <a:spcPts val="0"/>
              </a:spcAft>
              <a:buSzPts val="2000"/>
              <a:buChar char="○"/>
              <a:defRPr>
                <a:latin typeface="Times New Roman"/>
                <a:ea typeface="Times New Roman"/>
                <a:cs typeface="Times New Roman"/>
                <a:sym typeface="Times New Roman"/>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1" name="Google Shape;61;p3"/>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62" name="Google Shape;62;p3"/>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4"/>
          <p:cNvSpPr/>
          <p:nvPr/>
        </p:nvSpPr>
        <p:spPr>
          <a:xfrm>
            <a:off x="0" y="1"/>
            <a:ext cx="4456800" cy="4708800"/>
          </a:xfrm>
          <a:prstGeom prst="rect">
            <a:avLst/>
          </a:prstGeom>
          <a:solidFill>
            <a:srgbClr val="000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5" name="Google Shape;65;p4"/>
          <p:cNvSpPr/>
          <p:nvPr/>
        </p:nvSpPr>
        <p:spPr>
          <a:xfrm flipH="1">
            <a:off x="3434" y="3759781"/>
            <a:ext cx="4453250" cy="1033098"/>
          </a:xfrm>
          <a:custGeom>
            <a:avLst/>
            <a:gdLst/>
            <a:ahLst/>
            <a:cxnLst/>
            <a:rect l="l" t="t" r="r" b="b"/>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66" name="Google Shape;66;p4"/>
          <p:cNvCxnSpPr/>
          <p:nvPr/>
        </p:nvCxnSpPr>
        <p:spPr>
          <a:xfrm>
            <a:off x="409699" y="744078"/>
            <a:ext cx="3660000" cy="0"/>
          </a:xfrm>
          <a:prstGeom prst="straightConnector1">
            <a:avLst/>
          </a:prstGeom>
          <a:noFill/>
          <a:ln w="25400" cap="rnd" cmpd="sng">
            <a:solidFill>
              <a:schemeClr val="accent2"/>
            </a:solidFill>
            <a:prstDash val="dot"/>
            <a:round/>
            <a:headEnd type="none" w="sm" len="sm"/>
            <a:tailEnd type="none" w="sm" len="sm"/>
          </a:ln>
        </p:spPr>
      </p:cxnSp>
      <p:sp>
        <p:nvSpPr>
          <p:cNvPr id="67" name="Google Shape;67;p4"/>
          <p:cNvSpPr txBox="1">
            <a:spLocks noGrp="1"/>
          </p:cNvSpPr>
          <p:nvPr>
            <p:ph type="body" idx="1"/>
          </p:nvPr>
        </p:nvSpPr>
        <p:spPr>
          <a:xfrm>
            <a:off x="457200" y="1200150"/>
            <a:ext cx="3550800" cy="36303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solidFill>
                  <a:schemeClr val="lt1"/>
                </a:solidFill>
                <a:latin typeface="Times New Roman"/>
                <a:ea typeface="Times New Roman"/>
                <a:cs typeface="Times New Roman"/>
                <a:sym typeface="Times New Roman"/>
              </a:defRPr>
            </a:lvl1pPr>
            <a:lvl2pPr marL="914400" lvl="1" indent="-355600">
              <a:spcBef>
                <a:spcPts val="0"/>
              </a:spcBef>
              <a:spcAft>
                <a:spcPts val="0"/>
              </a:spcAft>
              <a:buSzPts val="2000"/>
              <a:buChar char="○"/>
              <a:defRPr>
                <a:solidFill>
                  <a:schemeClr val="lt1"/>
                </a:solidFill>
                <a:latin typeface="Times New Roman"/>
                <a:ea typeface="Times New Roman"/>
                <a:cs typeface="Times New Roman"/>
                <a:sym typeface="Times New Roman"/>
              </a:defRPr>
            </a:lvl2pPr>
            <a:lvl3pPr marL="1371600" lvl="2" indent="-355600">
              <a:spcBef>
                <a:spcPts val="0"/>
              </a:spcBef>
              <a:spcAft>
                <a:spcPts val="0"/>
              </a:spcAft>
              <a:buSzPts val="2000"/>
              <a:buChar char="■"/>
              <a:defRPr>
                <a:solidFill>
                  <a:schemeClr val="lt1"/>
                </a:solidFill>
                <a:latin typeface="Times New Roman"/>
                <a:ea typeface="Times New Roman"/>
                <a:cs typeface="Times New Roman"/>
                <a:sym typeface="Times New Roman"/>
              </a:defRPr>
            </a:lvl3pPr>
            <a:lvl4pPr marL="1828800" lvl="3" indent="-355600">
              <a:spcBef>
                <a:spcPts val="0"/>
              </a:spcBef>
              <a:spcAft>
                <a:spcPts val="0"/>
              </a:spcAft>
              <a:buSzPts val="2000"/>
              <a:buChar char="●"/>
              <a:defRPr>
                <a:solidFill>
                  <a:schemeClr val="lt1"/>
                </a:solidFill>
                <a:latin typeface="Times New Roman"/>
                <a:ea typeface="Times New Roman"/>
                <a:cs typeface="Times New Roman"/>
                <a:sym typeface="Times New Roman"/>
              </a:defRPr>
            </a:lvl4pPr>
            <a:lvl5pPr marL="2286000" lvl="4" indent="-355600">
              <a:spcBef>
                <a:spcPts val="0"/>
              </a:spcBef>
              <a:spcAft>
                <a:spcPts val="0"/>
              </a:spcAft>
              <a:buSzPts val="2000"/>
              <a:buChar char="○"/>
              <a:defRPr>
                <a:solidFill>
                  <a:schemeClr val="lt1"/>
                </a:solidFill>
                <a:latin typeface="Times New Roman"/>
                <a:ea typeface="Times New Roman"/>
                <a:cs typeface="Times New Roman"/>
                <a:sym typeface="Times New Roman"/>
              </a:defRPr>
            </a:lvl5pPr>
            <a:lvl6pPr marL="2743200" lvl="5" indent="-355600">
              <a:spcBef>
                <a:spcPts val="0"/>
              </a:spcBef>
              <a:spcAft>
                <a:spcPts val="0"/>
              </a:spcAft>
              <a:buSzPts val="2000"/>
              <a:buChar char="■"/>
              <a:defRPr sz="1800"/>
            </a:lvl6pPr>
            <a:lvl7pPr marL="3200400" lvl="6" indent="-355600">
              <a:spcBef>
                <a:spcPts val="0"/>
              </a:spcBef>
              <a:spcAft>
                <a:spcPts val="0"/>
              </a:spcAft>
              <a:buSzPts val="2000"/>
              <a:buChar char="●"/>
              <a:defRPr sz="1800"/>
            </a:lvl7pPr>
            <a:lvl8pPr marL="3657600" lvl="7" indent="-355600">
              <a:spcBef>
                <a:spcPts val="0"/>
              </a:spcBef>
              <a:spcAft>
                <a:spcPts val="0"/>
              </a:spcAft>
              <a:buSzPts val="2000"/>
              <a:buChar char="○"/>
              <a:defRPr sz="1800"/>
            </a:lvl8pPr>
            <a:lvl9pPr marL="4114800" lvl="8" indent="-355600">
              <a:spcBef>
                <a:spcPts val="0"/>
              </a:spcBef>
              <a:spcAft>
                <a:spcPts val="0"/>
              </a:spcAft>
              <a:buSzPts val="2000"/>
              <a:buChar char="■"/>
              <a:defRPr sz="1800"/>
            </a:lvl9pPr>
          </a:lstStyle>
          <a:p>
            <a:endParaRPr/>
          </a:p>
        </p:txBody>
      </p:sp>
      <p:sp>
        <p:nvSpPr>
          <p:cNvPr id="68" name="Google Shape;68;p4"/>
          <p:cNvSpPr txBox="1">
            <a:spLocks noGrp="1"/>
          </p:cNvSpPr>
          <p:nvPr>
            <p:ph type="title"/>
          </p:nvPr>
        </p:nvSpPr>
        <p:spPr>
          <a:xfrm>
            <a:off x="457200" y="13321"/>
            <a:ext cx="3550800" cy="857400"/>
          </a:xfrm>
          <a:prstGeom prst="rect">
            <a:avLst/>
          </a:prstGeom>
        </p:spPr>
        <p:txBody>
          <a:bodyPr spcFirstLastPara="1" wrap="square" lIns="91425" tIns="91425" rIns="91425" bIns="91425" anchor="ctr" anchorCtr="0">
            <a:noAutofit/>
          </a:bodyPr>
          <a:lstStyle>
            <a:lvl1pPr lvl="0">
              <a:spcBef>
                <a:spcPts val="0"/>
              </a:spcBef>
              <a:spcAft>
                <a:spcPts val="0"/>
              </a:spcAft>
              <a:buSzPts val="4400"/>
              <a:buNone/>
              <a:defRPr sz="2400"/>
            </a:lvl1pPr>
            <a:lvl2pPr lvl="1">
              <a:spcBef>
                <a:spcPts val="0"/>
              </a:spcBef>
              <a:spcAft>
                <a:spcPts val="0"/>
              </a:spcAft>
              <a:buSzPts val="4400"/>
              <a:buNone/>
              <a:defRPr sz="2400"/>
            </a:lvl2pPr>
            <a:lvl3pPr lvl="2">
              <a:spcBef>
                <a:spcPts val="0"/>
              </a:spcBef>
              <a:spcAft>
                <a:spcPts val="0"/>
              </a:spcAft>
              <a:buSzPts val="4400"/>
              <a:buNone/>
              <a:defRPr sz="2400"/>
            </a:lvl3pPr>
            <a:lvl4pPr lvl="3">
              <a:spcBef>
                <a:spcPts val="0"/>
              </a:spcBef>
              <a:spcAft>
                <a:spcPts val="0"/>
              </a:spcAft>
              <a:buSzPts val="4400"/>
              <a:buNone/>
              <a:defRPr sz="2400"/>
            </a:lvl4pPr>
            <a:lvl5pPr lvl="4">
              <a:spcBef>
                <a:spcPts val="0"/>
              </a:spcBef>
              <a:spcAft>
                <a:spcPts val="0"/>
              </a:spcAft>
              <a:buSzPts val="4400"/>
              <a:buNone/>
              <a:defRPr sz="2400"/>
            </a:lvl5pPr>
            <a:lvl6pPr lvl="5">
              <a:spcBef>
                <a:spcPts val="0"/>
              </a:spcBef>
              <a:spcAft>
                <a:spcPts val="0"/>
              </a:spcAft>
              <a:buSzPts val="4400"/>
              <a:buNone/>
              <a:defRPr sz="2400"/>
            </a:lvl6pPr>
            <a:lvl7pPr lvl="6">
              <a:spcBef>
                <a:spcPts val="0"/>
              </a:spcBef>
              <a:spcAft>
                <a:spcPts val="0"/>
              </a:spcAft>
              <a:buSzPts val="4400"/>
              <a:buNone/>
              <a:defRPr sz="2400"/>
            </a:lvl7pPr>
            <a:lvl8pPr lvl="7">
              <a:spcBef>
                <a:spcPts val="0"/>
              </a:spcBef>
              <a:spcAft>
                <a:spcPts val="0"/>
              </a:spcAft>
              <a:buSzPts val="4400"/>
              <a:buNone/>
              <a:defRPr sz="2400"/>
            </a:lvl8pPr>
            <a:lvl9pPr lvl="8">
              <a:spcBef>
                <a:spcPts val="0"/>
              </a:spcBef>
              <a:spcAft>
                <a:spcPts val="0"/>
              </a:spcAft>
              <a:buSzPts val="4400"/>
              <a:buNone/>
              <a:defRPr sz="2400"/>
            </a:lvl9pPr>
          </a:lstStyle>
          <a:p>
            <a:endParaRPr/>
          </a:p>
        </p:txBody>
      </p:sp>
      <p:sp>
        <p:nvSpPr>
          <p:cNvPr id="69" name="Google Shape;69;p4"/>
          <p:cNvSpPr txBox="1">
            <a:spLocks noGrp="1"/>
          </p:cNvSpPr>
          <p:nvPr>
            <p:ph type="body" idx="2"/>
          </p:nvPr>
        </p:nvSpPr>
        <p:spPr>
          <a:xfrm>
            <a:off x="5021124" y="1200150"/>
            <a:ext cx="3550800" cy="3630300"/>
          </a:xfrm>
          <a:prstGeom prst="rect">
            <a:avLst/>
          </a:prstGeom>
        </p:spPr>
        <p:txBody>
          <a:bodyPr spcFirstLastPara="1" wrap="square" lIns="91425" tIns="91425" rIns="91425" bIns="91425" anchor="t" anchorCtr="0">
            <a:noAutofit/>
          </a:bodyPr>
          <a:lstStyle>
            <a:lvl1pPr marL="457200" lvl="0" indent="-355600">
              <a:spcBef>
                <a:spcPts val="0"/>
              </a:spcBef>
              <a:spcAft>
                <a:spcPts val="0"/>
              </a:spcAft>
              <a:buSzPts val="2000"/>
              <a:buChar char="●"/>
              <a:defRPr>
                <a:latin typeface="Times New Roman"/>
                <a:ea typeface="Times New Roman"/>
                <a:cs typeface="Times New Roman"/>
                <a:sym typeface="Times New Roman"/>
              </a:defRPr>
            </a:lvl1pPr>
            <a:lvl2pPr marL="914400" lvl="1" indent="-355600">
              <a:spcBef>
                <a:spcPts val="0"/>
              </a:spcBef>
              <a:spcAft>
                <a:spcPts val="0"/>
              </a:spcAft>
              <a:buSzPts val="2000"/>
              <a:buChar char="○"/>
              <a:defRPr>
                <a:latin typeface="Times New Roman"/>
                <a:ea typeface="Times New Roman"/>
                <a:cs typeface="Times New Roman"/>
                <a:sym typeface="Times New Roman"/>
              </a:defRPr>
            </a:lvl2pPr>
            <a:lvl3pPr marL="1371600" lvl="2" indent="-355600">
              <a:spcBef>
                <a:spcPts val="0"/>
              </a:spcBef>
              <a:spcAft>
                <a:spcPts val="0"/>
              </a:spcAft>
              <a:buSzPts val="2000"/>
              <a:buChar char="■"/>
              <a:defRPr>
                <a:latin typeface="Times New Roman"/>
                <a:ea typeface="Times New Roman"/>
                <a:cs typeface="Times New Roman"/>
                <a:sym typeface="Times New Roman"/>
              </a:defRPr>
            </a:lvl3pPr>
            <a:lvl4pPr marL="1828800" lvl="3" indent="-355600">
              <a:spcBef>
                <a:spcPts val="0"/>
              </a:spcBef>
              <a:spcAft>
                <a:spcPts val="0"/>
              </a:spcAft>
              <a:buSzPts val="2000"/>
              <a:buChar char="●"/>
              <a:defRPr>
                <a:latin typeface="Times New Roman"/>
                <a:ea typeface="Times New Roman"/>
                <a:cs typeface="Times New Roman"/>
                <a:sym typeface="Times New Roman"/>
              </a:defRPr>
            </a:lvl4pPr>
            <a:lvl5pPr marL="2286000" lvl="4" indent="-355600">
              <a:spcBef>
                <a:spcPts val="0"/>
              </a:spcBef>
              <a:spcAft>
                <a:spcPts val="0"/>
              </a:spcAft>
              <a:buSzPts val="2000"/>
              <a:buChar char="○"/>
              <a:defRPr>
                <a:latin typeface="Times New Roman"/>
                <a:ea typeface="Times New Roman"/>
                <a:cs typeface="Times New Roman"/>
                <a:sym typeface="Times New Roman"/>
              </a:defRPr>
            </a:lvl5pPr>
            <a:lvl6pPr marL="2743200" lvl="5" indent="-355600">
              <a:spcBef>
                <a:spcPts val="0"/>
              </a:spcBef>
              <a:spcAft>
                <a:spcPts val="0"/>
              </a:spcAft>
              <a:buSzPts val="2000"/>
              <a:buChar char="■"/>
              <a:defRPr sz="1800"/>
            </a:lvl6pPr>
            <a:lvl7pPr marL="3200400" lvl="6" indent="-355600">
              <a:spcBef>
                <a:spcPts val="0"/>
              </a:spcBef>
              <a:spcAft>
                <a:spcPts val="0"/>
              </a:spcAft>
              <a:buSzPts val="2000"/>
              <a:buChar char="●"/>
              <a:defRPr sz="1800"/>
            </a:lvl7pPr>
            <a:lvl8pPr marL="3657600" lvl="7" indent="-355600">
              <a:spcBef>
                <a:spcPts val="0"/>
              </a:spcBef>
              <a:spcAft>
                <a:spcPts val="0"/>
              </a:spcAft>
              <a:buSzPts val="2000"/>
              <a:buChar char="○"/>
              <a:defRPr sz="1800"/>
            </a:lvl8pPr>
            <a:lvl9pPr marL="4114800" lvl="8" indent="-355600">
              <a:spcBef>
                <a:spcPts val="0"/>
              </a:spcBef>
              <a:spcAft>
                <a:spcPts val="0"/>
              </a:spcAft>
              <a:buSzPts val="2000"/>
              <a:buChar char="■"/>
              <a:defRPr sz="1800"/>
            </a:lvl9pPr>
          </a:lstStyle>
          <a:p>
            <a:endParaRPr/>
          </a:p>
        </p:txBody>
      </p:sp>
      <p:sp>
        <p:nvSpPr>
          <p:cNvPr id="70" name="Google Shape;70;p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5"/>
          <p:cNvSpPr/>
          <p:nvPr/>
        </p:nvSpPr>
        <p:spPr>
          <a:xfrm>
            <a:off x="0" y="1"/>
            <a:ext cx="9144000" cy="937200"/>
          </a:xfrm>
          <a:prstGeom prst="rect">
            <a:avLst/>
          </a:prstGeom>
          <a:solidFill>
            <a:srgbClr val="00000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73" name="Google Shape;73;p5"/>
          <p:cNvSpPr/>
          <p:nvPr/>
        </p:nvSpPr>
        <p:spPr>
          <a:xfrm>
            <a:off x="0" y="226265"/>
            <a:ext cx="9144000" cy="795917"/>
          </a:xfrm>
          <a:custGeom>
            <a:avLst/>
            <a:gdLst/>
            <a:ahLst/>
            <a:cxnLst/>
            <a:rect l="l" t="t" r="r" b="b"/>
            <a:pathLst>
              <a:path w="9144000" h="1440573" extrusionOk="0">
                <a:moveTo>
                  <a:pt x="8881" y="1"/>
                </a:moveTo>
                <a:lnTo>
                  <a:pt x="9126239" y="44075"/>
                </a:lnTo>
                <a:lnTo>
                  <a:pt x="9144000" y="1303180"/>
                </a:lnTo>
                <a:lnTo>
                  <a:pt x="8922142" y="1440573"/>
                </a:lnTo>
                <a:lnTo>
                  <a:pt x="8672386" y="1291790"/>
                </a:lnTo>
                <a:lnTo>
                  <a:pt x="8449199" y="1414005"/>
                </a:lnTo>
                <a:lnTo>
                  <a:pt x="8210071" y="1302417"/>
                </a:lnTo>
                <a:lnTo>
                  <a:pt x="7976257" y="1408691"/>
                </a:lnTo>
                <a:lnTo>
                  <a:pt x="7737129" y="1286476"/>
                </a:lnTo>
                <a:lnTo>
                  <a:pt x="7503314" y="1414005"/>
                </a:lnTo>
                <a:lnTo>
                  <a:pt x="7269500" y="1291790"/>
                </a:lnTo>
                <a:lnTo>
                  <a:pt x="7030372" y="1414005"/>
                </a:lnTo>
                <a:lnTo>
                  <a:pt x="6796557" y="1281162"/>
                </a:lnTo>
                <a:lnTo>
                  <a:pt x="6568057" y="1414005"/>
                </a:lnTo>
                <a:lnTo>
                  <a:pt x="6334243" y="1281163"/>
                </a:lnTo>
                <a:lnTo>
                  <a:pt x="6100428" y="1419319"/>
                </a:lnTo>
                <a:lnTo>
                  <a:pt x="5866614" y="1281163"/>
                </a:lnTo>
                <a:lnTo>
                  <a:pt x="5632800" y="1424632"/>
                </a:lnTo>
                <a:lnTo>
                  <a:pt x="5388357" y="1286476"/>
                </a:lnTo>
                <a:lnTo>
                  <a:pt x="5154543" y="1424632"/>
                </a:lnTo>
                <a:lnTo>
                  <a:pt x="4920729" y="1297104"/>
                </a:lnTo>
                <a:lnTo>
                  <a:pt x="4686914" y="1429946"/>
                </a:lnTo>
                <a:lnTo>
                  <a:pt x="4447786" y="1291790"/>
                </a:lnTo>
                <a:lnTo>
                  <a:pt x="4219286" y="1435260"/>
                </a:lnTo>
                <a:lnTo>
                  <a:pt x="3980157" y="1281163"/>
                </a:lnTo>
                <a:lnTo>
                  <a:pt x="3746343" y="1429946"/>
                </a:lnTo>
                <a:lnTo>
                  <a:pt x="3512529" y="1291790"/>
                </a:lnTo>
                <a:lnTo>
                  <a:pt x="3284028" y="1429946"/>
                </a:lnTo>
                <a:lnTo>
                  <a:pt x="3044900" y="1297104"/>
                </a:lnTo>
                <a:lnTo>
                  <a:pt x="2805772" y="1429946"/>
                </a:lnTo>
                <a:lnTo>
                  <a:pt x="2571958" y="1297104"/>
                </a:lnTo>
                <a:lnTo>
                  <a:pt x="2343457" y="1429946"/>
                </a:lnTo>
                <a:lnTo>
                  <a:pt x="2104329" y="1291790"/>
                </a:lnTo>
                <a:lnTo>
                  <a:pt x="1865201" y="1435260"/>
                </a:lnTo>
                <a:lnTo>
                  <a:pt x="1631386" y="1281163"/>
                </a:lnTo>
                <a:lnTo>
                  <a:pt x="1402886" y="1435260"/>
                </a:lnTo>
                <a:lnTo>
                  <a:pt x="1163758" y="1291790"/>
                </a:lnTo>
                <a:lnTo>
                  <a:pt x="935257" y="1435260"/>
                </a:lnTo>
                <a:lnTo>
                  <a:pt x="696129" y="1291790"/>
                </a:lnTo>
                <a:lnTo>
                  <a:pt x="457001" y="1429946"/>
                </a:lnTo>
                <a:lnTo>
                  <a:pt x="217872" y="1291790"/>
                </a:lnTo>
                <a:lnTo>
                  <a:pt x="0" y="1435260"/>
                </a:lnTo>
                <a:cubicBezTo>
                  <a:pt x="2960" y="956840"/>
                  <a:pt x="5921" y="478421"/>
                  <a:pt x="8881" y="1"/>
                </a:cubicBezTo>
                <a:close/>
              </a:path>
            </a:pathLst>
          </a:cu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74" name="Google Shape;74;p5"/>
          <p:cNvCxnSpPr/>
          <p:nvPr/>
        </p:nvCxnSpPr>
        <p:spPr>
          <a:xfrm rot="10800000" flipH="1">
            <a:off x="2258963" y="783855"/>
            <a:ext cx="4602300" cy="6900"/>
          </a:xfrm>
          <a:prstGeom prst="straightConnector1">
            <a:avLst/>
          </a:prstGeom>
          <a:noFill/>
          <a:ln w="25400" cap="rnd" cmpd="sng">
            <a:solidFill>
              <a:schemeClr val="accent2"/>
            </a:solidFill>
            <a:prstDash val="dot"/>
            <a:round/>
            <a:headEnd type="none" w="sm" len="sm"/>
            <a:tailEnd type="none" w="sm" len="sm"/>
          </a:ln>
        </p:spPr>
      </p:cxnSp>
      <p:sp>
        <p:nvSpPr>
          <p:cNvPr id="75" name="Google Shape;75;p5"/>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76" name="Google Shape;76;p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6"/>
          <p:cNvSpPr/>
          <p:nvPr/>
        </p:nvSpPr>
        <p:spPr>
          <a:xfrm rot="10800000">
            <a:off x="-5938" y="4110402"/>
            <a:ext cx="4453250" cy="1033098"/>
          </a:xfrm>
          <a:custGeom>
            <a:avLst/>
            <a:gdLst/>
            <a:ahLst/>
            <a:cxnLst/>
            <a:rect l="l" t="t" r="r" b="b"/>
            <a:pathLst>
              <a:path w="4453250" h="1869860" extrusionOk="0">
                <a:moveTo>
                  <a:pt x="4447791" y="1726390"/>
                </a:moveTo>
                <a:lnTo>
                  <a:pt x="4219291" y="1869860"/>
                </a:lnTo>
                <a:lnTo>
                  <a:pt x="3980162" y="1715763"/>
                </a:lnTo>
                <a:lnTo>
                  <a:pt x="3746348" y="1864546"/>
                </a:lnTo>
                <a:lnTo>
                  <a:pt x="3512534" y="1726390"/>
                </a:lnTo>
                <a:lnTo>
                  <a:pt x="3284033" y="1864546"/>
                </a:lnTo>
                <a:lnTo>
                  <a:pt x="3044905" y="1731704"/>
                </a:lnTo>
                <a:lnTo>
                  <a:pt x="2805777" y="1864546"/>
                </a:lnTo>
                <a:lnTo>
                  <a:pt x="2571963" y="1731704"/>
                </a:lnTo>
                <a:lnTo>
                  <a:pt x="2343462" y="1864546"/>
                </a:lnTo>
                <a:lnTo>
                  <a:pt x="2104334" y="1726390"/>
                </a:lnTo>
                <a:lnTo>
                  <a:pt x="1865206" y="1869860"/>
                </a:lnTo>
                <a:lnTo>
                  <a:pt x="1631391" y="1715763"/>
                </a:lnTo>
                <a:lnTo>
                  <a:pt x="1402891" y="1869860"/>
                </a:lnTo>
                <a:lnTo>
                  <a:pt x="1163763" y="1726390"/>
                </a:lnTo>
                <a:lnTo>
                  <a:pt x="935262" y="1869860"/>
                </a:lnTo>
                <a:lnTo>
                  <a:pt x="696134" y="1726390"/>
                </a:lnTo>
                <a:lnTo>
                  <a:pt x="457006" y="1864546"/>
                </a:lnTo>
                <a:lnTo>
                  <a:pt x="217877" y="1726390"/>
                </a:lnTo>
                <a:lnTo>
                  <a:pt x="5" y="1869860"/>
                </a:lnTo>
                <a:cubicBezTo>
                  <a:pt x="3" y="1246574"/>
                  <a:pt x="2" y="623287"/>
                  <a:pt x="0" y="1"/>
                </a:cubicBezTo>
                <a:lnTo>
                  <a:pt x="4453250" y="0"/>
                </a:lnTo>
              </a:path>
            </a:pathLst>
          </a:custGeom>
          <a:solidFill>
            <a:schemeClr val="dk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cxnSp>
        <p:nvCxnSpPr>
          <p:cNvPr id="79" name="Google Shape;79;p6"/>
          <p:cNvCxnSpPr/>
          <p:nvPr/>
        </p:nvCxnSpPr>
        <p:spPr>
          <a:xfrm>
            <a:off x="388493" y="4409677"/>
            <a:ext cx="3708600" cy="3600"/>
          </a:xfrm>
          <a:prstGeom prst="straightConnector1">
            <a:avLst/>
          </a:prstGeom>
          <a:noFill/>
          <a:ln w="25400" cap="rnd" cmpd="sng">
            <a:solidFill>
              <a:schemeClr val="accent2"/>
            </a:solidFill>
            <a:prstDash val="dot"/>
            <a:round/>
            <a:headEnd type="none" w="sm" len="sm"/>
            <a:tailEnd type="none" w="sm" len="sm"/>
          </a:ln>
        </p:spPr>
      </p:cxnSp>
      <p:sp>
        <p:nvSpPr>
          <p:cNvPr id="80" name="Google Shape;80;p6"/>
          <p:cNvSpPr txBox="1">
            <a:spLocks noGrp="1"/>
          </p:cNvSpPr>
          <p:nvPr>
            <p:ph type="body" idx="1"/>
          </p:nvPr>
        </p:nvSpPr>
        <p:spPr>
          <a:xfrm>
            <a:off x="388493" y="4493760"/>
            <a:ext cx="3644400" cy="387600"/>
          </a:xfrm>
          <a:prstGeom prst="rect">
            <a:avLst/>
          </a:prstGeom>
        </p:spPr>
        <p:txBody>
          <a:bodyPr spcFirstLastPara="1" wrap="square" lIns="91425" tIns="91425" rIns="91425" bIns="91425" anchor="t" anchorCtr="0">
            <a:noAutofit/>
          </a:bodyPr>
          <a:lstStyle>
            <a:lvl1pPr marL="457200" lvl="0" indent="-228600">
              <a:spcBef>
                <a:spcPts val="0"/>
              </a:spcBef>
              <a:spcAft>
                <a:spcPts val="0"/>
              </a:spcAft>
              <a:buClr>
                <a:srgbClr val="FFFFFF"/>
              </a:buClr>
              <a:buSzPts val="1400"/>
              <a:buFont typeface="Times New Roman"/>
              <a:buNone/>
              <a:defRPr sz="1400" i="1">
                <a:solidFill>
                  <a:srgbClr val="FFFFFF"/>
                </a:solidFill>
                <a:latin typeface="Times New Roman"/>
                <a:ea typeface="Times New Roman"/>
                <a:cs typeface="Times New Roman"/>
                <a:sym typeface="Times New Roman"/>
              </a:defRPr>
            </a:lvl1pPr>
          </a:lstStyle>
          <a:p>
            <a:endParaRPr/>
          </a:p>
        </p:txBody>
      </p:sp>
      <p:sp>
        <p:nvSpPr>
          <p:cNvPr id="81" name="Google Shape;81;p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inspiration-boar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6209"/>
            <a:ext cx="9144067" cy="5137200"/>
            <a:chOff x="0" y="14678"/>
            <a:chExt cx="9144067" cy="6849600"/>
          </a:xfrm>
        </p:grpSpPr>
        <p:sp>
          <p:nvSpPr>
            <p:cNvPr id="7" name="Google Shape;7;p1"/>
            <p:cNvSpPr/>
            <p:nvPr/>
          </p:nvSpPr>
          <p:spPr>
            <a:xfrm>
              <a:off x="0"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8" name="Google Shape;8;p1"/>
            <p:cNvSpPr/>
            <p:nvPr/>
          </p:nvSpPr>
          <p:spPr>
            <a:xfrm>
              <a:off x="234839"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9" name="Google Shape;9;p1"/>
            <p:cNvSpPr/>
            <p:nvPr/>
          </p:nvSpPr>
          <p:spPr>
            <a:xfrm>
              <a:off x="469678"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0" name="Google Shape;10;p1"/>
            <p:cNvSpPr/>
            <p:nvPr/>
          </p:nvSpPr>
          <p:spPr>
            <a:xfrm>
              <a:off x="704517"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 name="Google Shape;11;p1"/>
            <p:cNvSpPr/>
            <p:nvPr/>
          </p:nvSpPr>
          <p:spPr>
            <a:xfrm>
              <a:off x="939356"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 name="Google Shape;12;p1"/>
            <p:cNvSpPr/>
            <p:nvPr/>
          </p:nvSpPr>
          <p:spPr>
            <a:xfrm>
              <a:off x="1174195"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3" name="Google Shape;13;p1"/>
            <p:cNvSpPr/>
            <p:nvPr/>
          </p:nvSpPr>
          <p:spPr>
            <a:xfrm>
              <a:off x="1409034"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4" name="Google Shape;14;p1"/>
            <p:cNvSpPr/>
            <p:nvPr/>
          </p:nvSpPr>
          <p:spPr>
            <a:xfrm>
              <a:off x="1643873"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 name="Google Shape;15;p1"/>
            <p:cNvSpPr/>
            <p:nvPr/>
          </p:nvSpPr>
          <p:spPr>
            <a:xfrm>
              <a:off x="1878712"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6" name="Google Shape;16;p1"/>
            <p:cNvSpPr/>
            <p:nvPr/>
          </p:nvSpPr>
          <p:spPr>
            <a:xfrm>
              <a:off x="2113551"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 name="Google Shape;17;p1"/>
            <p:cNvSpPr/>
            <p:nvPr/>
          </p:nvSpPr>
          <p:spPr>
            <a:xfrm>
              <a:off x="2348390"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8" name="Google Shape;18;p1"/>
            <p:cNvSpPr/>
            <p:nvPr/>
          </p:nvSpPr>
          <p:spPr>
            <a:xfrm>
              <a:off x="2583229"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9" name="Google Shape;19;p1"/>
            <p:cNvSpPr/>
            <p:nvPr/>
          </p:nvSpPr>
          <p:spPr>
            <a:xfrm>
              <a:off x="2818068"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0" name="Google Shape;20;p1"/>
            <p:cNvSpPr/>
            <p:nvPr/>
          </p:nvSpPr>
          <p:spPr>
            <a:xfrm>
              <a:off x="3052907"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1" name="Google Shape;21;p1"/>
            <p:cNvSpPr/>
            <p:nvPr/>
          </p:nvSpPr>
          <p:spPr>
            <a:xfrm>
              <a:off x="3287746"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 name="Google Shape;22;p1"/>
            <p:cNvSpPr/>
            <p:nvPr/>
          </p:nvSpPr>
          <p:spPr>
            <a:xfrm>
              <a:off x="3522585"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3" name="Google Shape;23;p1"/>
            <p:cNvSpPr/>
            <p:nvPr/>
          </p:nvSpPr>
          <p:spPr>
            <a:xfrm>
              <a:off x="3757424"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4" name="Google Shape;24;p1"/>
            <p:cNvSpPr/>
            <p:nvPr/>
          </p:nvSpPr>
          <p:spPr>
            <a:xfrm>
              <a:off x="3992263"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 name="Google Shape;25;p1"/>
            <p:cNvSpPr/>
            <p:nvPr/>
          </p:nvSpPr>
          <p:spPr>
            <a:xfrm>
              <a:off x="4227102"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 name="Google Shape;26;p1"/>
            <p:cNvSpPr/>
            <p:nvPr/>
          </p:nvSpPr>
          <p:spPr>
            <a:xfrm>
              <a:off x="4461941"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 name="Google Shape;27;p1"/>
            <p:cNvSpPr/>
            <p:nvPr/>
          </p:nvSpPr>
          <p:spPr>
            <a:xfrm>
              <a:off x="4696780"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8" name="Google Shape;28;p1"/>
            <p:cNvSpPr/>
            <p:nvPr/>
          </p:nvSpPr>
          <p:spPr>
            <a:xfrm>
              <a:off x="4931619"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 name="Google Shape;29;p1"/>
            <p:cNvSpPr/>
            <p:nvPr/>
          </p:nvSpPr>
          <p:spPr>
            <a:xfrm>
              <a:off x="5166458"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 name="Google Shape;30;p1"/>
            <p:cNvSpPr/>
            <p:nvPr/>
          </p:nvSpPr>
          <p:spPr>
            <a:xfrm>
              <a:off x="5401297"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1" name="Google Shape;31;p1"/>
            <p:cNvSpPr/>
            <p:nvPr/>
          </p:nvSpPr>
          <p:spPr>
            <a:xfrm>
              <a:off x="5636136"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2" name="Google Shape;32;p1"/>
            <p:cNvSpPr/>
            <p:nvPr/>
          </p:nvSpPr>
          <p:spPr>
            <a:xfrm>
              <a:off x="5870975"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 name="Google Shape;33;p1"/>
            <p:cNvSpPr/>
            <p:nvPr/>
          </p:nvSpPr>
          <p:spPr>
            <a:xfrm>
              <a:off x="6105814"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4" name="Google Shape;34;p1"/>
            <p:cNvSpPr/>
            <p:nvPr/>
          </p:nvSpPr>
          <p:spPr>
            <a:xfrm>
              <a:off x="6340653"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5" name="Google Shape;35;p1"/>
            <p:cNvSpPr/>
            <p:nvPr/>
          </p:nvSpPr>
          <p:spPr>
            <a:xfrm>
              <a:off x="6575492"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 name="Google Shape;36;p1"/>
            <p:cNvSpPr/>
            <p:nvPr/>
          </p:nvSpPr>
          <p:spPr>
            <a:xfrm>
              <a:off x="6810331"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7" name="Google Shape;37;p1"/>
            <p:cNvSpPr/>
            <p:nvPr/>
          </p:nvSpPr>
          <p:spPr>
            <a:xfrm>
              <a:off x="7045170"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 name="Google Shape;38;p1"/>
            <p:cNvSpPr/>
            <p:nvPr/>
          </p:nvSpPr>
          <p:spPr>
            <a:xfrm>
              <a:off x="7280009"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9" name="Google Shape;39;p1"/>
            <p:cNvSpPr/>
            <p:nvPr/>
          </p:nvSpPr>
          <p:spPr>
            <a:xfrm>
              <a:off x="7514848"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0" name="Google Shape;40;p1"/>
            <p:cNvSpPr/>
            <p:nvPr/>
          </p:nvSpPr>
          <p:spPr>
            <a:xfrm>
              <a:off x="7749687"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1" name="Google Shape;41;p1"/>
            <p:cNvSpPr/>
            <p:nvPr/>
          </p:nvSpPr>
          <p:spPr>
            <a:xfrm>
              <a:off x="7984526"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2" name="Google Shape;42;p1"/>
            <p:cNvSpPr/>
            <p:nvPr/>
          </p:nvSpPr>
          <p:spPr>
            <a:xfrm>
              <a:off x="8219365"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3" name="Google Shape;43;p1"/>
            <p:cNvSpPr/>
            <p:nvPr/>
          </p:nvSpPr>
          <p:spPr>
            <a:xfrm>
              <a:off x="8454204"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4" name="Google Shape;44;p1"/>
            <p:cNvSpPr/>
            <p:nvPr/>
          </p:nvSpPr>
          <p:spPr>
            <a:xfrm>
              <a:off x="8689043"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5" name="Google Shape;45;p1"/>
            <p:cNvSpPr/>
            <p:nvPr/>
          </p:nvSpPr>
          <p:spPr>
            <a:xfrm>
              <a:off x="8923867" y="14678"/>
              <a:ext cx="220200" cy="6849600"/>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46" name="Google Shape;4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4400"/>
              <a:buNone/>
              <a:defRPr sz="4400">
                <a:solidFill>
                  <a:srgbClr val="FFFFFF"/>
                </a:solidFill>
              </a:defRPr>
            </a:lvl1pPr>
            <a:lvl2pPr lvl="1" algn="ctr">
              <a:spcBef>
                <a:spcPts val="0"/>
              </a:spcBef>
              <a:spcAft>
                <a:spcPts val="0"/>
              </a:spcAft>
              <a:buClr>
                <a:srgbClr val="FFFFFF"/>
              </a:buClr>
              <a:buSzPts val="4400"/>
              <a:buNone/>
              <a:defRPr sz="4400">
                <a:solidFill>
                  <a:srgbClr val="FFFFFF"/>
                </a:solidFill>
              </a:defRPr>
            </a:lvl2pPr>
            <a:lvl3pPr lvl="2" algn="ctr">
              <a:spcBef>
                <a:spcPts val="0"/>
              </a:spcBef>
              <a:spcAft>
                <a:spcPts val="0"/>
              </a:spcAft>
              <a:buClr>
                <a:srgbClr val="FFFFFF"/>
              </a:buClr>
              <a:buSzPts val="4400"/>
              <a:buNone/>
              <a:defRPr sz="4400">
                <a:solidFill>
                  <a:srgbClr val="FFFFFF"/>
                </a:solidFill>
              </a:defRPr>
            </a:lvl3pPr>
            <a:lvl4pPr lvl="3" algn="ctr">
              <a:spcBef>
                <a:spcPts val="0"/>
              </a:spcBef>
              <a:spcAft>
                <a:spcPts val="0"/>
              </a:spcAft>
              <a:buClr>
                <a:srgbClr val="FFFFFF"/>
              </a:buClr>
              <a:buSzPts val="4400"/>
              <a:buNone/>
              <a:defRPr sz="4400">
                <a:solidFill>
                  <a:srgbClr val="FFFFFF"/>
                </a:solidFill>
              </a:defRPr>
            </a:lvl4pPr>
            <a:lvl5pPr lvl="4" algn="ctr">
              <a:spcBef>
                <a:spcPts val="0"/>
              </a:spcBef>
              <a:spcAft>
                <a:spcPts val="0"/>
              </a:spcAft>
              <a:buClr>
                <a:srgbClr val="FFFFFF"/>
              </a:buClr>
              <a:buSzPts val="4400"/>
              <a:buNone/>
              <a:defRPr sz="4400">
                <a:solidFill>
                  <a:srgbClr val="FFFFFF"/>
                </a:solidFill>
              </a:defRPr>
            </a:lvl5pPr>
            <a:lvl6pPr lvl="5" algn="ctr">
              <a:spcBef>
                <a:spcPts val="0"/>
              </a:spcBef>
              <a:spcAft>
                <a:spcPts val="0"/>
              </a:spcAft>
              <a:buClr>
                <a:srgbClr val="FFFFFF"/>
              </a:buClr>
              <a:buSzPts val="4400"/>
              <a:buNone/>
              <a:defRPr sz="4400">
                <a:solidFill>
                  <a:srgbClr val="FFFFFF"/>
                </a:solidFill>
              </a:defRPr>
            </a:lvl6pPr>
            <a:lvl7pPr lvl="6" algn="ctr">
              <a:spcBef>
                <a:spcPts val="0"/>
              </a:spcBef>
              <a:spcAft>
                <a:spcPts val="0"/>
              </a:spcAft>
              <a:buClr>
                <a:srgbClr val="FFFFFF"/>
              </a:buClr>
              <a:buSzPts val="4400"/>
              <a:buNone/>
              <a:defRPr sz="4400">
                <a:solidFill>
                  <a:srgbClr val="FFFFFF"/>
                </a:solidFill>
              </a:defRPr>
            </a:lvl7pPr>
            <a:lvl8pPr lvl="7" algn="ctr">
              <a:spcBef>
                <a:spcPts val="0"/>
              </a:spcBef>
              <a:spcAft>
                <a:spcPts val="0"/>
              </a:spcAft>
              <a:buClr>
                <a:srgbClr val="FFFFFF"/>
              </a:buClr>
              <a:buSzPts val="4400"/>
              <a:buNone/>
              <a:defRPr sz="4400">
                <a:solidFill>
                  <a:srgbClr val="FFFFFF"/>
                </a:solidFill>
              </a:defRPr>
            </a:lvl8pPr>
            <a:lvl9pPr lvl="8" algn="ctr">
              <a:spcBef>
                <a:spcPts val="0"/>
              </a:spcBef>
              <a:spcAft>
                <a:spcPts val="0"/>
              </a:spcAft>
              <a:buClr>
                <a:srgbClr val="FFFFFF"/>
              </a:buClr>
              <a:buSzPts val="4400"/>
              <a:buNone/>
              <a:defRPr sz="4400">
                <a:solidFill>
                  <a:srgbClr val="FFFFFF"/>
                </a:solidFill>
              </a:defRPr>
            </a:lvl9pPr>
          </a:lstStyle>
          <a:p>
            <a:endParaRPr/>
          </a:p>
        </p:txBody>
      </p:sp>
      <p:sp>
        <p:nvSpPr>
          <p:cNvPr id="47" name="Google Shape;47;p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Clr>
                <a:schemeClr val="dk1"/>
              </a:buClr>
              <a:buSzPts val="2000"/>
              <a:buChar char="●"/>
              <a:defRPr sz="2000">
                <a:solidFill>
                  <a:schemeClr val="dk1"/>
                </a:solidFill>
              </a:defRPr>
            </a:lvl1pPr>
            <a:lvl2pPr marL="914400" lvl="1" indent="-355600">
              <a:spcBef>
                <a:spcPts val="0"/>
              </a:spcBef>
              <a:spcAft>
                <a:spcPts val="0"/>
              </a:spcAft>
              <a:buClr>
                <a:schemeClr val="dk1"/>
              </a:buClr>
              <a:buSzPts val="2000"/>
              <a:buChar char="○"/>
              <a:defRPr sz="2000">
                <a:solidFill>
                  <a:schemeClr val="dk1"/>
                </a:solidFill>
              </a:defRPr>
            </a:lvl2pPr>
            <a:lvl3pPr marL="1371600" lvl="2" indent="-355600">
              <a:spcBef>
                <a:spcPts val="0"/>
              </a:spcBef>
              <a:spcAft>
                <a:spcPts val="0"/>
              </a:spcAft>
              <a:buClr>
                <a:schemeClr val="dk1"/>
              </a:buClr>
              <a:buSzPts val="2000"/>
              <a:buChar char="■"/>
              <a:defRPr sz="2000">
                <a:solidFill>
                  <a:schemeClr val="dk1"/>
                </a:solidFill>
              </a:defRPr>
            </a:lvl3pPr>
            <a:lvl4pPr marL="1828800" lvl="3" indent="-355600">
              <a:spcBef>
                <a:spcPts val="0"/>
              </a:spcBef>
              <a:spcAft>
                <a:spcPts val="0"/>
              </a:spcAft>
              <a:buClr>
                <a:schemeClr val="dk1"/>
              </a:buClr>
              <a:buSzPts val="2000"/>
              <a:buChar char="●"/>
              <a:defRPr sz="2000">
                <a:solidFill>
                  <a:schemeClr val="dk1"/>
                </a:solidFill>
              </a:defRPr>
            </a:lvl4pPr>
            <a:lvl5pPr marL="2286000" lvl="4" indent="-355600">
              <a:spcBef>
                <a:spcPts val="0"/>
              </a:spcBef>
              <a:spcAft>
                <a:spcPts val="0"/>
              </a:spcAft>
              <a:buClr>
                <a:schemeClr val="dk1"/>
              </a:buClr>
              <a:buSzPts val="2000"/>
              <a:buChar char="○"/>
              <a:defRPr sz="2000">
                <a:solidFill>
                  <a:schemeClr val="dk1"/>
                </a:solidFill>
              </a:defRPr>
            </a:lvl5pPr>
            <a:lvl6pPr marL="2743200" lvl="5" indent="-355600">
              <a:spcBef>
                <a:spcPts val="0"/>
              </a:spcBef>
              <a:spcAft>
                <a:spcPts val="0"/>
              </a:spcAft>
              <a:buClr>
                <a:schemeClr val="dk1"/>
              </a:buClr>
              <a:buSzPts val="2000"/>
              <a:buChar char="■"/>
              <a:defRPr sz="2000">
                <a:solidFill>
                  <a:schemeClr val="dk1"/>
                </a:solidFill>
              </a:defRPr>
            </a:lvl6pPr>
            <a:lvl7pPr marL="3200400" lvl="6" indent="-355600">
              <a:spcBef>
                <a:spcPts val="0"/>
              </a:spcBef>
              <a:spcAft>
                <a:spcPts val="0"/>
              </a:spcAft>
              <a:buClr>
                <a:schemeClr val="dk1"/>
              </a:buClr>
              <a:buSzPts val="2000"/>
              <a:buChar char="●"/>
              <a:defRPr sz="2000">
                <a:solidFill>
                  <a:schemeClr val="dk1"/>
                </a:solidFill>
              </a:defRPr>
            </a:lvl7pPr>
            <a:lvl8pPr marL="3657600" lvl="7" indent="-355600">
              <a:spcBef>
                <a:spcPts val="0"/>
              </a:spcBef>
              <a:spcAft>
                <a:spcPts val="0"/>
              </a:spcAft>
              <a:buClr>
                <a:schemeClr val="dk1"/>
              </a:buClr>
              <a:buSzPts val="2000"/>
              <a:buChar char="○"/>
              <a:defRPr sz="2000">
                <a:solidFill>
                  <a:schemeClr val="dk1"/>
                </a:solidFill>
              </a:defRPr>
            </a:lvl8pPr>
            <a:lvl9pPr marL="4114800" lvl="8" indent="-355600">
              <a:spcBef>
                <a:spcPts val="0"/>
              </a:spcBef>
              <a:spcAft>
                <a:spcPts val="0"/>
              </a:spcAft>
              <a:buClr>
                <a:schemeClr val="dk1"/>
              </a:buClr>
              <a:buSzPts val="2000"/>
              <a:buChar char="■"/>
              <a:defRPr sz="2000">
                <a:solidFill>
                  <a:schemeClr val="dk1"/>
                </a:solidFill>
              </a:defRPr>
            </a:lvl9pPr>
          </a:lstStyle>
          <a:p>
            <a:endParaRPr/>
          </a:p>
        </p:txBody>
      </p:sp>
      <p:sp>
        <p:nvSpPr>
          <p:cNvPr id="48" name="Google Shape;48;p1"/>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latin typeface="Times New Roman"/>
                <a:ea typeface="Times New Roman"/>
                <a:cs typeface="Times New Roman"/>
                <a:sym typeface="Times New Roman"/>
              </a:defRPr>
            </a:lvl1pPr>
            <a:lvl2pPr lvl="1" algn="r">
              <a:buNone/>
              <a:defRPr sz="1300">
                <a:solidFill>
                  <a:schemeClr val="dk1"/>
                </a:solidFill>
                <a:latin typeface="Times New Roman"/>
                <a:ea typeface="Times New Roman"/>
                <a:cs typeface="Times New Roman"/>
                <a:sym typeface="Times New Roman"/>
              </a:defRPr>
            </a:lvl2pPr>
            <a:lvl3pPr lvl="2" algn="r">
              <a:buNone/>
              <a:defRPr sz="1300">
                <a:solidFill>
                  <a:schemeClr val="dk1"/>
                </a:solidFill>
                <a:latin typeface="Times New Roman"/>
                <a:ea typeface="Times New Roman"/>
                <a:cs typeface="Times New Roman"/>
                <a:sym typeface="Times New Roman"/>
              </a:defRPr>
            </a:lvl3pPr>
            <a:lvl4pPr lvl="3" algn="r">
              <a:buNone/>
              <a:defRPr sz="1300">
                <a:solidFill>
                  <a:schemeClr val="dk1"/>
                </a:solidFill>
                <a:latin typeface="Times New Roman"/>
                <a:ea typeface="Times New Roman"/>
                <a:cs typeface="Times New Roman"/>
                <a:sym typeface="Times New Roman"/>
              </a:defRPr>
            </a:lvl4pPr>
            <a:lvl5pPr lvl="4" algn="r">
              <a:buNone/>
              <a:defRPr sz="1300">
                <a:solidFill>
                  <a:schemeClr val="dk1"/>
                </a:solidFill>
                <a:latin typeface="Times New Roman"/>
                <a:ea typeface="Times New Roman"/>
                <a:cs typeface="Times New Roman"/>
                <a:sym typeface="Times New Roman"/>
              </a:defRPr>
            </a:lvl5pPr>
            <a:lvl6pPr lvl="5" algn="r">
              <a:buNone/>
              <a:defRPr sz="1300">
                <a:solidFill>
                  <a:schemeClr val="dk1"/>
                </a:solidFill>
                <a:latin typeface="Times New Roman"/>
                <a:ea typeface="Times New Roman"/>
                <a:cs typeface="Times New Roman"/>
                <a:sym typeface="Times New Roman"/>
              </a:defRPr>
            </a:lvl6pPr>
            <a:lvl7pPr lvl="6" algn="r">
              <a:buNone/>
              <a:defRPr sz="1300">
                <a:solidFill>
                  <a:schemeClr val="dk1"/>
                </a:solidFill>
                <a:latin typeface="Times New Roman"/>
                <a:ea typeface="Times New Roman"/>
                <a:cs typeface="Times New Roman"/>
                <a:sym typeface="Times New Roman"/>
              </a:defRPr>
            </a:lvl7pPr>
            <a:lvl8pPr lvl="7" algn="r">
              <a:buNone/>
              <a:defRPr sz="1300">
                <a:solidFill>
                  <a:schemeClr val="dk1"/>
                </a:solidFill>
                <a:latin typeface="Times New Roman"/>
                <a:ea typeface="Times New Roman"/>
                <a:cs typeface="Times New Roman"/>
                <a:sym typeface="Times New Roman"/>
              </a:defRPr>
            </a:lvl8pPr>
            <a:lvl9pPr lvl="8" algn="r">
              <a:buNone/>
              <a:defRPr sz="13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LUtcigWSBs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fzINa9oqdM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hyperlink" Target="http://www.youtube.com/watch?v=akJfGSl1GVQ"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theatlantic.com/education/archive/2014/09/how-to-get-insecure-students-to-work-harder/379500/?single_page=true)" TargetMode="External"/><Relationship Id="rId7"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youtube.com/watch?v=NWv1VdDeoRY" TargetMode="External"/><Relationship Id="rId5" Type="http://schemas.openxmlformats.org/officeDocument/2006/relationships/hyperlink" Target="https://www.khanacademy.org/about/blog/post/95208400815/the-learning-myth-why-ill-never-tell-my-son-hes" TargetMode="External"/><Relationship Id="rId4" Type="http://schemas.openxmlformats.org/officeDocument/2006/relationships/hyperlink" Target="http://www.brainpickings.org/index.php/2013/05/23/stephen-grosz-examined-lif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ed.com/talks/michael_merzenich_on_the_elastic_brain?language=e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harpbrains.com/blog/2008/02/26/brain-plasticity-how-learning-changes-your-brain/" TargetMode="External"/><Relationship Id="rId4" Type="http://schemas.openxmlformats.org/officeDocument/2006/relationships/hyperlink" Target="http://brainworldmagazine.com/neuroplastic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isebread.com/11-famous-failures-that-led-to-success-and-the-lessons-they-teac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SFnMTHhKdkw"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45mMioJ5sz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_X0mgOOSpL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8"/>
          <p:cNvSpPr txBox="1">
            <a:spLocks noGrp="1"/>
          </p:cNvSpPr>
          <p:nvPr>
            <p:ph type="ctrTitle"/>
          </p:nvPr>
        </p:nvSpPr>
        <p:spPr>
          <a:xfrm>
            <a:off x="391150" y="551525"/>
            <a:ext cx="8421300" cy="92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latin typeface="Handlee"/>
                <a:ea typeface="Handlee"/>
                <a:cs typeface="Handlee"/>
                <a:sym typeface="Handlee"/>
              </a:rPr>
              <a:t>Growth Mindset</a:t>
            </a:r>
            <a:endParaRPr sz="6000">
              <a:latin typeface="Handlee"/>
              <a:ea typeface="Handlee"/>
              <a:cs typeface="Handlee"/>
              <a:sym typeface="Handlee"/>
            </a:endParaRPr>
          </a:p>
        </p:txBody>
      </p:sp>
      <p:sp>
        <p:nvSpPr>
          <p:cNvPr id="89" name="Google Shape;89;p8"/>
          <p:cNvSpPr txBox="1">
            <a:spLocks noGrp="1"/>
          </p:cNvSpPr>
          <p:nvPr>
            <p:ph type="subTitle" idx="1"/>
          </p:nvPr>
        </p:nvSpPr>
        <p:spPr>
          <a:xfrm>
            <a:off x="403750" y="1401901"/>
            <a:ext cx="8408700" cy="73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3600" i="0">
              <a:latin typeface="Handlee"/>
              <a:ea typeface="Handlee"/>
              <a:cs typeface="Handlee"/>
              <a:sym typeface="Handlee"/>
            </a:endParaRPr>
          </a:p>
          <a:p>
            <a:pPr marL="0" lvl="0" indent="0" algn="ctr" rtl="0">
              <a:spcBef>
                <a:spcPts val="0"/>
              </a:spcBef>
              <a:spcAft>
                <a:spcPts val="0"/>
              </a:spcAft>
              <a:buNone/>
            </a:pPr>
            <a:r>
              <a:rPr lang="en" sz="3600" i="0">
                <a:latin typeface="Handlee"/>
                <a:ea typeface="Handlee"/>
                <a:cs typeface="Handlee"/>
                <a:sym typeface="Handlee"/>
              </a:rPr>
              <a:t>Parent Information Meeting - August 2015</a:t>
            </a:r>
            <a:endParaRPr sz="3600" i="0">
              <a:latin typeface="Handlee"/>
              <a:ea typeface="Handlee"/>
              <a:cs typeface="Handlee"/>
              <a:sym typeface="Handlee"/>
            </a:endParaRPr>
          </a:p>
          <a:p>
            <a:pPr marL="0" lvl="0" indent="0" algn="ctr" rtl="0">
              <a:spcBef>
                <a:spcPts val="0"/>
              </a:spcBef>
              <a:spcAft>
                <a:spcPts val="0"/>
              </a:spcAft>
              <a:buNone/>
            </a:pPr>
            <a:endParaRPr sz="3600" i="0">
              <a:latin typeface="Handlee"/>
              <a:ea typeface="Handlee"/>
              <a:cs typeface="Handlee"/>
              <a:sym typeface="Handlee"/>
            </a:endParaRPr>
          </a:p>
        </p:txBody>
      </p:sp>
      <p:pic>
        <p:nvPicPr>
          <p:cNvPr id="90" name="Google Shape;90;p8" descr="Screen Shot 2015-07-07 at 6.08.50 PM.png"/>
          <p:cNvPicPr preferRelativeResize="0"/>
          <p:nvPr/>
        </p:nvPicPr>
        <p:blipFill>
          <a:blip r:embed="rId3">
            <a:alphaModFix/>
          </a:blip>
          <a:stretch>
            <a:fillRect/>
          </a:stretch>
        </p:blipFill>
        <p:spPr>
          <a:xfrm>
            <a:off x="3335979" y="2138400"/>
            <a:ext cx="2472047" cy="2924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children can say….</a:t>
            </a:r>
            <a:endParaRPr/>
          </a:p>
        </p:txBody>
      </p:sp>
      <p:pic>
        <p:nvPicPr>
          <p:cNvPr id="152" name="Google Shape;152;p17" descr="Screen Shot 2015-07-08 at 7.06.14 PM.png"/>
          <p:cNvPicPr preferRelativeResize="0"/>
          <p:nvPr/>
        </p:nvPicPr>
        <p:blipFill>
          <a:blip r:embed="rId3">
            <a:alphaModFix/>
          </a:blip>
          <a:stretch>
            <a:fillRect/>
          </a:stretch>
        </p:blipFill>
        <p:spPr>
          <a:xfrm>
            <a:off x="1429541" y="870725"/>
            <a:ext cx="6284910" cy="3916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
          <p:cNvSpPr txBox="1">
            <a:spLocks noGrp="1"/>
          </p:cNvSpPr>
          <p:nvPr>
            <p:ph type="body" idx="1"/>
          </p:nvPr>
        </p:nvSpPr>
        <p:spPr>
          <a:xfrm>
            <a:off x="0" y="1200150"/>
            <a:ext cx="90768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sz="1800"/>
          </a:p>
          <a:p>
            <a:pPr marL="0" lvl="0" indent="0" algn="ctr" rtl="0">
              <a:spcBef>
                <a:spcPts val="0"/>
              </a:spcBef>
              <a:spcAft>
                <a:spcPts val="0"/>
              </a:spcAft>
              <a:buNone/>
            </a:pPr>
            <a:r>
              <a:rPr lang="en" sz="1800"/>
              <a:t>Consider aspects that you can think of a struggle in the past and what you might do differently.</a:t>
            </a:r>
            <a:endParaRPr sz="1800"/>
          </a:p>
          <a:p>
            <a:pPr marL="0" lvl="0" indent="0" algn="ctr" rtl="0">
              <a:spcBef>
                <a:spcPts val="0"/>
              </a:spcBef>
              <a:spcAft>
                <a:spcPts val="0"/>
              </a:spcAft>
              <a:buNone/>
            </a:pPr>
            <a:r>
              <a:rPr lang="en" sz="1800"/>
              <a:t>Think of messages you have been giving your children around what you are “not so good at” </a:t>
            </a:r>
            <a:endParaRPr sz="1800"/>
          </a:p>
          <a:p>
            <a:pPr marL="0" lvl="0" indent="0" algn="l" rtl="0">
              <a:spcBef>
                <a:spcPts val="0"/>
              </a:spcBef>
              <a:spcAft>
                <a:spcPts val="0"/>
              </a:spcAft>
              <a:buNone/>
            </a:pPr>
            <a:endParaRPr/>
          </a:p>
        </p:txBody>
      </p:sp>
      <p:sp>
        <p:nvSpPr>
          <p:cNvPr id="158" name="Google Shape;158;p18"/>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Time for Reflection….</a:t>
            </a:r>
            <a:endParaRPr/>
          </a:p>
        </p:txBody>
      </p:sp>
      <p:pic>
        <p:nvPicPr>
          <p:cNvPr id="159" name="Google Shape;159;p18"/>
          <p:cNvPicPr preferRelativeResize="0"/>
          <p:nvPr/>
        </p:nvPicPr>
        <p:blipFill>
          <a:blip r:embed="rId3">
            <a:alphaModFix/>
          </a:blip>
          <a:stretch>
            <a:fillRect/>
          </a:stretch>
        </p:blipFill>
        <p:spPr>
          <a:xfrm>
            <a:off x="2754274" y="1056375"/>
            <a:ext cx="3715801" cy="2716925"/>
          </a:xfrm>
          <a:prstGeom prst="rect">
            <a:avLst/>
          </a:prstGeom>
          <a:noFill/>
          <a:ln>
            <a:noFill/>
          </a:ln>
        </p:spPr>
      </p:pic>
      <p:pic>
        <p:nvPicPr>
          <p:cNvPr id="160" name="Google Shape;160;p18"/>
          <p:cNvPicPr preferRelativeResize="0"/>
          <p:nvPr/>
        </p:nvPicPr>
        <p:blipFill>
          <a:blip r:embed="rId4">
            <a:alphaModFix/>
          </a:blip>
          <a:stretch>
            <a:fillRect/>
          </a:stretch>
        </p:blipFill>
        <p:spPr>
          <a:xfrm rot="1106112">
            <a:off x="6876770" y="1459093"/>
            <a:ext cx="1947765" cy="1911493"/>
          </a:xfrm>
          <a:prstGeom prst="rect">
            <a:avLst/>
          </a:prstGeom>
          <a:noFill/>
          <a:ln>
            <a:noFill/>
          </a:ln>
        </p:spPr>
      </p:pic>
      <p:pic>
        <p:nvPicPr>
          <p:cNvPr id="161" name="Google Shape;161;p18"/>
          <p:cNvPicPr preferRelativeResize="0"/>
          <p:nvPr/>
        </p:nvPicPr>
        <p:blipFill>
          <a:blip r:embed="rId4">
            <a:alphaModFix/>
          </a:blip>
          <a:stretch>
            <a:fillRect/>
          </a:stretch>
        </p:blipFill>
        <p:spPr>
          <a:xfrm rot="-1016292">
            <a:off x="303520" y="1459093"/>
            <a:ext cx="1947765" cy="191149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From failure to success</a:t>
            </a:r>
            <a:endParaRPr/>
          </a:p>
        </p:txBody>
      </p:sp>
      <p:pic>
        <p:nvPicPr>
          <p:cNvPr id="167" name="Google Shape;167;p19" descr="John Legend shares a personal story about overcoming early rejections in his career to get to where he is today.&#10;&#10;Join the You Can Learn Anything movement at www.khanacademy.org/YouCanLearnAnything" title="John Legend: Success through effort">
            <a:hlinkClick r:id="rId3"/>
          </p:cNvPr>
          <p:cNvPicPr preferRelativeResize="0"/>
          <p:nvPr/>
        </p:nvPicPr>
        <p:blipFill>
          <a:blip r:embed="rId4">
            <a:alphaModFix/>
          </a:blip>
          <a:stretch>
            <a:fillRect/>
          </a:stretch>
        </p:blipFill>
        <p:spPr>
          <a:xfrm>
            <a:off x="2207225" y="1300800"/>
            <a:ext cx="4572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Coming Soon"/>
                <a:ea typeface="Coming Soon"/>
                <a:cs typeface="Coming Soon"/>
                <a:sym typeface="Coming Soon"/>
              </a:rPr>
              <a:t>Process Praise:</a:t>
            </a:r>
            <a:r>
              <a:rPr lang="en" sz="1400" b="1">
                <a:latin typeface="Coming Soon"/>
                <a:ea typeface="Coming Soon"/>
                <a:cs typeface="Coming Soon"/>
                <a:sym typeface="Coming Soon"/>
              </a:rPr>
              <a:t> “The wrong kind of praise creates self-defeating behaviour. The right kind motivates students to learn.” Carol Dweck.</a:t>
            </a:r>
            <a:endParaRPr sz="1400" b="1">
              <a:latin typeface="Coming Soon"/>
              <a:ea typeface="Coming Soon"/>
              <a:cs typeface="Coming Soon"/>
              <a:sym typeface="Coming Soon"/>
            </a:endParaRPr>
          </a:p>
          <a:p>
            <a:pPr marL="0" lvl="0" indent="0" algn="l" rtl="0">
              <a:spcBef>
                <a:spcPts val="0"/>
              </a:spcBef>
              <a:spcAft>
                <a:spcPts val="0"/>
              </a:spcAft>
              <a:buNone/>
            </a:pPr>
            <a:endParaRPr sz="1400" b="1">
              <a:latin typeface="Coming Soon"/>
              <a:ea typeface="Coming Soon"/>
              <a:cs typeface="Coming Soon"/>
              <a:sym typeface="Coming Soon"/>
            </a:endParaRPr>
          </a:p>
          <a:p>
            <a:pPr marL="0" lvl="0" indent="0" algn="l" rtl="0">
              <a:spcBef>
                <a:spcPts val="0"/>
              </a:spcBef>
              <a:spcAft>
                <a:spcPts val="0"/>
              </a:spcAft>
              <a:buNone/>
            </a:pPr>
            <a:endParaRPr sz="1400" b="1">
              <a:latin typeface="Coming Soon"/>
              <a:ea typeface="Coming Soon"/>
              <a:cs typeface="Coming Soon"/>
              <a:sym typeface="Coming Soon"/>
            </a:endParaRPr>
          </a:p>
        </p:txBody>
      </p:sp>
      <p:sp>
        <p:nvSpPr>
          <p:cNvPr id="173" name="Google Shape;173;p20"/>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Growth Mindset Praise….</a:t>
            </a:r>
            <a:endParaRPr/>
          </a:p>
        </p:txBody>
      </p:sp>
      <p:sp>
        <p:nvSpPr>
          <p:cNvPr id="174" name="Google Shape;174;p20"/>
          <p:cNvSpPr txBox="1"/>
          <p:nvPr/>
        </p:nvSpPr>
        <p:spPr>
          <a:xfrm>
            <a:off x="269975" y="1889850"/>
            <a:ext cx="2969700" cy="28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CC0000"/>
                </a:solidFill>
                <a:latin typeface="Coming Soon"/>
                <a:ea typeface="Coming Soon"/>
                <a:cs typeface="Coming Soon"/>
                <a:sym typeface="Coming Soon"/>
              </a:rPr>
              <a:t>Process Praise Focuses on:</a:t>
            </a:r>
            <a:endParaRPr b="1">
              <a:solidFill>
                <a:srgbClr val="CC0000"/>
              </a:solidFill>
              <a:latin typeface="Coming Soon"/>
              <a:ea typeface="Coming Soon"/>
              <a:cs typeface="Coming Soon"/>
              <a:sym typeface="Coming Soon"/>
            </a:endParaRPr>
          </a:p>
          <a:p>
            <a:pPr marL="457200" lvl="0" indent="-317500" algn="l" rtl="0">
              <a:spcBef>
                <a:spcPts val="0"/>
              </a:spcBef>
              <a:spcAft>
                <a:spcPts val="0"/>
              </a:spcAft>
              <a:buClr>
                <a:srgbClr val="CC0000"/>
              </a:buClr>
              <a:buSzPts val="1400"/>
              <a:buFont typeface="Coming Soon"/>
              <a:buChar char="●"/>
            </a:pPr>
            <a:r>
              <a:rPr lang="en">
                <a:solidFill>
                  <a:srgbClr val="CC0000"/>
                </a:solidFill>
                <a:latin typeface="Coming Soon"/>
                <a:ea typeface="Coming Soon"/>
                <a:cs typeface="Coming Soon"/>
                <a:sym typeface="Coming Soon"/>
              </a:rPr>
              <a:t>effort and struggle</a:t>
            </a:r>
            <a:endParaRPr>
              <a:solidFill>
                <a:srgbClr val="CC0000"/>
              </a:solidFill>
              <a:latin typeface="Coming Soon"/>
              <a:ea typeface="Coming Soon"/>
              <a:cs typeface="Coming Soon"/>
              <a:sym typeface="Coming Soon"/>
            </a:endParaRPr>
          </a:p>
          <a:p>
            <a:pPr marL="457200" lvl="0" indent="-317500" algn="l" rtl="0">
              <a:spcBef>
                <a:spcPts val="0"/>
              </a:spcBef>
              <a:spcAft>
                <a:spcPts val="0"/>
              </a:spcAft>
              <a:buClr>
                <a:srgbClr val="CC0000"/>
              </a:buClr>
              <a:buSzPts val="1400"/>
              <a:buFont typeface="Coming Soon"/>
              <a:buChar char="●"/>
            </a:pPr>
            <a:r>
              <a:rPr lang="en">
                <a:solidFill>
                  <a:srgbClr val="CC0000"/>
                </a:solidFill>
                <a:latin typeface="Coming Soon"/>
                <a:ea typeface="Coming Soon"/>
                <a:cs typeface="Coming Soon"/>
                <a:sym typeface="Coming Soon"/>
              </a:rPr>
              <a:t>strategies and choices</a:t>
            </a:r>
            <a:endParaRPr>
              <a:solidFill>
                <a:srgbClr val="CC0000"/>
              </a:solidFill>
              <a:latin typeface="Coming Soon"/>
              <a:ea typeface="Coming Soon"/>
              <a:cs typeface="Coming Soon"/>
              <a:sym typeface="Coming Soon"/>
            </a:endParaRPr>
          </a:p>
          <a:p>
            <a:pPr marL="457200" lvl="0" indent="-317500" algn="l" rtl="0">
              <a:spcBef>
                <a:spcPts val="0"/>
              </a:spcBef>
              <a:spcAft>
                <a:spcPts val="0"/>
              </a:spcAft>
              <a:buClr>
                <a:srgbClr val="CC0000"/>
              </a:buClr>
              <a:buSzPts val="1400"/>
              <a:buFont typeface="Coming Soon"/>
              <a:buChar char="●"/>
            </a:pPr>
            <a:r>
              <a:rPr lang="en">
                <a:solidFill>
                  <a:srgbClr val="CC0000"/>
                </a:solidFill>
                <a:latin typeface="Coming Soon"/>
                <a:ea typeface="Coming Soon"/>
                <a:cs typeface="Coming Soon"/>
                <a:sym typeface="Coming Soon"/>
              </a:rPr>
              <a:t>choosing difficult over easy</a:t>
            </a:r>
            <a:endParaRPr>
              <a:solidFill>
                <a:srgbClr val="CC0000"/>
              </a:solidFill>
              <a:latin typeface="Coming Soon"/>
              <a:ea typeface="Coming Soon"/>
              <a:cs typeface="Coming Soon"/>
              <a:sym typeface="Coming Soon"/>
            </a:endParaRPr>
          </a:p>
          <a:p>
            <a:pPr marL="457200" lvl="0" indent="-317500" algn="l" rtl="0">
              <a:spcBef>
                <a:spcPts val="0"/>
              </a:spcBef>
              <a:spcAft>
                <a:spcPts val="0"/>
              </a:spcAft>
              <a:buClr>
                <a:srgbClr val="CC0000"/>
              </a:buClr>
              <a:buSzPts val="1400"/>
              <a:buFont typeface="Coming Soon"/>
              <a:buChar char="●"/>
            </a:pPr>
            <a:r>
              <a:rPr lang="en">
                <a:solidFill>
                  <a:srgbClr val="CC0000"/>
                </a:solidFill>
                <a:latin typeface="Coming Soon"/>
                <a:ea typeface="Coming Soon"/>
                <a:cs typeface="Coming Soon"/>
                <a:sym typeface="Coming Soon"/>
              </a:rPr>
              <a:t>persistence</a:t>
            </a:r>
            <a:endParaRPr>
              <a:solidFill>
                <a:srgbClr val="CC0000"/>
              </a:solidFill>
              <a:latin typeface="Coming Soon"/>
              <a:ea typeface="Coming Soon"/>
              <a:cs typeface="Coming Soon"/>
              <a:sym typeface="Coming Soon"/>
            </a:endParaRPr>
          </a:p>
          <a:p>
            <a:pPr marL="457200" lvl="0" indent="-317500" algn="l" rtl="0">
              <a:spcBef>
                <a:spcPts val="0"/>
              </a:spcBef>
              <a:spcAft>
                <a:spcPts val="0"/>
              </a:spcAft>
              <a:buClr>
                <a:srgbClr val="CC0000"/>
              </a:buClr>
              <a:buSzPts val="1400"/>
              <a:buFont typeface="Coming Soon"/>
              <a:buChar char="●"/>
            </a:pPr>
            <a:r>
              <a:rPr lang="en">
                <a:solidFill>
                  <a:srgbClr val="CC0000"/>
                </a:solidFill>
                <a:latin typeface="Coming Soon"/>
                <a:ea typeface="Coming Soon"/>
                <a:cs typeface="Coming Soon"/>
                <a:sym typeface="Coming Soon"/>
              </a:rPr>
              <a:t>resilience</a:t>
            </a:r>
            <a:endParaRPr>
              <a:solidFill>
                <a:srgbClr val="CC0000"/>
              </a:solidFill>
              <a:latin typeface="Coming Soon"/>
              <a:ea typeface="Coming Soon"/>
              <a:cs typeface="Coming Soon"/>
              <a:sym typeface="Coming Soon"/>
            </a:endParaRPr>
          </a:p>
          <a:p>
            <a:pPr marL="457200" lvl="0" indent="-317500" algn="l" rtl="0">
              <a:spcBef>
                <a:spcPts val="0"/>
              </a:spcBef>
              <a:spcAft>
                <a:spcPts val="0"/>
              </a:spcAft>
              <a:buClr>
                <a:srgbClr val="CC0000"/>
              </a:buClr>
              <a:buSzPts val="1400"/>
              <a:buFont typeface="Coming Soon"/>
              <a:buChar char="●"/>
            </a:pPr>
            <a:r>
              <a:rPr lang="en">
                <a:solidFill>
                  <a:srgbClr val="CC0000"/>
                </a:solidFill>
                <a:latin typeface="Coming Soon"/>
                <a:ea typeface="Coming Soon"/>
                <a:cs typeface="Coming Soon"/>
                <a:sym typeface="Coming Soon"/>
              </a:rPr>
              <a:t>improving</a:t>
            </a:r>
            <a:endParaRPr>
              <a:solidFill>
                <a:srgbClr val="CC0000"/>
              </a:solidFill>
              <a:latin typeface="Coming Soon"/>
              <a:ea typeface="Coming Soon"/>
              <a:cs typeface="Coming Soon"/>
              <a:sym typeface="Coming Soon"/>
            </a:endParaRPr>
          </a:p>
          <a:p>
            <a:pPr marL="457200" lvl="0" indent="-317500" algn="l" rtl="0">
              <a:spcBef>
                <a:spcPts val="0"/>
              </a:spcBef>
              <a:spcAft>
                <a:spcPts val="0"/>
              </a:spcAft>
              <a:buClr>
                <a:srgbClr val="CC0000"/>
              </a:buClr>
              <a:buSzPts val="1400"/>
              <a:buFont typeface="Coming Soon"/>
              <a:buChar char="●"/>
            </a:pPr>
            <a:r>
              <a:rPr lang="en">
                <a:solidFill>
                  <a:srgbClr val="CC0000"/>
                </a:solidFill>
                <a:latin typeface="Coming Soon"/>
                <a:ea typeface="Coming Soon"/>
                <a:cs typeface="Coming Soon"/>
                <a:sym typeface="Coming Soon"/>
              </a:rPr>
              <a:t>learning</a:t>
            </a:r>
            <a:endParaRPr>
              <a:solidFill>
                <a:srgbClr val="CC0000"/>
              </a:solidFill>
              <a:latin typeface="Coming Soon"/>
              <a:ea typeface="Coming Soon"/>
              <a:cs typeface="Coming Soon"/>
              <a:sym typeface="Coming Soon"/>
            </a:endParaRPr>
          </a:p>
        </p:txBody>
      </p:sp>
      <p:sp>
        <p:nvSpPr>
          <p:cNvPr id="175" name="Google Shape;175;p20"/>
          <p:cNvSpPr txBox="1"/>
          <p:nvPr/>
        </p:nvSpPr>
        <p:spPr>
          <a:xfrm>
            <a:off x="3239675" y="1889850"/>
            <a:ext cx="5164800" cy="301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oming Soon"/>
                <a:ea typeface="Coming Soon"/>
                <a:cs typeface="Coming Soon"/>
                <a:sym typeface="Coming Soon"/>
              </a:rPr>
              <a:t>Process praise sounds like…..</a:t>
            </a:r>
            <a:endParaRPr b="1">
              <a:latin typeface="Coming Soon"/>
              <a:ea typeface="Coming Soon"/>
              <a:cs typeface="Coming Soon"/>
              <a:sym typeface="Coming Soon"/>
            </a:endParaRPr>
          </a:p>
          <a:p>
            <a:pPr marL="0" lvl="0" indent="0" algn="l" rtl="0">
              <a:spcBef>
                <a:spcPts val="0"/>
              </a:spcBef>
              <a:spcAft>
                <a:spcPts val="0"/>
              </a:spcAft>
              <a:buNone/>
            </a:pPr>
            <a:r>
              <a:rPr lang="en">
                <a:latin typeface="Coming Soon"/>
                <a:ea typeface="Coming Soon"/>
                <a:cs typeface="Coming Soon"/>
                <a:sym typeface="Coming Soon"/>
              </a:rPr>
              <a:t>“ </a:t>
            </a:r>
            <a:r>
              <a:rPr lang="en">
                <a:solidFill>
                  <a:srgbClr val="CC0000"/>
                </a:solidFill>
                <a:latin typeface="Coming Soon"/>
                <a:ea typeface="Coming Soon"/>
                <a:cs typeface="Coming Soon"/>
                <a:sym typeface="Coming Soon"/>
              </a:rPr>
              <a:t>You really studied for you English test, and your improvement shows it. You read the material over several times. outlined it and tested yourself on it.  That really worked!”</a:t>
            </a:r>
            <a:endParaRPr>
              <a:solidFill>
                <a:srgbClr val="CC0000"/>
              </a:solidFill>
              <a:latin typeface="Coming Soon"/>
              <a:ea typeface="Coming Soon"/>
              <a:cs typeface="Coming Soon"/>
              <a:sym typeface="Coming Soon"/>
            </a:endParaRPr>
          </a:p>
          <a:p>
            <a:pPr marL="0" lvl="0" indent="0" algn="l" rtl="0">
              <a:spcBef>
                <a:spcPts val="0"/>
              </a:spcBef>
              <a:spcAft>
                <a:spcPts val="0"/>
              </a:spcAft>
              <a:buNone/>
            </a:pPr>
            <a:r>
              <a:rPr lang="en">
                <a:latin typeface="Coming Soon"/>
                <a:ea typeface="Coming Soon"/>
                <a:cs typeface="Coming Soon"/>
                <a:sym typeface="Coming Soon"/>
              </a:rPr>
              <a:t>“I like the way you tried all kinds of strategies on that math problem until you finally got it.”</a:t>
            </a:r>
            <a:endParaRPr>
              <a:latin typeface="Coming Soon"/>
              <a:ea typeface="Coming Soon"/>
              <a:cs typeface="Coming Soon"/>
              <a:sym typeface="Coming Soon"/>
            </a:endParaRPr>
          </a:p>
          <a:p>
            <a:pPr marL="0" lvl="0" indent="0" algn="l" rtl="0">
              <a:spcBef>
                <a:spcPts val="0"/>
              </a:spcBef>
              <a:spcAft>
                <a:spcPts val="0"/>
              </a:spcAft>
              <a:buNone/>
            </a:pPr>
            <a:r>
              <a:rPr lang="en">
                <a:latin typeface="Coming Soon"/>
                <a:ea typeface="Coming Soon"/>
                <a:cs typeface="Coming Soon"/>
                <a:sym typeface="Coming Soon"/>
              </a:rPr>
              <a:t>“</a:t>
            </a:r>
            <a:r>
              <a:rPr lang="en">
                <a:solidFill>
                  <a:srgbClr val="CC0000"/>
                </a:solidFill>
                <a:latin typeface="Coming Soon"/>
                <a:ea typeface="Coming Soon"/>
                <a:cs typeface="Coming Soon"/>
                <a:sym typeface="Coming Soon"/>
              </a:rPr>
              <a:t>It was a long, hard assignment, but you stuck to it and got it done. You stayed at your desk, kept your concentration and kept working.  That’s great!”</a:t>
            </a:r>
            <a:endParaRPr>
              <a:solidFill>
                <a:srgbClr val="CC0000"/>
              </a:solidFill>
              <a:latin typeface="Coming Soon"/>
              <a:ea typeface="Coming Soon"/>
              <a:cs typeface="Coming Soon"/>
              <a:sym typeface="Coming Soon"/>
            </a:endParaRPr>
          </a:p>
          <a:p>
            <a:pPr marL="0" lvl="0" indent="0" algn="l" rtl="0">
              <a:spcBef>
                <a:spcPts val="0"/>
              </a:spcBef>
              <a:spcAft>
                <a:spcPts val="0"/>
              </a:spcAft>
              <a:buNone/>
            </a:pPr>
            <a:r>
              <a:rPr lang="en">
                <a:latin typeface="Coming Soon"/>
                <a:ea typeface="Coming Soon"/>
                <a:cs typeface="Coming Soon"/>
                <a:sym typeface="Coming Soon"/>
              </a:rPr>
              <a:t>“I like that you took on that challenging project for your science class.  It will take a lot of work doing the research, designing it.  You’re going to learn a lot of things.”</a:t>
            </a:r>
            <a:endParaRPr>
              <a:latin typeface="Coming Soon"/>
              <a:ea typeface="Coming Soon"/>
              <a:cs typeface="Coming Soon"/>
              <a:sym typeface="Coming Soo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Learning Pit...</a:t>
            </a:r>
            <a:endParaRPr/>
          </a:p>
        </p:txBody>
      </p:sp>
      <p:pic>
        <p:nvPicPr>
          <p:cNvPr id="181" name="Google Shape;181;p21"/>
          <p:cNvPicPr preferRelativeResize="0"/>
          <p:nvPr/>
        </p:nvPicPr>
        <p:blipFill>
          <a:blip r:embed="rId3">
            <a:alphaModFix/>
          </a:blip>
          <a:stretch>
            <a:fillRect/>
          </a:stretch>
        </p:blipFill>
        <p:spPr>
          <a:xfrm>
            <a:off x="1789925" y="1150300"/>
            <a:ext cx="5425500" cy="384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22"/>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What the students think about the learning pit...</a:t>
            </a:r>
            <a:endParaRPr sz="3000"/>
          </a:p>
        </p:txBody>
      </p:sp>
      <p:pic>
        <p:nvPicPr>
          <p:cNvPr id="188" name="Google Shape;188;p22" title="IMG 0125">
            <a:hlinkClick r:id="rId3"/>
          </p:cNvPr>
          <p:cNvPicPr preferRelativeResize="0"/>
          <p:nvPr/>
        </p:nvPicPr>
        <p:blipFill>
          <a:blip r:embed="rId4">
            <a:alphaModFix/>
          </a:blip>
          <a:stretch>
            <a:fillRect/>
          </a:stretch>
        </p:blipFill>
        <p:spPr>
          <a:xfrm>
            <a:off x="576375" y="1281000"/>
            <a:ext cx="3266650" cy="2450000"/>
          </a:xfrm>
          <a:prstGeom prst="rect">
            <a:avLst/>
          </a:prstGeom>
          <a:noFill/>
          <a:ln>
            <a:noFill/>
          </a:ln>
        </p:spPr>
      </p:pic>
      <p:pic>
        <p:nvPicPr>
          <p:cNvPr id="189" name="Google Shape;189;p22" title="IMG 0126">
            <a:hlinkClick r:id="rId5"/>
          </p:cNvPr>
          <p:cNvPicPr preferRelativeResize="0"/>
          <p:nvPr/>
        </p:nvPicPr>
        <p:blipFill>
          <a:blip r:embed="rId6">
            <a:alphaModFix/>
          </a:blip>
          <a:stretch>
            <a:fillRect/>
          </a:stretch>
        </p:blipFill>
        <p:spPr>
          <a:xfrm>
            <a:off x="4764225" y="1888525"/>
            <a:ext cx="3922574" cy="2941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3"/>
          <p:cNvSpPr txBox="1">
            <a:spLocks noGrp="1"/>
          </p:cNvSpPr>
          <p:nvPr>
            <p:ph type="body" idx="1"/>
          </p:nvPr>
        </p:nvSpPr>
        <p:spPr>
          <a:xfrm>
            <a:off x="457200" y="1212950"/>
            <a:ext cx="8229600" cy="363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rgbClr val="222222"/>
                </a:solidFill>
                <a:latin typeface="Roboto"/>
                <a:ea typeface="Roboto"/>
                <a:cs typeface="Roboto"/>
                <a:sym typeface="Roboto"/>
              </a:rPr>
              <a:t>“If parents want to give their children a gift, the best thing they can do is to teach their children to love challenges, be intrigued by mistakes, enjoy effort, and keep on learning.”</a:t>
            </a:r>
            <a:r>
              <a:rPr lang="en" sz="2400">
                <a:solidFill>
                  <a:srgbClr val="222222"/>
                </a:solidFill>
                <a:highlight>
                  <a:srgbClr val="FFFFFF"/>
                </a:highlight>
                <a:latin typeface="Roboto"/>
                <a:ea typeface="Roboto"/>
                <a:cs typeface="Roboto"/>
                <a:sym typeface="Roboto"/>
              </a:rPr>
              <a:t>  – Carol Dweck - </a:t>
            </a:r>
            <a:endParaRPr sz="2400">
              <a:solidFill>
                <a:srgbClr val="FF9900"/>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5" name="Google Shape;195;p23"/>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Mindset Suggestions for Parents</a:t>
            </a:r>
            <a:endParaRPr sz="3600"/>
          </a:p>
        </p:txBody>
      </p:sp>
      <p:pic>
        <p:nvPicPr>
          <p:cNvPr id="196" name="Google Shape;196;p23"/>
          <p:cNvPicPr preferRelativeResize="0"/>
          <p:nvPr/>
        </p:nvPicPr>
        <p:blipFill>
          <a:blip r:embed="rId3">
            <a:alphaModFix/>
          </a:blip>
          <a:stretch>
            <a:fillRect/>
          </a:stretch>
        </p:blipFill>
        <p:spPr>
          <a:xfrm>
            <a:off x="2386000" y="2851963"/>
            <a:ext cx="4371975" cy="2219325"/>
          </a:xfrm>
          <a:prstGeom prst="rect">
            <a:avLst/>
          </a:prstGeom>
          <a:noFill/>
          <a:ln>
            <a:noFill/>
          </a:ln>
        </p:spPr>
      </p:pic>
      <p:pic>
        <p:nvPicPr>
          <p:cNvPr id="197" name="Google Shape;197;p23"/>
          <p:cNvPicPr preferRelativeResize="0"/>
          <p:nvPr/>
        </p:nvPicPr>
        <p:blipFill>
          <a:blip r:embed="rId4">
            <a:alphaModFix/>
          </a:blip>
          <a:stretch>
            <a:fillRect/>
          </a:stretch>
        </p:blipFill>
        <p:spPr>
          <a:xfrm>
            <a:off x="7804013" y="3677075"/>
            <a:ext cx="1076325" cy="1333500"/>
          </a:xfrm>
          <a:prstGeom prst="rect">
            <a:avLst/>
          </a:prstGeom>
          <a:noFill/>
          <a:ln>
            <a:noFill/>
          </a:ln>
        </p:spPr>
      </p:pic>
      <p:pic>
        <p:nvPicPr>
          <p:cNvPr id="198" name="Google Shape;198;p23"/>
          <p:cNvPicPr preferRelativeResize="0"/>
          <p:nvPr/>
        </p:nvPicPr>
        <p:blipFill>
          <a:blip r:embed="rId4">
            <a:alphaModFix/>
          </a:blip>
          <a:stretch>
            <a:fillRect/>
          </a:stretch>
        </p:blipFill>
        <p:spPr>
          <a:xfrm>
            <a:off x="263613" y="3677075"/>
            <a:ext cx="1076325" cy="133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217475" y="1058950"/>
            <a:ext cx="8698500" cy="3990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rgbClr val="222222"/>
                </a:solidFill>
                <a:latin typeface="Bubblegum Sans"/>
                <a:ea typeface="Bubblegum Sans"/>
                <a:cs typeface="Bubblegum Sans"/>
                <a:sym typeface="Bubblegum Sans"/>
              </a:rPr>
              <a:t>“What did you learn today?”    “What mistake did you make that taught you something?     “What did you try hard at today?”</a:t>
            </a:r>
            <a:endParaRPr sz="1400">
              <a:solidFill>
                <a:srgbClr val="222222"/>
              </a:solidFill>
              <a:latin typeface="Bubblegum Sans"/>
              <a:ea typeface="Bubblegum Sans"/>
              <a:cs typeface="Bubblegum Sans"/>
              <a:sym typeface="Bubblegum Sans"/>
            </a:endParaRPr>
          </a:p>
          <a:p>
            <a:pPr marL="0" lvl="0" indent="0" algn="ctr" rtl="0">
              <a:lnSpc>
                <a:spcPct val="100000"/>
              </a:lnSpc>
              <a:spcBef>
                <a:spcPts val="2000"/>
              </a:spcBef>
              <a:spcAft>
                <a:spcPts val="0"/>
              </a:spcAft>
              <a:buNone/>
            </a:pPr>
            <a:r>
              <a:rPr lang="en" sz="1400" i="1">
                <a:solidFill>
                  <a:srgbClr val="CC4125"/>
                </a:solidFill>
                <a:latin typeface="Bubblegum Sans"/>
                <a:ea typeface="Bubblegum Sans"/>
                <a:cs typeface="Bubblegum Sans"/>
                <a:sym typeface="Bubblegum Sans"/>
              </a:rPr>
              <a:t> It’s really important that you share what you have learned, too. </a:t>
            </a:r>
            <a:endParaRPr sz="1400" i="1">
              <a:solidFill>
                <a:srgbClr val="CC4125"/>
              </a:solidFill>
              <a:latin typeface="Bubblegum Sans"/>
              <a:ea typeface="Bubblegum Sans"/>
              <a:cs typeface="Bubblegum Sans"/>
              <a:sym typeface="Bubblegum Sans"/>
            </a:endParaRPr>
          </a:p>
          <a:p>
            <a:pPr marL="0" lvl="0" indent="0" algn="ctr" rtl="0">
              <a:lnSpc>
                <a:spcPct val="100000"/>
              </a:lnSpc>
              <a:spcBef>
                <a:spcPts val="0"/>
              </a:spcBef>
              <a:spcAft>
                <a:spcPts val="0"/>
              </a:spcAft>
              <a:buClr>
                <a:schemeClr val="dk1"/>
              </a:buClr>
              <a:buSzPts val="1100"/>
              <a:buFont typeface="Arial"/>
              <a:buNone/>
            </a:pPr>
            <a:r>
              <a:rPr lang="en" sz="1400" i="1">
                <a:solidFill>
                  <a:srgbClr val="CC4125"/>
                </a:solidFill>
                <a:latin typeface="Bubblegum Sans"/>
                <a:ea typeface="Bubblegum Sans"/>
                <a:cs typeface="Bubblegum Sans"/>
                <a:sym typeface="Bubblegum Sans"/>
              </a:rPr>
              <a:t>This models for kids that you learn new things every day, even learning from failures.</a:t>
            </a:r>
            <a:endParaRPr sz="1400" i="1">
              <a:solidFill>
                <a:srgbClr val="CC4125"/>
              </a:solidFill>
              <a:latin typeface="Bubblegum Sans"/>
              <a:ea typeface="Bubblegum Sans"/>
              <a:cs typeface="Bubblegum Sans"/>
              <a:sym typeface="Bubblegum Sans"/>
            </a:endParaRPr>
          </a:p>
          <a:p>
            <a:pPr marL="0" lvl="0" indent="0" algn="ctr" rtl="0">
              <a:lnSpc>
                <a:spcPct val="100000"/>
              </a:lnSpc>
              <a:spcBef>
                <a:spcPts val="0"/>
              </a:spcBef>
              <a:spcAft>
                <a:spcPts val="0"/>
              </a:spcAft>
              <a:buNone/>
            </a:pPr>
            <a:endParaRPr sz="1400">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None/>
            </a:pPr>
            <a:r>
              <a:rPr lang="en" sz="1400" b="1" u="sng">
                <a:solidFill>
                  <a:srgbClr val="222222"/>
                </a:solidFill>
                <a:latin typeface="Bubblegum Sans"/>
                <a:ea typeface="Bubblegum Sans"/>
                <a:cs typeface="Bubblegum Sans"/>
                <a:sym typeface="Bubblegum Sans"/>
              </a:rPr>
              <a:t>When children share, you can reply like this:</a:t>
            </a:r>
            <a:endParaRPr sz="1400" b="1" u="sng">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Clr>
                <a:schemeClr val="dk1"/>
              </a:buClr>
              <a:buSzPts val="1100"/>
              <a:buFont typeface="Arial"/>
              <a:buNone/>
            </a:pPr>
            <a:endParaRPr sz="1400" b="1" u="sng">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None/>
            </a:pPr>
            <a:r>
              <a:rPr lang="en" sz="1400">
                <a:solidFill>
                  <a:srgbClr val="222222"/>
                </a:solidFill>
                <a:latin typeface="Bubblegum Sans"/>
                <a:ea typeface="Bubblegum Sans"/>
                <a:cs typeface="Bubblegum Sans"/>
                <a:sym typeface="Bubblegum Sans"/>
              </a:rPr>
              <a:t>“You certainly did get smarter today.”</a:t>
            </a:r>
            <a:endParaRPr sz="1400">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None/>
            </a:pPr>
            <a:endParaRPr sz="1400">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None/>
            </a:pPr>
            <a:r>
              <a:rPr lang="en" sz="1400">
                <a:solidFill>
                  <a:srgbClr val="222222"/>
                </a:solidFill>
                <a:latin typeface="Bubblegum Sans"/>
                <a:ea typeface="Bubblegum Sans"/>
                <a:cs typeface="Bubblegum Sans"/>
                <a:sym typeface="Bubblegum Sans"/>
              </a:rPr>
              <a:t>“I like the way you tried all kinds of strategies on that math problem until you finally got it right.”</a:t>
            </a:r>
            <a:endParaRPr sz="1400">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Clr>
                <a:schemeClr val="dk1"/>
              </a:buClr>
              <a:buSzPts val="1100"/>
              <a:buFont typeface="Arial"/>
              <a:buNone/>
            </a:pPr>
            <a:endParaRPr sz="1400">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None/>
            </a:pPr>
            <a:r>
              <a:rPr lang="en" sz="1400">
                <a:solidFill>
                  <a:srgbClr val="222222"/>
                </a:solidFill>
                <a:latin typeface="Bubblegum Sans"/>
                <a:ea typeface="Bubblegum Sans"/>
                <a:cs typeface="Bubblegum Sans"/>
                <a:sym typeface="Bubblegum Sans"/>
              </a:rPr>
              <a:t>“We all have different learning curves. It may take more time for you to catch on to this and be comfortable with this material, but I you keep at it like this you will.”</a:t>
            </a:r>
            <a:endParaRPr sz="1400">
              <a:solidFill>
                <a:srgbClr val="222222"/>
              </a:solidFill>
              <a:latin typeface="Bubblegum Sans"/>
              <a:ea typeface="Bubblegum Sans"/>
              <a:cs typeface="Bubblegum Sans"/>
              <a:sym typeface="Bubblegum Sans"/>
            </a:endParaRPr>
          </a:p>
          <a:p>
            <a:pPr marL="0" lvl="0" indent="0" algn="ctr" rtl="0">
              <a:lnSpc>
                <a:spcPct val="100000"/>
              </a:lnSpc>
              <a:spcBef>
                <a:spcPts val="0"/>
              </a:spcBef>
              <a:spcAft>
                <a:spcPts val="0"/>
              </a:spcAft>
              <a:buClr>
                <a:schemeClr val="dk1"/>
              </a:buClr>
              <a:buSzPts val="1100"/>
              <a:buFont typeface="Arial"/>
              <a:buNone/>
            </a:pPr>
            <a:endParaRPr sz="1400">
              <a:solidFill>
                <a:srgbClr val="222222"/>
              </a:solidFill>
              <a:latin typeface="Bubblegum Sans"/>
              <a:ea typeface="Bubblegum Sans"/>
              <a:cs typeface="Bubblegum Sans"/>
              <a:sym typeface="Bubblegum Sans"/>
            </a:endParaRPr>
          </a:p>
          <a:p>
            <a:pPr marL="0" lvl="0" indent="0" algn="ctr" rtl="0">
              <a:lnSpc>
                <a:spcPct val="195000"/>
              </a:lnSpc>
              <a:spcBef>
                <a:spcPts val="0"/>
              </a:spcBef>
              <a:spcAft>
                <a:spcPts val="0"/>
              </a:spcAft>
              <a:buNone/>
            </a:pPr>
            <a:r>
              <a:rPr lang="en" sz="1400">
                <a:solidFill>
                  <a:srgbClr val="222222"/>
                </a:solidFill>
                <a:latin typeface="Bubblegum Sans"/>
                <a:ea typeface="Bubblegum Sans"/>
                <a:cs typeface="Bubblegum Sans"/>
                <a:sym typeface="Bubblegum Sans"/>
              </a:rPr>
              <a:t>“Everyone learns in a different way. Let’s keep trying to find the way that works for you.”</a:t>
            </a:r>
            <a:endParaRPr sz="1400">
              <a:solidFill>
                <a:srgbClr val="222222"/>
              </a:solidFill>
              <a:latin typeface="Bubblegum Sans"/>
              <a:ea typeface="Bubblegum Sans"/>
              <a:cs typeface="Bubblegum Sans"/>
              <a:sym typeface="Bubblegum Sans"/>
            </a:endParaRPr>
          </a:p>
          <a:p>
            <a:pPr marL="0" lvl="0" indent="0" algn="ctr" rtl="0">
              <a:lnSpc>
                <a:spcPct val="195000"/>
              </a:lnSpc>
              <a:spcBef>
                <a:spcPts val="0"/>
              </a:spcBef>
              <a:spcAft>
                <a:spcPts val="2000"/>
              </a:spcAft>
              <a:buClr>
                <a:schemeClr val="dk1"/>
              </a:buClr>
              <a:buSzPts val="1100"/>
              <a:buFont typeface="Arial"/>
              <a:buNone/>
            </a:pPr>
            <a:r>
              <a:rPr lang="en" sz="1400">
                <a:solidFill>
                  <a:srgbClr val="222222"/>
                </a:solidFill>
                <a:latin typeface="Bubblegum Sans"/>
                <a:ea typeface="Bubblegum Sans"/>
                <a:cs typeface="Bubblegum Sans"/>
                <a:sym typeface="Bubblegum Sans"/>
              </a:rPr>
              <a:t>(These are direct quotes from </a:t>
            </a:r>
            <a:r>
              <a:rPr lang="en" sz="1400" i="1">
                <a:solidFill>
                  <a:srgbClr val="222222"/>
                </a:solidFill>
                <a:latin typeface="Bubblegum Sans"/>
                <a:ea typeface="Bubblegum Sans"/>
                <a:cs typeface="Bubblegum Sans"/>
                <a:sym typeface="Bubblegum Sans"/>
              </a:rPr>
              <a:t>Mindset</a:t>
            </a:r>
            <a:r>
              <a:rPr lang="en" sz="1400">
                <a:solidFill>
                  <a:srgbClr val="222222"/>
                </a:solidFill>
                <a:latin typeface="Bubblegum Sans"/>
                <a:ea typeface="Bubblegum Sans"/>
                <a:cs typeface="Bubblegum Sans"/>
                <a:sym typeface="Bubblegum Sans"/>
              </a:rPr>
              <a:t> by Carol S. Dweck, Ph.D.)</a:t>
            </a:r>
            <a:endParaRPr sz="1400">
              <a:latin typeface="Bubblegum Sans"/>
              <a:ea typeface="Bubblegum Sans"/>
              <a:cs typeface="Bubblegum Sans"/>
              <a:sym typeface="Bubblegum Sans"/>
            </a:endParaRPr>
          </a:p>
        </p:txBody>
      </p:sp>
      <p:sp>
        <p:nvSpPr>
          <p:cNvPr id="204" name="Google Shape;204;p24"/>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Have Daily Learning Discussions</a:t>
            </a:r>
            <a:endParaRPr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5"/>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Parent/caregiver voice</a:t>
            </a:r>
            <a:endParaRPr/>
          </a:p>
        </p:txBody>
      </p:sp>
      <p:pic>
        <p:nvPicPr>
          <p:cNvPr id="211" name="Google Shape;211;p25"/>
          <p:cNvPicPr preferRelativeResize="0"/>
          <p:nvPr/>
        </p:nvPicPr>
        <p:blipFill>
          <a:blip r:embed="rId3">
            <a:alphaModFix/>
          </a:blip>
          <a:stretch>
            <a:fillRect/>
          </a:stretch>
        </p:blipFill>
        <p:spPr>
          <a:xfrm>
            <a:off x="523813" y="1305475"/>
            <a:ext cx="3305175" cy="3295650"/>
          </a:xfrm>
          <a:prstGeom prst="rect">
            <a:avLst/>
          </a:prstGeom>
          <a:noFill/>
          <a:ln>
            <a:noFill/>
          </a:ln>
        </p:spPr>
      </p:pic>
      <p:sp>
        <p:nvSpPr>
          <p:cNvPr id="212" name="Google Shape;212;p25"/>
          <p:cNvSpPr txBox="1"/>
          <p:nvPr/>
        </p:nvSpPr>
        <p:spPr>
          <a:xfrm>
            <a:off x="3962200" y="1374350"/>
            <a:ext cx="4619400" cy="355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FF"/>
                </a:solidFill>
              </a:rPr>
              <a:t>I can grow my brain…….</a:t>
            </a:r>
            <a:endParaRPr>
              <a:solidFill>
                <a:srgbClr val="0000FF"/>
              </a:solidFill>
            </a:endParaRPr>
          </a:p>
          <a:p>
            <a:pPr marL="0" lvl="0" indent="0" algn="l" rtl="0">
              <a:spcBef>
                <a:spcPts val="0"/>
              </a:spcBef>
              <a:spcAft>
                <a:spcPts val="0"/>
              </a:spcAft>
              <a:buNone/>
            </a:pPr>
            <a:r>
              <a:rPr lang="en">
                <a:solidFill>
                  <a:srgbClr val="0000FF"/>
                </a:solidFill>
              </a:rPr>
              <a:t>Be:</a:t>
            </a:r>
            <a:endParaRPr>
              <a:solidFill>
                <a:srgbClr val="0000FF"/>
              </a:solidFill>
            </a:endParaRPr>
          </a:p>
          <a:p>
            <a:pPr marL="0" lvl="0" indent="0" algn="l" rtl="0">
              <a:spcBef>
                <a:spcPts val="0"/>
              </a:spcBef>
              <a:spcAft>
                <a:spcPts val="0"/>
              </a:spcAft>
              <a:buNone/>
            </a:pPr>
            <a:r>
              <a:rPr lang="en"/>
              <a:t>CHALLENGED		CURIOUS</a:t>
            </a:r>
            <a:endParaRPr/>
          </a:p>
          <a:p>
            <a:pPr marL="0" lvl="0" indent="0" algn="l" rtl="0">
              <a:spcBef>
                <a:spcPts val="0"/>
              </a:spcBef>
              <a:spcAft>
                <a:spcPts val="0"/>
              </a:spcAft>
              <a:buNone/>
            </a:pPr>
            <a:endParaRPr/>
          </a:p>
          <a:p>
            <a:pPr marL="0" lvl="0" indent="0" algn="l" rtl="0">
              <a:spcBef>
                <a:spcPts val="0"/>
              </a:spcBef>
              <a:spcAft>
                <a:spcPts val="0"/>
              </a:spcAft>
              <a:buNone/>
            </a:pPr>
            <a:r>
              <a:rPr lang="en"/>
              <a:t>INSPIRED			RESILIENT</a:t>
            </a:r>
            <a:endParaRPr/>
          </a:p>
          <a:p>
            <a:pPr marL="0" lvl="0" indent="0" algn="l" rtl="0">
              <a:spcBef>
                <a:spcPts val="0"/>
              </a:spcBef>
              <a:spcAft>
                <a:spcPts val="0"/>
              </a:spcAft>
              <a:buNone/>
            </a:pPr>
            <a:endParaRPr/>
          </a:p>
          <a:p>
            <a:pPr marL="0" lvl="0" indent="0" algn="l" rtl="0">
              <a:spcBef>
                <a:spcPts val="0"/>
              </a:spcBef>
              <a:spcAft>
                <a:spcPts val="0"/>
              </a:spcAft>
              <a:buNone/>
            </a:pPr>
            <a:r>
              <a:rPr lang="en"/>
              <a:t>BRAVE			PERSISTENT</a:t>
            </a:r>
            <a:endParaRPr/>
          </a:p>
          <a:p>
            <a:pPr marL="0" lvl="0" indent="0" algn="l" rtl="0">
              <a:spcBef>
                <a:spcPts val="0"/>
              </a:spcBef>
              <a:spcAft>
                <a:spcPts val="0"/>
              </a:spcAft>
              <a:buNone/>
            </a:pPr>
            <a:endParaRPr/>
          </a:p>
          <a:p>
            <a:pPr marL="0" lvl="0" indent="0" algn="l" rtl="0">
              <a:spcBef>
                <a:spcPts val="0"/>
              </a:spcBef>
              <a:spcAft>
                <a:spcPts val="0"/>
              </a:spcAft>
              <a:buNone/>
            </a:pPr>
            <a:r>
              <a:rPr lang="en"/>
              <a:t>DETERMINED		POSITIVE	</a:t>
            </a:r>
            <a:endParaRPr/>
          </a:p>
          <a:p>
            <a:pPr marL="0" lvl="0" indent="0" algn="l" rtl="0">
              <a:spcBef>
                <a:spcPts val="0"/>
              </a:spcBef>
              <a:spcAft>
                <a:spcPts val="0"/>
              </a:spcAft>
              <a:buNone/>
            </a:pPr>
            <a:endParaRPr/>
          </a:p>
          <a:p>
            <a:pPr marL="0" lvl="0" indent="0" algn="l" rtl="0">
              <a:spcBef>
                <a:spcPts val="0"/>
              </a:spcBef>
              <a:spcAft>
                <a:spcPts val="0"/>
              </a:spcAft>
              <a:buNone/>
            </a:pPr>
            <a:r>
              <a:rPr lang="en"/>
              <a:t>ENCOURAGED		UNIQUE</a:t>
            </a:r>
            <a:endParaRPr/>
          </a:p>
          <a:p>
            <a:pPr marL="0" lvl="0" indent="0" algn="l" rtl="0">
              <a:spcBef>
                <a:spcPts val="0"/>
              </a:spcBef>
              <a:spcAft>
                <a:spcPts val="0"/>
              </a:spcAft>
              <a:buNone/>
            </a:pPr>
            <a:endParaRPr/>
          </a:p>
          <a:p>
            <a:pPr marL="0" lvl="0" indent="0" algn="l" rtl="0">
              <a:spcBef>
                <a:spcPts val="0"/>
              </a:spcBef>
              <a:spcAft>
                <a:spcPts val="0"/>
              </a:spcAft>
              <a:buNone/>
            </a:pPr>
            <a:r>
              <a:rPr lang="en"/>
              <a:t>COURAGEOUS		____________?</a:t>
            </a:r>
            <a:endParaRPr/>
          </a:p>
          <a:p>
            <a:pPr marL="0" lvl="0" indent="0" algn="l" rtl="0">
              <a:spcBef>
                <a:spcPts val="0"/>
              </a:spcBef>
              <a:spcAft>
                <a:spcPts val="0"/>
              </a:spcAft>
              <a:buNone/>
            </a:pPr>
            <a:endParaRPr/>
          </a:p>
          <a:p>
            <a:pPr marL="0" lvl="0" indent="0" algn="ctr" rtl="0">
              <a:spcBef>
                <a:spcPts val="0"/>
              </a:spcBef>
              <a:spcAft>
                <a:spcPts val="0"/>
              </a:spcAft>
              <a:buNone/>
            </a:pPr>
            <a:r>
              <a:rPr lang="en">
                <a:solidFill>
                  <a:srgbClr val="0000FF"/>
                </a:solidFill>
              </a:rPr>
              <a:t>Strive for Personal Excellence    </a:t>
            </a:r>
            <a:endParaRPr>
              <a:solidFill>
                <a:srgbClr val="0000FF"/>
              </a:solidFill>
            </a:endParaRPr>
          </a:p>
          <a:p>
            <a:pPr marL="0" lvl="0" indent="0" algn="ctr" rtl="0">
              <a:spcBef>
                <a:spcPts val="0"/>
              </a:spcBef>
              <a:spcAft>
                <a:spcPts val="0"/>
              </a:spcAft>
              <a:buNone/>
            </a:pPr>
            <a:r>
              <a:rPr lang="en">
                <a:solidFill>
                  <a:srgbClr val="0000FF"/>
                </a:solidFill>
              </a:rPr>
              <a:t>DREAM BIG!</a:t>
            </a:r>
            <a:endParaRPr>
              <a:solidFill>
                <a:srgbClr val="0000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rgbClr val="F2A56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Praise effort</a:t>
            </a:r>
            <a:r>
              <a:rPr lang="en" sz="1400">
                <a:solidFill>
                  <a:srgbClr val="222222"/>
                </a:solidFill>
                <a:latin typeface="Roboto"/>
                <a:ea typeface="Roboto"/>
                <a:cs typeface="Roboto"/>
                <a:sym typeface="Roboto"/>
              </a:rPr>
              <a:t>, persistence, strategies, seeking challenges, setting goals, planning, or using creative strategies.</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Don’t praise personal abilities like being smart, pretty, or artistic. This kind of praise actually can </a:t>
            </a:r>
            <a:r>
              <a:rPr lang="en" sz="1400">
                <a:solidFill>
                  <a:srgbClr val="F2A56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lead to a loss of confidence</a:t>
            </a:r>
            <a:r>
              <a:rPr lang="en" sz="1400">
                <a:solidFill>
                  <a:srgbClr val="222222"/>
                </a:solidFill>
                <a:latin typeface="Roboto"/>
                <a:ea typeface="Roboto"/>
                <a:cs typeface="Roboto"/>
                <a:sym typeface="Roboto"/>
              </a:rPr>
              <a:t> since kids won’t be smart at everything. They’ll doubt their ability to be good at something that is difficult initially.</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a:solidFill>
                  <a:srgbClr val="F2A56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Salman Khan recently wrote</a:t>
            </a:r>
            <a:r>
              <a:rPr lang="en" sz="1400">
                <a:solidFill>
                  <a:srgbClr val="222222"/>
                </a:solidFill>
                <a:latin typeface="Roboto"/>
                <a:ea typeface="Roboto"/>
                <a:cs typeface="Roboto"/>
                <a:sym typeface="Roboto"/>
              </a:rPr>
              <a:t> that he will never tell his son </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a:solidFill>
                  <a:srgbClr val="222222"/>
                </a:solidFill>
                <a:latin typeface="Roboto"/>
                <a:ea typeface="Roboto"/>
                <a:cs typeface="Roboto"/>
                <a:sym typeface="Roboto"/>
              </a:rPr>
              <a:t>he’s smart for this very reason. </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a:solidFill>
                  <a:srgbClr val="222222"/>
                </a:solidFill>
                <a:latin typeface="Roboto"/>
                <a:ea typeface="Roboto"/>
                <a:cs typeface="Roboto"/>
                <a:sym typeface="Roboto"/>
              </a:rPr>
              <a:t>He shares, “</a:t>
            </a:r>
            <a:r>
              <a:rPr lang="en" sz="1400" i="1">
                <a:solidFill>
                  <a:srgbClr val="222222"/>
                </a:solidFill>
                <a:latin typeface="Roboto"/>
                <a:ea typeface="Roboto"/>
                <a:cs typeface="Roboto"/>
                <a:sym typeface="Roboto"/>
              </a:rPr>
              <a:t>Between the deep body of research on </a:t>
            </a:r>
            <a:endParaRPr sz="1400" i="1">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i="1">
                <a:solidFill>
                  <a:srgbClr val="222222"/>
                </a:solidFill>
                <a:latin typeface="Roboto"/>
                <a:ea typeface="Roboto"/>
                <a:cs typeface="Roboto"/>
                <a:sym typeface="Roboto"/>
              </a:rPr>
              <a:t>the field of learning mindsets and this personal experience </a:t>
            </a:r>
            <a:endParaRPr sz="1400" i="1">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i="1">
                <a:solidFill>
                  <a:srgbClr val="222222"/>
                </a:solidFill>
                <a:latin typeface="Roboto"/>
                <a:ea typeface="Roboto"/>
                <a:cs typeface="Roboto"/>
                <a:sym typeface="Roboto"/>
              </a:rPr>
              <a:t>with my son, I am more convinced than ever that mindsets </a:t>
            </a:r>
            <a:endParaRPr sz="1400" i="1">
              <a:solidFill>
                <a:srgbClr val="222222"/>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400" i="1">
                <a:solidFill>
                  <a:srgbClr val="222222"/>
                </a:solidFill>
                <a:latin typeface="Roboto"/>
                <a:ea typeface="Roboto"/>
                <a:cs typeface="Roboto"/>
                <a:sym typeface="Roboto"/>
              </a:rPr>
              <a:t>toward learning could matter more than anything else we teach.”</a:t>
            </a:r>
            <a:endParaRPr sz="1400" i="1">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200">
              <a:solidFill>
                <a:srgbClr val="222222"/>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200">
              <a:solidFill>
                <a:srgbClr val="222222"/>
              </a:solidFill>
              <a:latin typeface="Roboto"/>
              <a:ea typeface="Roboto"/>
              <a:cs typeface="Roboto"/>
              <a:sym typeface="Roboto"/>
            </a:endParaRPr>
          </a:p>
          <a:p>
            <a:pPr marL="0" lvl="0" indent="0" algn="l" rtl="0">
              <a:spcBef>
                <a:spcPts val="0"/>
              </a:spcBef>
              <a:spcAft>
                <a:spcPts val="0"/>
              </a:spcAft>
              <a:buNone/>
            </a:pPr>
            <a:endParaRPr/>
          </a:p>
        </p:txBody>
      </p:sp>
      <p:sp>
        <p:nvSpPr>
          <p:cNvPr id="218" name="Google Shape;218;p26"/>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Give Feedback on </a:t>
            </a:r>
            <a:r>
              <a:rPr lang="en" sz="3600">
                <a:solidFill>
                  <a:srgbClr val="FFFF00"/>
                </a:solidFill>
              </a:rPr>
              <a:t>Process</a:t>
            </a:r>
            <a:r>
              <a:rPr lang="en" sz="3600"/>
              <a:t> Only</a:t>
            </a:r>
            <a:endParaRPr sz="3600"/>
          </a:p>
        </p:txBody>
      </p:sp>
      <p:pic>
        <p:nvPicPr>
          <p:cNvPr id="219" name="Google Shape;219;p26" descr="For over a decade Carol Dweck and her team studied the effects of praise on students. This study involved a series of experiments on over 400 5th graders from all over the country. &#10;&#10;The results will blow your mind. &#10;&#10;For more like this visit: http://trainugly.com/v-essays/&#10;&#10;--------&#10;&#10;To start, Carol Dweck and her team gave all the students a really easy non-verbal IQ test. At the end of the test they praised the students in one of two ways:&#10;&#10;One group was praised for their intelligence: &quot;Wow great job - You must be really smart at this&quot;&#10;&#10;The other group was praised for their effort: &quot;Wow great job - You must of worked really hard at this&quot;&#10;&#10;Dweck wanted to look at how this subtle difference in the way that they were praised effects the students mindset and performance.&#10;&#10;After praising the children they gave them an option for the next test. One choice was to take a harder test that Dweck told the children would be quite difficult, but a great opportunity to learn and grow. The other choice was to take a second test that was similar to the first, and one they would surely do well on.&#10;&#10;67% of the students that were praised for their intelligence chose the easier option. While 92% of the students that were praised for their effort chose the harder option!&#10;&#10;The next test they gave the students was incredibly difficult - One that they would surely all fail. Carol Dweck wanted to look at how the different groups attacked this challenge. She noticed:&#10;&#10;The effort group worked harder, longer, and actually enjoyed this test more than the intelligence group - Who quickly became frustrated and gave up early. &#10;&#10;For the final step of the study Carol Dweck and her team gave all of the students a test that was just as easy as the first. The results are pretty convincing: &#10;&#10;The intelligence group actually did worse on this test than they did on the first. Their average score dropped by 20%&#10;&#10;The effort group did better. Their average score ended up increasing by 30%.&#10;&#10;It's amazing that such a subtle difference in the way that they were praised had such an impact on the students and their mindsets.&#10;&#10;For the full interview with Carol Dweck click here: http://www.youtube.com/watch?v=y5ZBItSb7jw&#10;&#10;--------&#10;&#10;Thanks to Carol Dweck for the interview!&#10;Song: &quot;My Other Love&quot; by Pretty Lights" title="Carol Dweck - A Study on Praise and Mindsets">
            <a:hlinkClick r:id="rId6"/>
          </p:cNvPr>
          <p:cNvPicPr preferRelativeResize="0"/>
          <p:nvPr/>
        </p:nvPicPr>
        <p:blipFill>
          <a:blip r:embed="rId7">
            <a:alphaModFix/>
          </a:blip>
          <a:stretch>
            <a:fillRect/>
          </a:stretch>
        </p:blipFill>
        <p:spPr>
          <a:xfrm>
            <a:off x="5612975" y="2435600"/>
            <a:ext cx="3193150" cy="2394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9"/>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sort of mindset are you starting with?  On your seat is a quiz, complete the questions, then we will score, you don’t need to share with others!</a:t>
            </a:r>
            <a:endParaRPr/>
          </a:p>
          <a:p>
            <a:pPr marL="0" lvl="0" indent="0" algn="l" rtl="0">
              <a:spcBef>
                <a:spcPts val="0"/>
              </a:spcBef>
              <a:spcAft>
                <a:spcPts val="0"/>
              </a:spcAft>
              <a:buNone/>
            </a:pPr>
            <a:endParaRPr/>
          </a:p>
        </p:txBody>
      </p:sp>
      <p:sp>
        <p:nvSpPr>
          <p:cNvPr id="96" name="Google Shape;96;p9"/>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Growth Mindset Quiz</a:t>
            </a:r>
            <a:endParaRPr/>
          </a:p>
        </p:txBody>
      </p:sp>
      <p:pic>
        <p:nvPicPr>
          <p:cNvPr id="97" name="Google Shape;97;p9" descr="Screen Shot 2015-08-01 at 2.27.56 PM.png"/>
          <p:cNvPicPr preferRelativeResize="0"/>
          <p:nvPr/>
        </p:nvPicPr>
        <p:blipFill>
          <a:blip r:embed="rId3">
            <a:alphaModFix/>
          </a:blip>
          <a:stretch>
            <a:fillRect/>
          </a:stretch>
        </p:blipFill>
        <p:spPr>
          <a:xfrm>
            <a:off x="3427725" y="2018975"/>
            <a:ext cx="2288550" cy="3056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body" idx="1"/>
          </p:nvPr>
        </p:nvSpPr>
        <p:spPr>
          <a:xfrm>
            <a:off x="227075" y="1200150"/>
            <a:ext cx="8459700" cy="3630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222222"/>
                </a:solidFill>
                <a:latin typeface="Roboto"/>
                <a:ea typeface="Roboto"/>
                <a:cs typeface="Roboto"/>
                <a:sym typeface="Roboto"/>
              </a:rPr>
              <a:t>Explain to kids how the </a:t>
            </a:r>
            <a:r>
              <a:rPr lang="en" sz="1400">
                <a:solidFill>
                  <a:srgbClr val="F2A56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brain can grow stronger</a:t>
            </a:r>
            <a:r>
              <a:rPr lang="en" sz="1400">
                <a:solidFill>
                  <a:srgbClr val="222222"/>
                </a:solidFill>
                <a:latin typeface="Roboto"/>
                <a:ea typeface="Roboto"/>
                <a:cs typeface="Roboto"/>
                <a:sym typeface="Roboto"/>
              </a:rPr>
              <a:t> and that </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a:solidFill>
                  <a:srgbClr val="222222"/>
                </a:solidFill>
                <a:latin typeface="Roboto"/>
                <a:ea typeface="Roboto"/>
                <a:cs typeface="Roboto"/>
                <a:sym typeface="Roboto"/>
              </a:rPr>
              <a:t>intelligence can improve throughout your life. </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a:solidFill>
                  <a:srgbClr val="222222"/>
                </a:solidFill>
                <a:latin typeface="Roboto"/>
                <a:ea typeface="Roboto"/>
                <a:cs typeface="Roboto"/>
                <a:sym typeface="Roboto"/>
              </a:rPr>
              <a:t>Intelligence is not fixed. It’s changeable. </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This is called </a:t>
            </a:r>
            <a:r>
              <a:rPr lang="en" sz="1400">
                <a:solidFill>
                  <a:srgbClr val="F2A56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brain plasticity</a:t>
            </a:r>
            <a:r>
              <a:rPr lang="en" sz="1400">
                <a:solidFill>
                  <a:srgbClr val="222222"/>
                </a:solidFill>
                <a:latin typeface="Roboto"/>
                <a:ea typeface="Roboto"/>
                <a:cs typeface="Roboto"/>
                <a:sym typeface="Roboto"/>
              </a:rPr>
              <a:t>. </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r>
              <a:rPr lang="en" sz="1400">
                <a:solidFill>
                  <a:srgbClr val="222222"/>
                </a:solidFill>
                <a:latin typeface="Roboto"/>
                <a:ea typeface="Roboto"/>
                <a:cs typeface="Roboto"/>
                <a:sym typeface="Roboto"/>
              </a:rPr>
              <a:t>What’s more, </a:t>
            </a:r>
            <a:r>
              <a:rPr lang="en" sz="1400">
                <a:solidFill>
                  <a:srgbClr val="F2A56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learning CHANGES our brains</a:t>
            </a:r>
            <a:r>
              <a:rPr lang="en" sz="1400">
                <a:solidFill>
                  <a:srgbClr val="222222"/>
                </a:solidFill>
                <a:latin typeface="Roboto"/>
                <a:ea typeface="Roboto"/>
                <a:cs typeface="Roboto"/>
                <a:sym typeface="Roboto"/>
              </a:rPr>
              <a:t>. </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Kids need to know this is </a:t>
            </a:r>
            <a:r>
              <a:rPr lang="en" sz="1400" b="1">
                <a:solidFill>
                  <a:srgbClr val="222222"/>
                </a:solidFill>
                <a:latin typeface="Raleway"/>
                <a:ea typeface="Raleway"/>
                <a:cs typeface="Raleway"/>
                <a:sym typeface="Raleway"/>
              </a:rPr>
              <a:t> </a:t>
            </a:r>
            <a:r>
              <a:rPr lang="en" sz="1400">
                <a:solidFill>
                  <a:srgbClr val="222222"/>
                </a:solidFill>
                <a:latin typeface="Roboto"/>
                <a:ea typeface="Roboto"/>
                <a:cs typeface="Roboto"/>
                <a:sym typeface="Roboto"/>
              </a:rPr>
              <a:t>possible.</a:t>
            </a:r>
            <a:endParaRPr sz="1400"/>
          </a:p>
        </p:txBody>
      </p:sp>
      <p:sp>
        <p:nvSpPr>
          <p:cNvPr id="225" name="Google Shape;225;p27"/>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Teach Them About Growing Brains</a:t>
            </a:r>
            <a:endParaRPr sz="3600"/>
          </a:p>
        </p:txBody>
      </p:sp>
      <p:pic>
        <p:nvPicPr>
          <p:cNvPr id="226" name="Google Shape;226;p27"/>
          <p:cNvPicPr preferRelativeResize="0"/>
          <p:nvPr/>
        </p:nvPicPr>
        <p:blipFill>
          <a:blip r:embed="rId6">
            <a:alphaModFix/>
          </a:blip>
          <a:stretch>
            <a:fillRect/>
          </a:stretch>
        </p:blipFill>
        <p:spPr>
          <a:xfrm>
            <a:off x="5104750" y="1115574"/>
            <a:ext cx="3937400" cy="3894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1200"/>
              </a:spcAft>
              <a:buClr>
                <a:schemeClr val="dk1"/>
              </a:buClr>
              <a:buSzPts val="1100"/>
              <a:buFont typeface="Arial"/>
              <a:buNone/>
            </a:pPr>
            <a:r>
              <a:rPr lang="en" sz="2300" b="1">
                <a:solidFill>
                  <a:srgbClr val="222222"/>
                </a:solidFill>
                <a:latin typeface="Raleway"/>
                <a:ea typeface="Raleway"/>
                <a:cs typeface="Raleway"/>
                <a:sym typeface="Raleway"/>
              </a:rPr>
              <a:t>Self Talk is where it all starts...</a:t>
            </a:r>
            <a:endParaRPr/>
          </a:p>
        </p:txBody>
      </p:sp>
      <p:sp>
        <p:nvSpPr>
          <p:cNvPr id="232" name="Google Shape;232;p28"/>
          <p:cNvSpPr txBox="1">
            <a:spLocks noGrp="1"/>
          </p:cNvSpPr>
          <p:nvPr>
            <p:ph type="title"/>
          </p:nvPr>
        </p:nvSpPr>
        <p:spPr>
          <a:xfrm>
            <a:off x="113450" y="13325"/>
            <a:ext cx="89349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Encourage and Model Positive Self Talk</a:t>
            </a:r>
            <a:endParaRPr sz="3600"/>
          </a:p>
        </p:txBody>
      </p:sp>
      <p:pic>
        <p:nvPicPr>
          <p:cNvPr id="233" name="Google Shape;233;p28"/>
          <p:cNvPicPr preferRelativeResize="0"/>
          <p:nvPr/>
        </p:nvPicPr>
        <p:blipFill>
          <a:blip r:embed="rId3">
            <a:alphaModFix/>
          </a:blip>
          <a:stretch>
            <a:fillRect/>
          </a:stretch>
        </p:blipFill>
        <p:spPr>
          <a:xfrm>
            <a:off x="5365650" y="813125"/>
            <a:ext cx="3090500" cy="4274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Failure teaches our kids important life lessons. For one, it’s how they learn resiliency </a:t>
            </a: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But we often want to prevent our kids from failing, from feeling upset or sad. Don’t.</a:t>
            </a: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None/>
            </a:pPr>
            <a:r>
              <a:rPr lang="en" sz="1400">
                <a:solidFill>
                  <a:srgbClr val="222222"/>
                </a:solidFill>
                <a:latin typeface="Roboto"/>
                <a:ea typeface="Roboto"/>
                <a:cs typeface="Roboto"/>
                <a:sym typeface="Roboto"/>
              </a:rPr>
              <a:t>We must let our kids fail now so that they can strengthen their growth mindset muscles. </a:t>
            </a: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None/>
            </a:pP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If we don’t, they will be adults with no perseverance, with no belief in their abilities to work hard and succeed.</a:t>
            </a: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None/>
            </a:pPr>
            <a:r>
              <a:rPr lang="en" sz="1400">
                <a:solidFill>
                  <a:srgbClr val="222222"/>
                </a:solidFill>
                <a:latin typeface="Roboto"/>
                <a:ea typeface="Roboto"/>
                <a:cs typeface="Roboto"/>
                <a:sym typeface="Roboto"/>
              </a:rPr>
              <a:t>And if when your child fails, celebrate the lessons in the failure. </a:t>
            </a:r>
            <a:endParaRPr sz="1400">
              <a:solidFill>
                <a:srgbClr val="222222"/>
              </a:solidFill>
              <a:latin typeface="Roboto"/>
              <a:ea typeface="Roboto"/>
              <a:cs typeface="Roboto"/>
              <a:sym typeface="Roboto"/>
            </a:endParaRPr>
          </a:p>
          <a:p>
            <a:pPr marL="0" lvl="0" indent="0" algn="ctr" rtl="0">
              <a:lnSpc>
                <a:spcPct val="100000"/>
              </a:lnSpc>
              <a:spcBef>
                <a:spcPts val="0"/>
              </a:spcBef>
              <a:spcAft>
                <a:spcPts val="0"/>
              </a:spcAft>
              <a:buClr>
                <a:schemeClr val="dk1"/>
              </a:buClr>
              <a:buSzPts val="1100"/>
              <a:buFont typeface="Arial"/>
              <a:buNone/>
            </a:pPr>
            <a:r>
              <a:rPr lang="en" sz="1400">
                <a:solidFill>
                  <a:srgbClr val="222222"/>
                </a:solidFill>
                <a:latin typeface="Roboto"/>
                <a:ea typeface="Roboto"/>
                <a:cs typeface="Roboto"/>
                <a:sym typeface="Roboto"/>
              </a:rPr>
              <a:t>Tell them about all the </a:t>
            </a:r>
            <a:r>
              <a:rPr lang="en" sz="1400">
                <a:solidFill>
                  <a:srgbClr val="F2A56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famous people who failed</a:t>
            </a:r>
            <a:r>
              <a:rPr lang="en" sz="1400">
                <a:solidFill>
                  <a:srgbClr val="222222"/>
                </a:solidFill>
                <a:latin typeface="Roboto"/>
                <a:ea typeface="Roboto"/>
                <a:cs typeface="Roboto"/>
                <a:sym typeface="Roboto"/>
              </a:rPr>
              <a:t> and didn’t give up.</a:t>
            </a:r>
            <a:endParaRPr sz="1400">
              <a:solidFill>
                <a:srgbClr val="222222"/>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endParaRPr sz="1200">
              <a:solidFill>
                <a:srgbClr val="222222"/>
              </a:solidFill>
              <a:latin typeface="Roboto"/>
              <a:ea typeface="Roboto"/>
              <a:cs typeface="Roboto"/>
              <a:sym typeface="Roboto"/>
            </a:endParaRPr>
          </a:p>
          <a:p>
            <a:pPr marL="0" lvl="0" indent="0" algn="l" rtl="0">
              <a:spcBef>
                <a:spcPts val="0"/>
              </a:spcBef>
              <a:spcAft>
                <a:spcPts val="0"/>
              </a:spcAft>
              <a:buNone/>
            </a:pPr>
            <a:endParaRPr/>
          </a:p>
        </p:txBody>
      </p:sp>
      <p:sp>
        <p:nvSpPr>
          <p:cNvPr id="239" name="Google Shape;239;p29"/>
          <p:cNvSpPr txBox="1">
            <a:spLocks noGrp="1"/>
          </p:cNvSpPr>
          <p:nvPr>
            <p:ph type="title"/>
          </p:nvPr>
        </p:nvSpPr>
        <p:spPr>
          <a:xfrm>
            <a:off x="66175" y="13325"/>
            <a:ext cx="8991600" cy="99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t>Encourage Risk, Failing and Learning from Mistakes</a:t>
            </a:r>
            <a:endParaRPr sz="3200"/>
          </a:p>
        </p:txBody>
      </p:sp>
      <p:pic>
        <p:nvPicPr>
          <p:cNvPr id="240" name="Google Shape;240;p29"/>
          <p:cNvPicPr preferRelativeResize="0"/>
          <p:nvPr/>
        </p:nvPicPr>
        <p:blipFill>
          <a:blip r:embed="rId4">
            <a:alphaModFix/>
          </a:blip>
          <a:stretch>
            <a:fillRect/>
          </a:stretch>
        </p:blipFill>
        <p:spPr>
          <a:xfrm>
            <a:off x="3257300" y="3512627"/>
            <a:ext cx="2609350" cy="1492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30"/>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Conquering the “F” Word</a:t>
            </a:r>
            <a:endParaRPr/>
          </a:p>
        </p:txBody>
      </p:sp>
      <p:pic>
        <p:nvPicPr>
          <p:cNvPr id="247" name="Google Shape;247;p30" descr="failing" title="how to develop a growth mindset"/>
          <p:cNvPicPr preferRelativeResize="0"/>
          <p:nvPr/>
        </p:nvPicPr>
        <p:blipFill>
          <a:blip r:embed="rId3">
            <a:alphaModFix/>
          </a:blip>
          <a:stretch>
            <a:fillRect/>
          </a:stretch>
        </p:blipFill>
        <p:spPr>
          <a:xfrm>
            <a:off x="626275" y="1200150"/>
            <a:ext cx="3486650" cy="3486650"/>
          </a:xfrm>
          <a:prstGeom prst="rect">
            <a:avLst/>
          </a:prstGeom>
          <a:noFill/>
          <a:ln>
            <a:noFill/>
          </a:ln>
        </p:spPr>
      </p:pic>
      <p:pic>
        <p:nvPicPr>
          <p:cNvPr id="248" name="Google Shape;248;p30" descr="famous failures" title="how to develop a growth mindset"/>
          <p:cNvPicPr preferRelativeResize="0"/>
          <p:nvPr/>
        </p:nvPicPr>
        <p:blipFill>
          <a:blip r:embed="rId4">
            <a:alphaModFix/>
          </a:blip>
          <a:stretch>
            <a:fillRect/>
          </a:stretch>
        </p:blipFill>
        <p:spPr>
          <a:xfrm>
            <a:off x="5135175" y="745050"/>
            <a:ext cx="2769175" cy="4153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1"/>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31"/>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Every Child Needs a Champion!</a:t>
            </a:r>
            <a:endParaRPr/>
          </a:p>
        </p:txBody>
      </p:sp>
      <p:pic>
        <p:nvPicPr>
          <p:cNvPr id="255" name="Google Shape;255;p31" descr="Rita Pierson, a teacher for 40 years, once heard a colleague say, &quot;They don't pay me to like the kids.&quot; Her response: &quot;Kids don't learn from people they don't like.'&quot; A rousing call to educators to believe in their students and actually connect with them on a real, human, personal level.&#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title="Rita Pierson: Every kid needs a champion">
            <a:hlinkClick r:id="rId3"/>
          </p:cNvPr>
          <p:cNvPicPr preferRelativeResize="0"/>
          <p:nvPr/>
        </p:nvPicPr>
        <p:blipFill>
          <a:blip r:embed="rId4">
            <a:alphaModFix/>
          </a:blip>
          <a:stretch>
            <a:fillRect/>
          </a:stretch>
        </p:blipFill>
        <p:spPr>
          <a:xfrm>
            <a:off x="457200" y="1245600"/>
            <a:ext cx="3330425" cy="2497825"/>
          </a:xfrm>
          <a:prstGeom prst="rect">
            <a:avLst/>
          </a:prstGeom>
          <a:noFill/>
          <a:ln>
            <a:noFill/>
          </a:ln>
        </p:spPr>
      </p:pic>
      <p:pic>
        <p:nvPicPr>
          <p:cNvPr id="256" name="Google Shape;256;p31" descr="Screen Shot 2015-07-26 at 1.44.47 PM.png"/>
          <p:cNvPicPr preferRelativeResize="0"/>
          <p:nvPr/>
        </p:nvPicPr>
        <p:blipFill>
          <a:blip r:embed="rId5">
            <a:alphaModFix/>
          </a:blip>
          <a:stretch>
            <a:fillRect/>
          </a:stretch>
        </p:blipFill>
        <p:spPr>
          <a:xfrm>
            <a:off x="3928875" y="1234025"/>
            <a:ext cx="4688876" cy="267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103" name="Google Shape;103;p10"/>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is your mindset?</a:t>
            </a:r>
            <a:endParaRPr/>
          </a:p>
        </p:txBody>
      </p:sp>
      <p:pic>
        <p:nvPicPr>
          <p:cNvPr id="104" name="Google Shape;104;p10" descr="Screen Shot 2015-08-01 at 2.31.43 PM.png"/>
          <p:cNvPicPr preferRelativeResize="0"/>
          <p:nvPr/>
        </p:nvPicPr>
        <p:blipFill>
          <a:blip r:embed="rId3">
            <a:alphaModFix/>
          </a:blip>
          <a:stretch>
            <a:fillRect/>
          </a:stretch>
        </p:blipFill>
        <p:spPr>
          <a:xfrm>
            <a:off x="1709875" y="1161224"/>
            <a:ext cx="5233325" cy="3982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1"/>
          <p:cNvSpPr txBox="1">
            <a:spLocks noGrp="1"/>
          </p:cNvSpPr>
          <p:nvPr>
            <p:ph type="ctrTitle"/>
          </p:nvPr>
        </p:nvSpPr>
        <p:spPr>
          <a:xfrm>
            <a:off x="391150" y="546249"/>
            <a:ext cx="8351400" cy="6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GROWTH MINDSET?!</a:t>
            </a:r>
            <a:endParaRPr/>
          </a:p>
        </p:txBody>
      </p:sp>
      <p:sp>
        <p:nvSpPr>
          <p:cNvPr id="110" name="Google Shape;110;p11"/>
          <p:cNvSpPr txBox="1">
            <a:spLocks noGrp="1"/>
          </p:cNvSpPr>
          <p:nvPr>
            <p:ph type="subTitle" idx="1"/>
          </p:nvPr>
        </p:nvSpPr>
        <p:spPr>
          <a:xfrm>
            <a:off x="403750" y="3933950"/>
            <a:ext cx="8342400" cy="105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700" i="0">
                <a:solidFill>
                  <a:srgbClr val="222222"/>
                </a:solidFill>
                <a:highlight>
                  <a:schemeClr val="lt1"/>
                </a:highlight>
                <a:latin typeface="Georgia"/>
                <a:ea typeface="Georgia"/>
                <a:cs typeface="Georgia"/>
                <a:sym typeface="Georgia"/>
              </a:rPr>
              <a:t>Carol Dweck’s research, which focuses on </a:t>
            </a:r>
            <a:r>
              <a:rPr lang="en" sz="1700" i="0">
                <a:solidFill>
                  <a:srgbClr val="0000FF"/>
                </a:solidFill>
                <a:highlight>
                  <a:schemeClr val="lt1"/>
                </a:highlight>
                <a:latin typeface="Georgia"/>
                <a:ea typeface="Georgia"/>
                <a:cs typeface="Georgia"/>
                <a:sym typeface="Georgia"/>
              </a:rPr>
              <a:t>what makes people seek challenging tasks, persist through difficulty and do well over time</a:t>
            </a:r>
            <a:r>
              <a:rPr lang="en" sz="1700" i="0">
                <a:solidFill>
                  <a:srgbClr val="222222"/>
                </a:solidFill>
                <a:highlight>
                  <a:schemeClr val="lt1"/>
                </a:highlight>
                <a:latin typeface="Georgia"/>
                <a:ea typeface="Georgia"/>
                <a:cs typeface="Georgia"/>
                <a:sym typeface="Georgia"/>
              </a:rPr>
              <a:t>, has shown that many children believe their abilities are fixed, that individuals are born with gifts and can’t change. This </a:t>
            </a:r>
            <a:r>
              <a:rPr lang="en" sz="1700" i="0">
                <a:solidFill>
                  <a:srgbClr val="0000FF"/>
                </a:solidFill>
                <a:highlight>
                  <a:schemeClr val="lt1"/>
                </a:highlight>
                <a:latin typeface="Georgia"/>
                <a:ea typeface="Georgia"/>
                <a:cs typeface="Georgia"/>
                <a:sym typeface="Georgia"/>
              </a:rPr>
              <a:t>fixed mindset thinking can be challenged by teaching children about growth midsets.</a:t>
            </a:r>
            <a:endParaRPr>
              <a:solidFill>
                <a:srgbClr val="0000FF"/>
              </a:solidFill>
            </a:endParaRPr>
          </a:p>
        </p:txBody>
      </p:sp>
      <p:graphicFrame>
        <p:nvGraphicFramePr>
          <p:cNvPr id="111" name="Google Shape;111;p11"/>
          <p:cNvGraphicFramePr/>
          <p:nvPr/>
        </p:nvGraphicFramePr>
        <p:xfrm>
          <a:off x="1035225" y="1200250"/>
          <a:ext cx="3000000" cy="3000000"/>
        </p:xfrm>
        <a:graphic>
          <a:graphicData uri="http://schemas.openxmlformats.org/drawingml/2006/table">
            <a:tbl>
              <a:tblPr>
                <a:noFill/>
                <a:tableStyleId>{DC8B5D2A-DA85-408F-836A-EA84290C8DF8}</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411025">
                <a:tc>
                  <a:txBody>
                    <a:bodyPr/>
                    <a:lstStyle/>
                    <a:p>
                      <a:pPr marL="0" lvl="0" indent="0" algn="l" rtl="0">
                        <a:spcBef>
                          <a:spcPts val="0"/>
                        </a:spcBef>
                        <a:spcAft>
                          <a:spcPts val="0"/>
                        </a:spcAft>
                        <a:buNone/>
                      </a:pPr>
                      <a:r>
                        <a:rPr lang="en" u="sng">
                          <a:solidFill>
                            <a:srgbClr val="FFFFFF"/>
                          </a:solidFill>
                        </a:rPr>
                        <a:t>FIXED MINDSET</a:t>
                      </a:r>
                      <a:endParaRPr u="sng">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Basic abilities, intelligence, talents are </a:t>
                      </a:r>
                      <a:r>
                        <a:rPr lang="en">
                          <a:solidFill>
                            <a:srgbClr val="FFFF00"/>
                          </a:solidFill>
                        </a:rPr>
                        <a:t>fixed traits - have a set amount and that is that</a:t>
                      </a:r>
                      <a:endParaRPr>
                        <a:solidFill>
                          <a:srgbClr val="FFFF00"/>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Goal is to </a:t>
                      </a:r>
                      <a:r>
                        <a:rPr lang="en">
                          <a:solidFill>
                            <a:srgbClr val="FFFF00"/>
                          </a:solidFill>
                        </a:rPr>
                        <a:t>look smart all the time</a:t>
                      </a:r>
                      <a:r>
                        <a:rPr lang="en">
                          <a:solidFill>
                            <a:srgbClr val="FFFFFF"/>
                          </a:solidFill>
                        </a:rPr>
                        <a:t> and never look dumb or like you cannot do something straight away</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u="sng">
                          <a:solidFill>
                            <a:srgbClr val="FFFFFF"/>
                          </a:solidFill>
                        </a:rPr>
                        <a:t>GROWTH MINDSET</a:t>
                      </a:r>
                      <a:endParaRPr u="sng">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Understand talents and abilities </a:t>
                      </a:r>
                      <a:r>
                        <a:rPr lang="en">
                          <a:solidFill>
                            <a:srgbClr val="FFFF00"/>
                          </a:solidFill>
                        </a:rPr>
                        <a:t>can be developed </a:t>
                      </a:r>
                      <a:r>
                        <a:rPr lang="en">
                          <a:solidFill>
                            <a:srgbClr val="FFFFFF"/>
                          </a:solidFill>
                        </a:rPr>
                        <a:t>through effort, good teaching and persistence</a:t>
                      </a: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en">
                          <a:solidFill>
                            <a:srgbClr val="FFFFFF"/>
                          </a:solidFill>
                        </a:rPr>
                        <a:t>Don’t necessarily think everyone’s the same or anyone can be like Einstein, but  </a:t>
                      </a:r>
                      <a:r>
                        <a:rPr lang="en">
                          <a:solidFill>
                            <a:srgbClr val="FFFF00"/>
                          </a:solidFill>
                        </a:rPr>
                        <a:t>believe everyone can get smarter if they work at it</a:t>
                      </a:r>
                      <a:endParaRPr>
                        <a:solidFill>
                          <a:srgbClr val="FFFF00"/>
                        </a:solidFill>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2"/>
          <p:cNvSpPr txBox="1">
            <a:spLocks noGrp="1"/>
          </p:cNvSpPr>
          <p:nvPr>
            <p:ph type="ctrTitle"/>
          </p:nvPr>
        </p:nvSpPr>
        <p:spPr>
          <a:xfrm>
            <a:off x="391160" y="1433989"/>
            <a:ext cx="8351400" cy="42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Values and Beliefs</a:t>
            </a:r>
            <a:endParaRPr/>
          </a:p>
        </p:txBody>
      </p:sp>
      <p:sp>
        <p:nvSpPr>
          <p:cNvPr id="117" name="Google Shape;117;p12"/>
          <p:cNvSpPr txBox="1">
            <a:spLocks noGrp="1"/>
          </p:cNvSpPr>
          <p:nvPr>
            <p:ph type="subTitle" idx="1"/>
          </p:nvPr>
        </p:nvSpPr>
        <p:spPr>
          <a:xfrm>
            <a:off x="403750" y="2154326"/>
            <a:ext cx="8342400" cy="525300"/>
          </a:xfrm>
          <a:prstGeom prst="rect">
            <a:avLst/>
          </a:prstGeom>
          <a:ln w="952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r>
              <a:rPr lang="en">
                <a:solidFill>
                  <a:srgbClr val="FFFF00"/>
                </a:solidFill>
              </a:rPr>
              <a:t>Where will Growth Mindset fit in?</a:t>
            </a:r>
            <a:endParaRPr>
              <a:solidFill>
                <a:srgbClr val="FFFF00"/>
              </a:solidFill>
            </a:endParaRPr>
          </a:p>
          <a:p>
            <a:pPr marL="0" lvl="0" indent="0" algn="l" rtl="0">
              <a:spcBef>
                <a:spcPts val="0"/>
              </a:spcBef>
              <a:spcAft>
                <a:spcPts val="0"/>
              </a:spcAft>
              <a:buNone/>
            </a:pPr>
            <a:endParaRPr/>
          </a:p>
          <a:p>
            <a:pPr marL="0" lvl="0" indent="0" algn="ctr" rtl="0">
              <a:spcBef>
                <a:spcPts val="0"/>
              </a:spcBef>
              <a:spcAft>
                <a:spcPts val="0"/>
              </a:spcAft>
              <a:buNone/>
            </a:pPr>
            <a:r>
              <a:rPr lang="en"/>
              <a:t>       </a:t>
            </a:r>
            <a:r>
              <a:rPr lang="en" sz="3000"/>
              <a:t>Respect   </a:t>
            </a:r>
            <a:r>
              <a:rPr lang="en" sz="3000">
                <a:solidFill>
                  <a:srgbClr val="FFFF00"/>
                </a:solidFill>
              </a:rPr>
              <a:t>Responsibility</a:t>
            </a:r>
            <a:r>
              <a:rPr lang="en" sz="3000"/>
              <a:t>   Opportunity	</a:t>
            </a:r>
            <a:endParaRPr sz="3000"/>
          </a:p>
          <a:p>
            <a:pPr marL="0" lvl="0" indent="0" algn="ctr" rtl="0">
              <a:spcBef>
                <a:spcPts val="0"/>
              </a:spcBef>
              <a:spcAft>
                <a:spcPts val="0"/>
              </a:spcAft>
              <a:buNone/>
            </a:pPr>
            <a:r>
              <a:rPr lang="en" sz="3000"/>
              <a:t>           Arohanui    Community  </a:t>
            </a:r>
            <a:r>
              <a:rPr lang="en" sz="3000">
                <a:solidFill>
                  <a:srgbClr val="FFFF00"/>
                </a:solidFill>
              </a:rPr>
              <a:t>Quality</a:t>
            </a:r>
            <a:r>
              <a:rPr lang="en" sz="3000"/>
              <a:t>	</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3"/>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Favourite Failure?!</a:t>
            </a:r>
            <a:endParaRPr/>
          </a:p>
        </p:txBody>
      </p:sp>
      <p:pic>
        <p:nvPicPr>
          <p:cNvPr id="123" name="Google Shape;123;p13" descr="Michael Jordan &quot;Failure&quot; Nike Commercial" title="Michael Jordan &quot;Failure&quot; Nike Commercial">
            <a:hlinkClick r:id="rId3"/>
          </p:cNvPr>
          <p:cNvPicPr preferRelativeResize="0"/>
          <p:nvPr/>
        </p:nvPicPr>
        <p:blipFill>
          <a:blip r:embed="rId4">
            <a:alphaModFix/>
          </a:blip>
          <a:stretch>
            <a:fillRect/>
          </a:stretch>
        </p:blipFill>
        <p:spPr>
          <a:xfrm>
            <a:off x="2238150" y="130080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a Growth Mindset</a:t>
            </a:r>
            <a:endParaRPr/>
          </a:p>
        </p:txBody>
      </p:sp>
      <p:pic>
        <p:nvPicPr>
          <p:cNvPr id="129" name="Google Shape;129;p14" descr="Carol Dweck researches “growth mindset” — the idea that we can grow our brain's capacity to learn and to solve problems. In this talk, she describes two ways to think about a problem that’s slightly too hard for you to solve. Are you not smart enough to solve it … or have you just not solved it yet? A great introduction to this influential field.&#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title="Carol Dweck: The power of believing that you can improve">
            <a:hlinkClick r:id="rId3"/>
          </p:cNvPr>
          <p:cNvPicPr preferRelativeResize="0"/>
          <p:nvPr/>
        </p:nvPicPr>
        <p:blipFill>
          <a:blip r:embed="rId4">
            <a:alphaModFix/>
          </a:blip>
          <a:stretch>
            <a:fillRect/>
          </a:stretch>
        </p:blipFill>
        <p:spPr>
          <a:xfrm>
            <a:off x="2286000" y="12566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5"/>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Ferrari vs Mini</a:t>
            </a:r>
            <a:endParaRPr/>
          </a:p>
        </p:txBody>
      </p:sp>
      <p:pic>
        <p:nvPicPr>
          <p:cNvPr id="136" name="Google Shape;136;p15"/>
          <p:cNvPicPr preferRelativeResize="0"/>
          <p:nvPr/>
        </p:nvPicPr>
        <p:blipFill>
          <a:blip r:embed="rId3">
            <a:alphaModFix/>
          </a:blip>
          <a:stretch>
            <a:fillRect/>
          </a:stretch>
        </p:blipFill>
        <p:spPr>
          <a:xfrm>
            <a:off x="1718113" y="3403600"/>
            <a:ext cx="1569175" cy="979175"/>
          </a:xfrm>
          <a:prstGeom prst="rect">
            <a:avLst/>
          </a:prstGeom>
          <a:noFill/>
          <a:ln>
            <a:noFill/>
          </a:ln>
        </p:spPr>
      </p:pic>
      <p:pic>
        <p:nvPicPr>
          <p:cNvPr id="137" name="Google Shape;137;p15"/>
          <p:cNvPicPr preferRelativeResize="0"/>
          <p:nvPr/>
        </p:nvPicPr>
        <p:blipFill>
          <a:blip r:embed="rId4">
            <a:alphaModFix/>
          </a:blip>
          <a:stretch>
            <a:fillRect/>
          </a:stretch>
        </p:blipFill>
        <p:spPr>
          <a:xfrm>
            <a:off x="6020825" y="3507413"/>
            <a:ext cx="1666875" cy="771525"/>
          </a:xfrm>
          <a:prstGeom prst="rect">
            <a:avLst/>
          </a:prstGeom>
          <a:noFill/>
          <a:ln>
            <a:noFill/>
          </a:ln>
        </p:spPr>
      </p:pic>
      <p:pic>
        <p:nvPicPr>
          <p:cNvPr id="138" name="Google Shape;138;p15"/>
          <p:cNvPicPr preferRelativeResize="0"/>
          <p:nvPr/>
        </p:nvPicPr>
        <p:blipFill>
          <a:blip r:embed="rId5">
            <a:alphaModFix/>
          </a:blip>
          <a:stretch>
            <a:fillRect/>
          </a:stretch>
        </p:blipFill>
        <p:spPr>
          <a:xfrm>
            <a:off x="457200" y="1200150"/>
            <a:ext cx="4091001" cy="1986175"/>
          </a:xfrm>
          <a:prstGeom prst="rect">
            <a:avLst/>
          </a:prstGeom>
          <a:noFill/>
          <a:ln>
            <a:noFill/>
          </a:ln>
        </p:spPr>
      </p:pic>
      <p:pic>
        <p:nvPicPr>
          <p:cNvPr id="139" name="Google Shape;139;p15"/>
          <p:cNvPicPr preferRelativeResize="0"/>
          <p:nvPr/>
        </p:nvPicPr>
        <p:blipFill>
          <a:blip r:embed="rId6">
            <a:alphaModFix/>
          </a:blip>
          <a:stretch>
            <a:fillRect/>
          </a:stretch>
        </p:blipFill>
        <p:spPr>
          <a:xfrm>
            <a:off x="5021715" y="1200150"/>
            <a:ext cx="3665085" cy="198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body" idx="1"/>
          </p:nvPr>
        </p:nvSpPr>
        <p:spPr>
          <a:xfrm>
            <a:off x="457200" y="1200150"/>
            <a:ext cx="8229600" cy="3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6"/>
          <p:cNvSpPr txBox="1">
            <a:spLocks noGrp="1"/>
          </p:cNvSpPr>
          <p:nvPr>
            <p:ph type="title"/>
          </p:nvPr>
        </p:nvSpPr>
        <p:spPr>
          <a:xfrm>
            <a:off x="457200" y="13321"/>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Fixed Mindset vs Growth Mindset</a:t>
            </a:r>
            <a:endParaRPr sz="3600"/>
          </a:p>
        </p:txBody>
      </p:sp>
      <p:pic>
        <p:nvPicPr>
          <p:cNvPr id="146" name="Google Shape;146;p16" descr="Screen Shot 2015-07-07 at 6.14.16 PM.png"/>
          <p:cNvPicPr preferRelativeResize="0"/>
          <p:nvPr/>
        </p:nvPicPr>
        <p:blipFill>
          <a:blip r:embed="rId3">
            <a:alphaModFix/>
          </a:blip>
          <a:stretch>
            <a:fillRect/>
          </a:stretch>
        </p:blipFill>
        <p:spPr>
          <a:xfrm>
            <a:off x="457200" y="870725"/>
            <a:ext cx="8229600" cy="4025175"/>
          </a:xfrm>
          <a:prstGeom prst="rect">
            <a:avLst/>
          </a:prstGeom>
          <a:noFill/>
          <a:ln>
            <a:noFill/>
          </a:ln>
        </p:spPr>
      </p:pic>
    </p:spTree>
  </p:cSld>
  <p:clrMapOvr>
    <a:masterClrMapping/>
  </p:clrMapOvr>
</p:sld>
</file>

<file path=ppt/theme/theme1.xml><?xml version="1.0" encoding="utf-8"?>
<a:theme xmlns:a="http://schemas.openxmlformats.org/drawingml/2006/main" name="Inspiration 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1642</Words>
  <Application>Microsoft Macintosh PowerPoint</Application>
  <PresentationFormat>On-screen Show (16:9)</PresentationFormat>
  <Paragraphs>157</Paragraphs>
  <Slides>24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Raleway</vt:lpstr>
      <vt:lpstr>Arial</vt:lpstr>
      <vt:lpstr>Coming Soon</vt:lpstr>
      <vt:lpstr>Tahoma</vt:lpstr>
      <vt:lpstr>Handlee</vt:lpstr>
      <vt:lpstr>Roboto</vt:lpstr>
      <vt:lpstr>Georgia</vt:lpstr>
      <vt:lpstr>Bubblegum Sans</vt:lpstr>
      <vt:lpstr>Times New Roman</vt:lpstr>
      <vt:lpstr>Inspiration Board</vt:lpstr>
      <vt:lpstr>Growth Mindset</vt:lpstr>
      <vt:lpstr>Growth Mindset Quiz</vt:lpstr>
      <vt:lpstr>How is your mindset?</vt:lpstr>
      <vt:lpstr>WHAT IS GROWTH MINDSET?!</vt:lpstr>
      <vt:lpstr>Values and Beliefs</vt:lpstr>
      <vt:lpstr>A Favourite Failure?!</vt:lpstr>
      <vt:lpstr>What is a Growth Mindset</vt:lpstr>
      <vt:lpstr>Ferrari vs Mini</vt:lpstr>
      <vt:lpstr>Fixed Mindset vs Growth Mindset</vt:lpstr>
      <vt:lpstr>What children can say….</vt:lpstr>
      <vt:lpstr>Time for Reflection….</vt:lpstr>
      <vt:lpstr>From failure to success</vt:lpstr>
      <vt:lpstr>Growth Mindset Praise….</vt:lpstr>
      <vt:lpstr>Learning Pit...</vt:lpstr>
      <vt:lpstr>What the students think about the learning pit...</vt:lpstr>
      <vt:lpstr>Mindset Suggestions for Parents</vt:lpstr>
      <vt:lpstr>Have Daily Learning Discussions</vt:lpstr>
      <vt:lpstr>Parent/caregiver voice</vt:lpstr>
      <vt:lpstr>Give Feedback on Process Only</vt:lpstr>
      <vt:lpstr>Teach Them About Growing Brains</vt:lpstr>
      <vt:lpstr>Encourage and Model Positive Self Talk</vt:lpstr>
      <vt:lpstr>Encourage Risk, Failing and Learning from Mistakes</vt:lpstr>
      <vt:lpstr>Conquering the “F” Word</vt:lpstr>
      <vt:lpstr>Every Child Needs a Champion!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Mindset</dc:title>
  <cp:lastModifiedBy>Microsoft Office User</cp:lastModifiedBy>
  <cp:revision>1</cp:revision>
  <dcterms:modified xsi:type="dcterms:W3CDTF">2022-11-03T23:29:05Z</dcterms:modified>
</cp:coreProperties>
</file>