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290" r:id="rId3"/>
    <p:sldId id="291" r:id="rId4"/>
    <p:sldId id="300" r:id="rId5"/>
    <p:sldId id="299" r:id="rId6"/>
    <p:sldId id="257" r:id="rId7"/>
    <p:sldId id="310" r:id="rId8"/>
    <p:sldId id="288" r:id="rId9"/>
    <p:sldId id="298" r:id="rId10"/>
    <p:sldId id="283" r:id="rId11"/>
    <p:sldId id="303" r:id="rId12"/>
    <p:sldId id="305" r:id="rId13"/>
    <p:sldId id="304" r:id="rId14"/>
    <p:sldId id="307" r:id="rId15"/>
    <p:sldId id="301" r:id="rId16"/>
    <p:sldId id="320" r:id="rId17"/>
    <p:sldId id="321" r:id="rId18"/>
    <p:sldId id="259" r:id="rId19"/>
    <p:sldId id="260" r:id="rId20"/>
    <p:sldId id="325" r:id="rId21"/>
    <p:sldId id="32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22" d="100"/>
          <a:sy n="122" d="100"/>
        </p:scale>
        <p:origin x="96" y="1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 /><Relationship Id="rId13" Type="http://schemas.openxmlformats.org/officeDocument/2006/relationships/slide" Target="slides/slide11.xml" /><Relationship Id="rId18" Type="http://schemas.openxmlformats.org/officeDocument/2006/relationships/slide" Target="slides/slide16.xml" /><Relationship Id="rId26" Type="http://schemas.openxmlformats.org/officeDocument/2006/relationships/theme" Target="theme/theme1.xml" /><Relationship Id="rId3" Type="http://schemas.openxmlformats.org/officeDocument/2006/relationships/slide" Target="slides/slide1.xml" /><Relationship Id="rId21" Type="http://schemas.openxmlformats.org/officeDocument/2006/relationships/slide" Target="slides/slide19.xml" /><Relationship Id="rId7" Type="http://schemas.openxmlformats.org/officeDocument/2006/relationships/slide" Target="slides/slide5.xml" /><Relationship Id="rId12" Type="http://schemas.openxmlformats.org/officeDocument/2006/relationships/slide" Target="slides/slide10.xml" /><Relationship Id="rId17" Type="http://schemas.openxmlformats.org/officeDocument/2006/relationships/slide" Target="slides/slide15.xml" /><Relationship Id="rId25" Type="http://schemas.openxmlformats.org/officeDocument/2006/relationships/viewProps" Target="viewProps.xml" /><Relationship Id="rId2" Type="http://schemas.openxmlformats.org/officeDocument/2006/relationships/slideMaster" Target="slideMasters/slideMaster2.xml" /><Relationship Id="rId16" Type="http://schemas.openxmlformats.org/officeDocument/2006/relationships/slide" Target="slides/slide14.xml" /><Relationship Id="rId20" Type="http://schemas.openxmlformats.org/officeDocument/2006/relationships/slide" Target="slides/slide18.xml" /><Relationship Id="rId1" Type="http://schemas.openxmlformats.org/officeDocument/2006/relationships/slideMaster" Target="slideMasters/slideMaster1.xml" /><Relationship Id="rId6" Type="http://schemas.openxmlformats.org/officeDocument/2006/relationships/slide" Target="slides/slide4.xml" /><Relationship Id="rId11" Type="http://schemas.openxmlformats.org/officeDocument/2006/relationships/slide" Target="slides/slide9.xml" /><Relationship Id="rId24" Type="http://schemas.openxmlformats.org/officeDocument/2006/relationships/presProps" Target="presProps.xml" /><Relationship Id="rId5" Type="http://schemas.openxmlformats.org/officeDocument/2006/relationships/slide" Target="slides/slide3.xml" /><Relationship Id="rId15" Type="http://schemas.openxmlformats.org/officeDocument/2006/relationships/slide" Target="slides/slide13.xml" /><Relationship Id="rId23" Type="http://schemas.openxmlformats.org/officeDocument/2006/relationships/notesMaster" Target="notesMasters/notesMaster1.xml" /><Relationship Id="rId10" Type="http://schemas.openxmlformats.org/officeDocument/2006/relationships/slide" Target="slides/slide8.xml" /><Relationship Id="rId19" Type="http://schemas.openxmlformats.org/officeDocument/2006/relationships/slide" Target="slides/slide17.xml" /><Relationship Id="rId4" Type="http://schemas.openxmlformats.org/officeDocument/2006/relationships/slide" Target="slides/slide2.xml" /><Relationship Id="rId9" Type="http://schemas.openxmlformats.org/officeDocument/2006/relationships/slide" Target="slides/slide7.xml" /><Relationship Id="rId14" Type="http://schemas.openxmlformats.org/officeDocument/2006/relationships/slide" Target="slides/slide12.xml" /><Relationship Id="rId22" Type="http://schemas.openxmlformats.org/officeDocument/2006/relationships/slide" Target="slides/slide20.xml" /><Relationship Id="rId27" Type="http://schemas.openxmlformats.org/officeDocument/2006/relationships/tableStyles" Target="tableStyles.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F5A414-B1DE-4DE8-B9F1-1DF1AB8833A3}" type="datetimeFigureOut">
              <a:rPr lang="en-AU" smtClean="0"/>
              <a:t>28/01/2022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C62C4A-87E9-4CAC-AEF8-53DED5318F2E}" type="slidenum">
              <a:rPr lang="en-AU" smtClean="0"/>
              <a:t>‹#›</a:t>
            </a:fld>
            <a:endParaRPr lang="en-AU"/>
          </a:p>
        </p:txBody>
      </p:sp>
    </p:spTree>
    <p:extLst>
      <p:ext uri="{BB962C8B-B14F-4D97-AF65-F5344CB8AC3E}">
        <p14:creationId xmlns:p14="http://schemas.microsoft.com/office/powerpoint/2010/main" val="2233819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dirty="0">
                <a:solidFill>
                  <a:srgbClr val="00B0F0"/>
                </a:solidFill>
                <a:latin typeface="Georgia" panose="02040502050405020303" pitchFamily="18" charset="0"/>
                <a:ea typeface="ヒラギノ角ゴ Pro W3" pitchFamily="-111" charset="-128"/>
              </a:rPr>
              <a:t>In this presentation, you’ll learn</a:t>
            </a:r>
            <a:r>
              <a:rPr lang="en-US" altLang="en-US" sz="1200" baseline="0" dirty="0">
                <a:solidFill>
                  <a:srgbClr val="00B0F0"/>
                </a:solidFill>
                <a:latin typeface="Georgia" panose="02040502050405020303" pitchFamily="18" charset="0"/>
                <a:ea typeface="ヒラギノ角ゴ Pro W3" pitchFamily="-111" charset="-128"/>
              </a:rPr>
              <a:t> about </a:t>
            </a:r>
            <a:r>
              <a:rPr lang="en-US" altLang="en-US" sz="1200" dirty="0">
                <a:solidFill>
                  <a:srgbClr val="00B0F0"/>
                </a:solidFill>
                <a:latin typeface="Georgia" panose="02040502050405020303" pitchFamily="18" charset="0"/>
                <a:ea typeface="ヒラギノ角ゴ Pro W3" pitchFamily="-111" charset="-128"/>
              </a:rPr>
              <a:t>Rotary Peace Fellowships and the Rotary Peace Centers, hear from alumni who are working in the peace and development field, and find information on how to apply for a fellowship program. </a:t>
            </a:r>
          </a:p>
          <a:p>
            <a:pPr eaLnBrk="1" hangingPunct="1"/>
            <a:endParaRPr lang="en-US" altLang="en-US" dirty="0">
              <a:latin typeface="Arial" panose="020B0604020202020204" pitchFamily="34" charset="0"/>
              <a:ea typeface="ヒラギノ角ゴ Pro W3"/>
              <a:cs typeface="ヒラギノ角ゴ Pro W3"/>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B2294-2815-0641-BA18-00635844A3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1892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2">
                    <a:lumMod val="10000"/>
                  </a:schemeClr>
                </a:solidFill>
                <a:latin typeface="Georgia" panose="02040502050405020303" pitchFamily="18" charset="0"/>
              </a:rPr>
              <a:t>The professional development certificate program is aimed at people who</a:t>
            </a:r>
            <a:r>
              <a:rPr lang="en-US" sz="1200" baseline="0" dirty="0">
                <a:solidFill>
                  <a:schemeClr val="bg2">
                    <a:lumMod val="10000"/>
                  </a:schemeClr>
                </a:solidFill>
                <a:latin typeface="Georgia" panose="02040502050405020303" pitchFamily="18" charset="0"/>
              </a:rPr>
              <a:t> </a:t>
            </a:r>
            <a:r>
              <a:rPr lang="en-US" sz="1200" dirty="0">
                <a:solidFill>
                  <a:schemeClr val="bg2">
                    <a:lumMod val="10000"/>
                  </a:schemeClr>
                </a:solidFill>
                <a:latin typeface="Georgia" panose="02040502050405020303" pitchFamily="18" charset="0"/>
              </a:rPr>
              <a:t>are already working in a related field. </a:t>
            </a:r>
          </a:p>
          <a:p>
            <a:endParaRPr lang="en-US" sz="1200" dirty="0">
              <a:solidFill>
                <a:schemeClr val="bg2">
                  <a:lumMod val="10000"/>
                </a:schemeClr>
              </a:solidFill>
              <a:latin typeface="Georgia" panose="02040502050405020303" pitchFamily="18" charset="0"/>
            </a:endParaRPr>
          </a:p>
          <a:p>
            <a:r>
              <a:rPr lang="en-US" sz="1200" dirty="0">
                <a:solidFill>
                  <a:schemeClr val="bg2">
                    <a:lumMod val="10000"/>
                  </a:schemeClr>
                </a:solidFill>
                <a:latin typeface="Georgia" panose="02040502050405020303" pitchFamily="18" charset="0"/>
              </a:rPr>
              <a:t>During the one-year program, students with diverse backgrounds and professional experience gain practical skills to promote peace</a:t>
            </a:r>
            <a:r>
              <a:rPr lang="en-US" sz="1200" baseline="0" dirty="0">
                <a:solidFill>
                  <a:schemeClr val="bg2">
                    <a:lumMod val="10000"/>
                  </a:schemeClr>
                </a:solidFill>
                <a:latin typeface="Georgia" panose="02040502050405020303" pitchFamily="18" charset="0"/>
              </a:rPr>
              <a:t> </a:t>
            </a:r>
            <a:r>
              <a:rPr lang="en-US" sz="1200" dirty="0">
                <a:solidFill>
                  <a:schemeClr val="bg2">
                    <a:lumMod val="10000"/>
                  </a:schemeClr>
                </a:solidFill>
                <a:latin typeface="Georgia" panose="02040502050405020303" pitchFamily="18" charset="0"/>
              </a:rPr>
              <a:t>in their communities and around the globe. Fellows complete field studies</a:t>
            </a:r>
            <a:r>
              <a:rPr lang="en-US" sz="1200" baseline="0" dirty="0">
                <a:solidFill>
                  <a:schemeClr val="bg2">
                    <a:lumMod val="10000"/>
                  </a:schemeClr>
                </a:solidFill>
                <a:latin typeface="Georgia" panose="02040502050405020303" pitchFamily="18" charset="0"/>
              </a:rPr>
              <a:t> and</a:t>
            </a:r>
            <a:r>
              <a:rPr lang="en-US" sz="1200" dirty="0">
                <a:solidFill>
                  <a:schemeClr val="bg2">
                    <a:lumMod val="10000"/>
                  </a:schemeClr>
                </a:solidFill>
                <a:latin typeface="Georgia" panose="02040502050405020303" pitchFamily="18" charset="0"/>
              </a:rPr>
              <a:t> they design and carry out a social change initiative.</a:t>
            </a:r>
          </a:p>
          <a:p>
            <a:endPar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endParaRPr>
          </a:p>
          <a:p>
            <a:pPr marL="0" indent="0">
              <a:buFont typeface="Arial" panose="020B0604020202020204" pitchFamily="34" charset="0"/>
              <a:buNone/>
            </a:pPr>
            <a:r>
              <a:rPr lang="en-US" sz="1200" baseline="0" dirty="0">
                <a:latin typeface="Georgia" panose="02040502050405020303" pitchFamily="18" charset="0"/>
              </a:rPr>
              <a:t>Rotary </a:t>
            </a:r>
            <a:r>
              <a:rPr lang="en-US" sz="1200" dirty="0">
                <a:latin typeface="Georgia" panose="02040502050405020303" pitchFamily="18" charset="0"/>
              </a:rPr>
              <a:t>selects</a:t>
            </a:r>
            <a:r>
              <a:rPr lang="en-US" sz="1200" baseline="0" dirty="0">
                <a:latin typeface="Georgia" panose="02040502050405020303" pitchFamily="18" charset="0"/>
              </a:rPr>
              <a:t> a </a:t>
            </a:r>
            <a:r>
              <a:rPr lang="en-US" sz="1200" dirty="0">
                <a:latin typeface="Georgia" panose="02040502050405020303" pitchFamily="18" charset="0"/>
              </a:rPr>
              <a:t>cohort of up to 20 peace fellows twice per year</a:t>
            </a:r>
            <a:r>
              <a:rPr lang="en-US" sz="1200" baseline="0" dirty="0">
                <a:latin typeface="Georgia" panose="02040502050405020303" pitchFamily="18" charset="0"/>
              </a:rPr>
              <a:t> for each center. The c</a:t>
            </a:r>
            <a:r>
              <a:rPr lang="en-US" sz="1200" dirty="0">
                <a:latin typeface="Georgia" panose="02040502050405020303" pitchFamily="18" charset="0"/>
              </a:rPr>
              <a:t>ohorts</a:t>
            </a:r>
            <a:r>
              <a:rPr lang="en-US" sz="1200" baseline="0" dirty="0">
                <a:latin typeface="Georgia" panose="02040502050405020303" pitchFamily="18" charset="0"/>
              </a:rPr>
              <a:t> will have some overlap </a:t>
            </a:r>
            <a:r>
              <a:rPr lang="en-US" sz="1200" dirty="0">
                <a:latin typeface="Georgia" panose="02040502050405020303" pitchFamily="18" charset="0"/>
              </a:rPr>
              <a:t>to encourage </a:t>
            </a:r>
            <a:r>
              <a:rPr lang="en-US" sz="1200" baseline="0" dirty="0">
                <a:latin typeface="Georgia" panose="02040502050405020303" pitchFamily="18" charset="0"/>
              </a:rPr>
              <a:t>a sense of community and increase networking opportunities.</a:t>
            </a:r>
            <a:endParaRPr lang="en-US" sz="1200" dirty="0">
              <a:latin typeface="Georgia" panose="02040502050405020303" pitchFamily="18" charset="0"/>
            </a:endParaRPr>
          </a:p>
          <a:p>
            <a:pPr marL="0" indent="0">
              <a:buFont typeface="Arial" panose="020B0604020202020204" pitchFamily="34" charset="0"/>
              <a:buNone/>
            </a:pPr>
            <a:endParaRPr lang="en-US" sz="1200" dirty="0">
              <a:latin typeface="Georgia" panose="02040502050405020303" pitchFamily="18" charset="0"/>
            </a:endParaRPr>
          </a:p>
          <a:p>
            <a:pPr marL="0" indent="0">
              <a:buFont typeface="Arial" panose="020B0604020202020204" pitchFamily="34" charset="0"/>
              <a:buNone/>
            </a:pPr>
            <a:r>
              <a:rPr lang="en-US" sz="1200" dirty="0">
                <a:latin typeface="Georgia" panose="02040502050405020303" pitchFamily="18" charset="0"/>
              </a:rPr>
              <a:t>The</a:t>
            </a:r>
            <a:r>
              <a:rPr lang="en-US" sz="1200" baseline="0" dirty="0">
                <a:latin typeface="Georgia" panose="02040502050405020303" pitchFamily="18" charset="0"/>
              </a:rPr>
              <a:t> </a:t>
            </a:r>
            <a:r>
              <a:rPr lang="en-US" sz="1200" dirty="0">
                <a:latin typeface="Georgia" panose="02040502050405020303" pitchFamily="18" charset="0"/>
              </a:rPr>
              <a:t>program includes: </a:t>
            </a:r>
          </a:p>
          <a:p>
            <a:pPr marL="171450" indent="-171450">
              <a:buFont typeface="Arial" panose="020B0604020202020204" pitchFamily="34" charset="0"/>
              <a:buChar char="•"/>
            </a:pPr>
            <a:r>
              <a:rPr lang="en-US" sz="1200" dirty="0">
                <a:latin typeface="Georgia" panose="02040502050405020303" pitchFamily="18" charset="0"/>
              </a:rPr>
              <a:t>An online preliminary course that provides baseline knowledge and sets expectations</a:t>
            </a:r>
            <a:r>
              <a:rPr lang="en-US" sz="1200" baseline="0" dirty="0">
                <a:latin typeface="Georgia" panose="02040502050405020303" pitchFamily="18" charset="0"/>
              </a:rPr>
              <a:t> </a:t>
            </a:r>
            <a:r>
              <a:rPr lang="en-US" sz="1200" dirty="0">
                <a:latin typeface="Georgia" panose="02040502050405020303" pitchFamily="18" charset="0"/>
              </a:rPr>
              <a:t>for incoming</a:t>
            </a:r>
            <a:r>
              <a:rPr lang="en-US" sz="1200" baseline="0" dirty="0">
                <a:latin typeface="Georgia" panose="02040502050405020303" pitchFamily="18" charset="0"/>
              </a:rPr>
              <a:t> fellows</a:t>
            </a:r>
          </a:p>
          <a:p>
            <a:pPr marL="171450" indent="-171450">
              <a:buFont typeface="Arial" panose="020B0604020202020204" pitchFamily="34" charset="0"/>
              <a:buChar char="•"/>
            </a:pPr>
            <a:r>
              <a:rPr lang="en-US" sz="1200" dirty="0">
                <a:latin typeface="Georgia" panose="02040502050405020303" pitchFamily="18" charset="0"/>
              </a:rPr>
              <a:t>A 10-week on-site</a:t>
            </a:r>
            <a:r>
              <a:rPr lang="en-US" sz="1200" baseline="0" dirty="0">
                <a:latin typeface="Georgia" panose="02040502050405020303" pitchFamily="18" charset="0"/>
              </a:rPr>
              <a:t> course that</a:t>
            </a:r>
            <a:r>
              <a:rPr lang="en-US" sz="1200" dirty="0">
                <a:latin typeface="Georgia" panose="02040502050405020303" pitchFamily="18" charset="0"/>
              </a:rPr>
              <a:t> includes</a:t>
            </a:r>
            <a:r>
              <a:rPr lang="en-US" sz="1200" baseline="0" dirty="0">
                <a:latin typeface="Georgia" panose="02040502050405020303" pitchFamily="18" charset="0"/>
              </a:rPr>
              <a:t> field studies</a:t>
            </a:r>
          </a:p>
          <a:p>
            <a:pPr marL="171450" indent="-171450">
              <a:buFont typeface="Arial" panose="020B0604020202020204" pitchFamily="34" charset="0"/>
              <a:buChar char="•"/>
            </a:pPr>
            <a:r>
              <a:rPr lang="en-US" sz="1200" b="0" dirty="0">
                <a:latin typeface="Georgia" panose="02040502050405020303" pitchFamily="18" charset="0"/>
              </a:rPr>
              <a:t>An</a:t>
            </a:r>
            <a:r>
              <a:rPr lang="en-US" sz="1200" b="0" baseline="0" dirty="0">
                <a:latin typeface="Georgia" panose="02040502050405020303" pitchFamily="18" charset="0"/>
              </a:rPr>
              <a:t> independent project period during which </a:t>
            </a:r>
            <a:r>
              <a:rPr lang="en-US" sz="1200" b="0" dirty="0">
                <a:latin typeface="Georgia" panose="02040502050405020303" pitchFamily="18" charset="0"/>
              </a:rPr>
              <a:t>fellows work on a</a:t>
            </a:r>
            <a:r>
              <a:rPr lang="en-US" sz="1200" b="0" baseline="0" dirty="0">
                <a:latin typeface="Georgia" panose="02040502050405020303" pitchFamily="18" charset="0"/>
              </a:rPr>
              <a:t> social change initiative </a:t>
            </a:r>
            <a:r>
              <a:rPr lang="en-US" sz="1200" b="0" dirty="0">
                <a:latin typeface="Georgia" panose="02040502050405020303" pitchFamily="18" charset="0"/>
              </a:rPr>
              <a:t>in</a:t>
            </a:r>
            <a:r>
              <a:rPr lang="en-US" sz="1200" b="0" baseline="0" dirty="0">
                <a:latin typeface="Georgia" panose="02040502050405020303" pitchFamily="18" charset="0"/>
              </a:rPr>
              <a:t> </a:t>
            </a:r>
            <a:r>
              <a:rPr lang="en-US" sz="1200" b="0" dirty="0">
                <a:latin typeface="Georgia" panose="02040502050405020303" pitchFamily="18" charset="0"/>
              </a:rPr>
              <a:t>their community or workplace. They</a:t>
            </a:r>
            <a:r>
              <a:rPr lang="en-US" sz="1200" b="0" baseline="0" dirty="0">
                <a:latin typeface="Georgia" panose="02040502050405020303" pitchFamily="18" charset="0"/>
              </a:rPr>
              <a:t> receive interactive online sessions and mentorship.</a:t>
            </a:r>
          </a:p>
          <a:p>
            <a:pPr marL="171450" indent="-171450">
              <a:buFont typeface="Arial" panose="020B0604020202020204" pitchFamily="34" charset="0"/>
              <a:buChar char="•"/>
            </a:pPr>
            <a:r>
              <a:rPr lang="en-US" sz="1200" dirty="0">
                <a:latin typeface="Georgia" panose="02040502050405020303" pitchFamily="18" charset="0"/>
              </a:rPr>
              <a:t>A one-week capstone</a:t>
            </a:r>
            <a:r>
              <a:rPr lang="en-US" sz="1200" baseline="0" dirty="0">
                <a:latin typeface="Georgia" panose="02040502050405020303" pitchFamily="18" charset="0"/>
              </a:rPr>
              <a:t> seminar for fellows </a:t>
            </a:r>
            <a:r>
              <a:rPr lang="en-US" sz="1200" dirty="0">
                <a:latin typeface="Georgia" panose="02040502050405020303" pitchFamily="18" charset="0"/>
              </a:rPr>
              <a:t>to reflect and report on their</a:t>
            </a:r>
            <a:r>
              <a:rPr lang="en-US" sz="1200" baseline="0" dirty="0">
                <a:latin typeface="Georgia" panose="02040502050405020303" pitchFamily="18" charset="0"/>
              </a:rPr>
              <a:t> Positive P</a:t>
            </a:r>
            <a:r>
              <a:rPr lang="en-US" sz="1200" dirty="0">
                <a:latin typeface="Georgia" panose="02040502050405020303" pitchFamily="18" charset="0"/>
              </a:rPr>
              <a:t>eace efforts and the impact. </a:t>
            </a:r>
            <a:endParaRPr lang="en-GB" sz="1200" dirty="0">
              <a:latin typeface="Georgia" panose="02040502050405020303" pitchFamily="18" charset="0"/>
            </a:endParaRPr>
          </a:p>
          <a:p>
            <a:pPr marL="171450" indent="-171450">
              <a:buFont typeface="Arial" panose="020B0604020202020204" pitchFamily="34" charset="0"/>
              <a:buChar char="•"/>
            </a:pPr>
            <a:endParaRPr lang="en-GB" sz="1200" dirty="0">
              <a:latin typeface="Georgia" panose="02040502050405020303" pitchFamily="18" charset="0"/>
            </a:endParaRPr>
          </a:p>
          <a:p>
            <a:endPar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B2294-2815-0641-BA18-00635844A3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5716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The ideal candidate is a proven peace and development leader with at least five years of relevant work experience. </a:t>
            </a:r>
          </a:p>
          <a:p>
            <a:endPar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endParaRPr>
          </a:p>
          <a:p>
            <a:r>
              <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Candidates need to come to the program with an idea for a social change initiative to promote peace and development in the program region or their community.</a:t>
            </a:r>
            <a:r>
              <a:rPr lang="en-US" sz="1200" kern="1200" baseline="0" dirty="0">
                <a:solidFill>
                  <a:schemeClr val="tx1"/>
                </a:solidFill>
                <a:effectLst/>
                <a:latin typeface="Georgia" panose="02040502050405020303" pitchFamily="18" charset="0"/>
                <a:ea typeface="ヒラギノ角ゴ Pro W3" pitchFamily="-107" charset="-128"/>
                <a:cs typeface="ヒラギノ角ゴ Pro W3" pitchFamily="-107" charset="-128"/>
              </a:rPr>
              <a:t> They also need</a:t>
            </a:r>
            <a:r>
              <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 a clear vision of how the fellowship experience and network will advance their peace work and increase their impact. </a:t>
            </a:r>
          </a:p>
          <a:p>
            <a:endPar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endParaRPr>
          </a:p>
          <a:p>
            <a:r>
              <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After the program, candidates should be willing to share their own work and experience, staying in touch with peace fellows in their region and maintaining strong connections with Rotary</a:t>
            </a:r>
            <a:r>
              <a:rPr lang="en-US" sz="1200" kern="1200" baseline="0" dirty="0">
                <a:solidFill>
                  <a:schemeClr val="tx1"/>
                </a:solidFill>
                <a:effectLst/>
                <a:latin typeface="Georgia" panose="02040502050405020303" pitchFamily="18" charset="0"/>
                <a:ea typeface="ヒラギノ角ゴ Pro W3" pitchFamily="-107" charset="-128"/>
                <a:cs typeface="ヒラギノ角ゴ Pro W3" pitchFamily="-107" charset="-128"/>
              </a:rPr>
              <a:t> members</a:t>
            </a:r>
            <a:r>
              <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a:t>
            </a:r>
          </a:p>
          <a:p>
            <a:r>
              <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 </a:t>
            </a:r>
          </a:p>
          <a:p>
            <a:r>
              <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Certificate candidates must also:</a:t>
            </a:r>
          </a:p>
          <a:p>
            <a:pPr marL="171450" lvl="0" indent="-171450">
              <a:buFont typeface="Arial" panose="020B0604020202020204" pitchFamily="34" charset="0"/>
              <a:buChar char="•"/>
            </a:pPr>
            <a:r>
              <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Be proficient in English</a:t>
            </a:r>
          </a:p>
          <a:p>
            <a:pPr marL="171450" lvl="0" indent="-171450">
              <a:buFont typeface="Arial" panose="020B0604020202020204" pitchFamily="34" charset="0"/>
              <a:buChar char="•"/>
            </a:pPr>
            <a:r>
              <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Have a bachelor’s degree </a:t>
            </a:r>
          </a:p>
          <a:p>
            <a:pPr marL="171450" lvl="0" indent="-171450">
              <a:buFont typeface="Arial" panose="020B0604020202020204" pitchFamily="34" charset="0"/>
              <a:buChar char="•"/>
            </a:pPr>
            <a:r>
              <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Have a strong commitment to cross-cultural understanding and peace as shown through professional and academic achievements and personal or community service</a:t>
            </a:r>
          </a:p>
          <a:p>
            <a:pPr marL="171450" lvl="0" indent="-171450">
              <a:buFont typeface="Arial" panose="020B0604020202020204" pitchFamily="34" charset="0"/>
              <a:buChar char="•"/>
            </a:pPr>
            <a:r>
              <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Demonstrate leadership skills </a:t>
            </a:r>
          </a:p>
          <a:p>
            <a:pPr marL="171450" lvl="0" indent="-171450">
              <a:buFont typeface="Arial" panose="020B0604020202020204" pitchFamily="34" charset="0"/>
              <a:buChar char="•"/>
            </a:pPr>
            <a:r>
              <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Be able to explain how their plan to promote peace aligns with Rotary’s mission </a:t>
            </a:r>
          </a:p>
          <a:p>
            <a:pPr marL="0" indent="0">
              <a:buFont typeface="Arial" panose="020B0604020202020204" pitchFamily="34" charset="0"/>
              <a:buNone/>
            </a:pPr>
            <a:endPar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endParaRPr>
          </a:p>
          <a:p>
            <a:pPr lvl="0"/>
            <a:r>
              <a:rPr lang="en-US" sz="1200" kern="1200" dirty="0">
                <a:solidFill>
                  <a:schemeClr val="tx1"/>
                </a:solidFill>
                <a:effectLst/>
                <a:latin typeface="Georgia" panose="02040502050405020303" pitchFamily="18" charset="0"/>
                <a:ea typeface="+mn-ea"/>
                <a:cs typeface="+mn-cs"/>
              </a:rPr>
              <a:t>Candidates for Makerere University: Either be</a:t>
            </a:r>
            <a:r>
              <a:rPr lang="en-US" sz="1200" i="1" kern="1200" dirty="0">
                <a:solidFill>
                  <a:schemeClr val="tx1"/>
                </a:solidFill>
                <a:effectLst/>
                <a:latin typeface="Georgia" panose="02040502050405020303" pitchFamily="18" charset="0"/>
                <a:ea typeface="+mn-ea"/>
                <a:cs typeface="+mn-cs"/>
              </a:rPr>
              <a:t> </a:t>
            </a:r>
            <a:r>
              <a:rPr lang="en-US" sz="1200" kern="1200" dirty="0">
                <a:solidFill>
                  <a:schemeClr val="tx1"/>
                </a:solidFill>
                <a:effectLst/>
                <a:latin typeface="Georgia" panose="02040502050405020303" pitchFamily="18" charset="0"/>
                <a:ea typeface="+mn-ea"/>
                <a:cs typeface="+mn-cs"/>
              </a:rPr>
              <a:t>from Africa, have worked in Africa, or work with African communities or initiatives outside the continent</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B2294-2815-0641-BA18-00635844A3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0554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Georgia" panose="02040502050405020303" pitchFamily="18" charset="0"/>
                <a:ea typeface="ヒラギノ角ゴ Pro W3" pitchFamily="-111" charset="-128"/>
              </a:rPr>
              <a:t>The Rotary Peace fellowship is generous and comprehensive. </a:t>
            </a:r>
          </a:p>
          <a:p>
            <a:endParaRPr lang="en-US" altLang="en-US" dirty="0">
              <a:latin typeface="Georgia" panose="02040502050405020303" pitchFamily="18" charset="0"/>
              <a:ea typeface="ヒラギノ角ゴ Pro W3" pitchFamily="-111" charset="-128"/>
            </a:endParaRPr>
          </a:p>
          <a:p>
            <a:r>
              <a:rPr lang="en-US" altLang="en-US" dirty="0">
                <a:latin typeface="Georgia" panose="02040502050405020303" pitchFamily="18" charset="0"/>
                <a:ea typeface="ヒラギノ角ゴ Pro W3" pitchFamily="-111" charset="-128"/>
              </a:rPr>
              <a:t>The fellowship funding includes tuition, accommodations, travel, and field experience expenses.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B2294-2815-0641-BA18-00635844A3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360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latin typeface="Georgia" panose="02040502050405020303" pitchFamily="18" charset="0"/>
                <a:ea typeface="ヒラギノ角ゴ Pro W3" pitchFamily="-111" charset="-128"/>
              </a:rPr>
              <a:t>How</a:t>
            </a:r>
            <a:r>
              <a:rPr lang="en-US" altLang="en-US" sz="1200" baseline="0" dirty="0">
                <a:latin typeface="Georgia" panose="02040502050405020303" pitchFamily="18" charset="0"/>
                <a:ea typeface="ヒラギノ角ゴ Pro W3" pitchFamily="-111" charset="-128"/>
              </a:rPr>
              <a:t> to apply </a:t>
            </a:r>
          </a:p>
          <a:p>
            <a:endParaRPr lang="en-US" altLang="en-US" sz="1200" dirty="0">
              <a:latin typeface="Georgia" panose="02040502050405020303" pitchFamily="18" charset="0"/>
              <a:ea typeface="ヒラギノ角ゴ Pro W3" pitchFamily="-111" charset="-128"/>
            </a:endParaRPr>
          </a:p>
          <a:p>
            <a:pPr marL="171450" indent="-171450">
              <a:buFont typeface="Arial" panose="020B0604020202020204" pitchFamily="34" charset="0"/>
              <a:buChar char="•"/>
            </a:pPr>
            <a:r>
              <a:rPr lang="en-US" altLang="en-US" sz="1200" dirty="0">
                <a:latin typeface="Georgia" panose="02040502050405020303" pitchFamily="18" charset="0"/>
                <a:ea typeface="ヒラギノ角ゴ Pro W3" pitchFamily="-111" charset="-128"/>
              </a:rPr>
              <a:t>Candidates can access the online application beginning in February</a:t>
            </a:r>
            <a:r>
              <a:rPr lang="en-US" altLang="en-US" sz="1200" baseline="0" dirty="0">
                <a:latin typeface="Georgia" panose="02040502050405020303" pitchFamily="18" charset="0"/>
                <a:ea typeface="ヒラギノ角ゴ Pro W3" pitchFamily="-111" charset="-128"/>
              </a:rPr>
              <a:t> and should carefully review all eligibility requirements and restrictions as well as thoroughly research the curriculum and programs at each Rotary Peace Center and be ready to rank top 2 centers for the master’s program or choose one for the certificate program. </a:t>
            </a:r>
          </a:p>
          <a:p>
            <a:pPr marL="171450" indent="-171450">
              <a:buFont typeface="Arial" panose="020B0604020202020204" pitchFamily="34" charset="0"/>
              <a:buChar char="•"/>
            </a:pPr>
            <a:r>
              <a:rPr lang="en-US" altLang="en-US" sz="1200" dirty="0">
                <a:latin typeface="Georgia" panose="02040502050405020303" pitchFamily="18" charset="0"/>
                <a:ea typeface="ヒラギノ角ゴ Pro W3" pitchFamily="-111" charset="-128"/>
              </a:rPr>
              <a:t>Candidates are encouraged</a:t>
            </a:r>
            <a:r>
              <a:rPr lang="en-US" altLang="en-US" sz="1200" baseline="0" dirty="0">
                <a:latin typeface="Georgia" panose="02040502050405020303" pitchFamily="18" charset="0"/>
                <a:ea typeface="ヒラギノ角ゴ Pro W3" pitchFamily="-111" charset="-128"/>
              </a:rPr>
              <a:t> to engage with a Rotary club to learn about Rotary’s work in their community and globally. Candidates can use the club finder to identify a Rotary Club near them. The club recommendation is an optional part of the application process. </a:t>
            </a:r>
          </a:p>
          <a:p>
            <a:pPr marL="171450" indent="-171450">
              <a:buFont typeface="Arial" panose="020B0604020202020204" pitchFamily="34" charset="0"/>
              <a:buChar char="•"/>
            </a:pPr>
            <a:r>
              <a:rPr lang="en-US" altLang="en-US" sz="1200" dirty="0">
                <a:latin typeface="Georgia" panose="02040502050405020303" pitchFamily="18" charset="0"/>
                <a:ea typeface="ヒラギノ角ゴ Pro W3" pitchFamily="-111" charset="-128"/>
              </a:rPr>
              <a:t>Candidates submit the online application to The Rotary</a:t>
            </a:r>
            <a:r>
              <a:rPr lang="en-US" altLang="en-US" sz="1200" baseline="0" dirty="0">
                <a:latin typeface="Georgia" panose="02040502050405020303" pitchFamily="18" charset="0"/>
                <a:ea typeface="ヒラギノ角ゴ Pro W3" pitchFamily="-111" charset="-128"/>
              </a:rPr>
              <a:t> Foundation </a:t>
            </a:r>
            <a:r>
              <a:rPr lang="en-US" altLang="en-US" sz="1200" dirty="0">
                <a:latin typeface="Georgia" panose="02040502050405020303" pitchFamily="18" charset="0"/>
                <a:ea typeface="ヒラギノ角ゴ Pro W3" pitchFamily="-111" charset="-128"/>
              </a:rPr>
              <a:t>by 15 May.</a:t>
            </a:r>
            <a:r>
              <a:rPr lang="en-US" altLang="en-US" sz="1200" baseline="0" dirty="0">
                <a:latin typeface="Georgia" panose="02040502050405020303" pitchFamily="18" charset="0"/>
                <a:ea typeface="ヒラギノ角ゴ Pro W3" pitchFamily="-111" charset="-128"/>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As part of the application process, candidates need to connect with a Rotary district and get endorsed. Districts are regionally-based Rotary representatives located throughout the world. </a:t>
            </a:r>
            <a:r>
              <a:rPr lang="en-US" sz="1200" kern="1200">
                <a:solidFill>
                  <a:schemeClr val="tx1"/>
                </a:solidFill>
                <a:effectLst/>
                <a:latin typeface="+mn-lt"/>
                <a:ea typeface="+mn-ea"/>
                <a:cs typeface="+mn-cs"/>
              </a:rPr>
              <a:t>In early June, if your application meets the eligibility criteria it will be assigned to the district you have identified using the district finder embedded in the application, or to an at-large district or program alumni for endorsement consideration if you live in a district without a District Rotary Peace Fellowship Subcommittee Chair. </a:t>
            </a:r>
          </a:p>
          <a:p>
            <a:pPr marL="171450" indent="-171450">
              <a:buFont typeface="Arial" panose="020B0604020202020204" pitchFamily="34" charset="0"/>
              <a:buChar char="•"/>
            </a:pPr>
            <a:r>
              <a:rPr lang="en-US" altLang="en-US" sz="1200">
                <a:latin typeface="Georgia" panose="02040502050405020303" pitchFamily="18" charset="0"/>
                <a:ea typeface="ヒラギノ角ゴ Pro W3" pitchFamily="-111" charset="-128"/>
              </a:rPr>
              <a:t>Between </a:t>
            </a:r>
            <a:r>
              <a:rPr lang="en-US" altLang="en-US" sz="1200" dirty="0">
                <a:latin typeface="Georgia" panose="02040502050405020303" pitchFamily="18" charset="0"/>
                <a:ea typeface="ヒラギノ角ゴ Pro W3" pitchFamily="-111" charset="-128"/>
              </a:rPr>
              <a:t>July and October, the Rotary Peace Centers Committee, composed of Rotarians and university representatives, screens applications and selects the ﬁnalists.</a:t>
            </a:r>
          </a:p>
          <a:p>
            <a:pPr marL="171450" indent="-171450">
              <a:buFont typeface="Arial" panose="020B0604020202020204" pitchFamily="34" charset="0"/>
              <a:buChar char="•"/>
            </a:pPr>
            <a:r>
              <a:rPr lang="en-US" altLang="en-US" sz="1200" dirty="0">
                <a:latin typeface="Georgia" panose="02040502050405020303" pitchFamily="18" charset="0"/>
                <a:ea typeface="ヒラギノ角ゴ Pro W3" pitchFamily="-111" charset="-128"/>
              </a:rPr>
              <a:t>All applicants are notified of the results in November. Master’s finalists then apply to the university for acceptance.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B2294-2815-0641-BA18-00635844A3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958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B2294-2815-0641-BA18-00635844A3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7938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The Rotary Peace Centers program has a vision of </a:t>
            </a:r>
            <a:r>
              <a:rPr lang="en-US" sz="1200" b="1" kern="1200" dirty="0">
                <a:solidFill>
                  <a:schemeClr val="tx1"/>
                </a:solidFill>
                <a:effectLst/>
                <a:latin typeface="Georgia" panose="02040502050405020303" pitchFamily="18" charset="0"/>
                <a:ea typeface="ヒラギノ角ゴ Pro W3" pitchFamily="-107" charset="-128"/>
                <a:cs typeface="ヒラギノ角ゴ Pro W3" pitchFamily="-107" charset="-128"/>
              </a:rPr>
              <a:t>creating sustainable peace</a:t>
            </a:r>
            <a:r>
              <a:rPr lang="en-US" sz="1200" kern="1200" baseline="0" dirty="0">
                <a:solidFill>
                  <a:schemeClr val="tx1"/>
                </a:solidFill>
                <a:effectLst/>
                <a:latin typeface="Georgia" panose="02040502050405020303" pitchFamily="18" charset="0"/>
                <a:ea typeface="ヒラギノ角ゴ Pro W3" pitchFamily="-107" charset="-128"/>
                <a:cs typeface="ヒラギノ角ゴ Pro W3" pitchFamily="-107" charset="-128"/>
              </a:rPr>
              <a:t> ―</a:t>
            </a:r>
            <a:r>
              <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 encompassing a network of peacebuilders and community leaders dedicated to preventing and resolving conflicts around the globe. </a:t>
            </a:r>
          </a:p>
          <a:p>
            <a:endPar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B2294-2815-0641-BA18-00635844A3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9147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To serve this vision, Rotary has developed partnerships with eight</a:t>
            </a:r>
            <a:r>
              <a:rPr lang="en-US" sz="1200" kern="1200" baseline="0" dirty="0">
                <a:solidFill>
                  <a:schemeClr val="tx1"/>
                </a:solidFill>
                <a:effectLst/>
                <a:latin typeface="Georgia" panose="02040502050405020303" pitchFamily="18" charset="0"/>
                <a:ea typeface="ヒラギノ角ゴ Pro W3" pitchFamily="-107" charset="-128"/>
                <a:cs typeface="ヒラギノ角ゴ Pro W3" pitchFamily="-107" charset="-128"/>
              </a:rPr>
              <a:t> </a:t>
            </a:r>
            <a:r>
              <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renowned universities that host the Rotary Peace Centers. The centers empower, educate, and increase the capacity of peacebuilders through rigorous academic training, practice, and global networking opportunities.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B2294-2815-0641-BA18-00635844A3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4893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Since the Rotary Peace Centers began in 2002, more than </a:t>
            </a:r>
            <a:r>
              <a:rPr lang="en-US" sz="1200" b="1" kern="1200" dirty="0">
                <a:solidFill>
                  <a:schemeClr val="tx1"/>
                </a:solidFill>
                <a:effectLst/>
                <a:latin typeface="Georgia" panose="02040502050405020303" pitchFamily="18" charset="0"/>
                <a:ea typeface="ヒラギノ角ゴ Pro W3" pitchFamily="-107" charset="-128"/>
                <a:cs typeface="ヒラギノ角ゴ Pro W3" pitchFamily="-107" charset="-128"/>
              </a:rPr>
              <a:t>1,400 people </a:t>
            </a:r>
            <a:r>
              <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have graduated from our programs and are working on peace and development initiatives in more than </a:t>
            </a:r>
            <a:r>
              <a:rPr lang="en-US" sz="1200" b="1" kern="1200" dirty="0">
                <a:solidFill>
                  <a:schemeClr val="tx1"/>
                </a:solidFill>
                <a:effectLst/>
                <a:latin typeface="Georgia" panose="02040502050405020303" pitchFamily="18" charset="0"/>
                <a:ea typeface="ヒラギノ角ゴ Pro W3" pitchFamily="-107" charset="-128"/>
                <a:cs typeface="ヒラギノ角ゴ Pro W3" pitchFamily="-107" charset="-128"/>
              </a:rPr>
              <a:t>115 countries</a:t>
            </a:r>
            <a:r>
              <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B2294-2815-0641-BA18-00635844A3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230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dirty="0">
                <a:latin typeface="Georgia" panose="02040502050405020303" pitchFamily="18" charset="0"/>
              </a:rPr>
              <a:t>93% of the more</a:t>
            </a:r>
            <a:r>
              <a:rPr lang="en-US" sz="1200" baseline="0" dirty="0">
                <a:latin typeface="Georgia" panose="02040502050405020303" pitchFamily="18" charset="0"/>
              </a:rPr>
              <a:t> than</a:t>
            </a:r>
            <a:r>
              <a:rPr lang="en-US" sz="1200" dirty="0">
                <a:latin typeface="Georgia" panose="02040502050405020303" pitchFamily="18" charset="0"/>
              </a:rPr>
              <a:t> 1,400 working alumni say they are</a:t>
            </a:r>
            <a:r>
              <a:rPr lang="en-US" sz="1200" baseline="0" dirty="0">
                <a:latin typeface="Georgia" panose="02040502050405020303" pitchFamily="18" charset="0"/>
              </a:rPr>
              <a:t> in jobs connected to peace and development in more than 115 countries. </a:t>
            </a:r>
          </a:p>
          <a:p>
            <a:pPr>
              <a:defRPr/>
            </a:pPr>
            <a:endParaRPr lang="en-US" sz="1200" baseline="0" dirty="0">
              <a:latin typeface="Georgia" panose="02040502050405020303" pitchFamily="18" charset="0"/>
            </a:endParaRPr>
          </a:p>
          <a:p>
            <a:pPr marL="171450" indent="-171450">
              <a:buFont typeface="Arial" panose="020B0604020202020204" pitchFamily="34" charset="0"/>
              <a:buChar char="•"/>
              <a:defRPr/>
            </a:pPr>
            <a:r>
              <a:rPr lang="en-US" sz="1200" baseline="0" dirty="0">
                <a:latin typeface="Georgia" panose="02040502050405020303" pitchFamily="18" charset="0"/>
              </a:rPr>
              <a:t>51% serve in government and nongovernment agencies</a:t>
            </a:r>
          </a:p>
          <a:p>
            <a:pPr marL="171450" indent="-171450">
              <a:buFont typeface="Arial" panose="020B0604020202020204" pitchFamily="34" charset="0"/>
              <a:buChar char="•"/>
              <a:defRPr/>
            </a:pPr>
            <a:r>
              <a:rPr lang="en-US" sz="1200" baseline="0" dirty="0">
                <a:latin typeface="Georgia" panose="02040502050405020303" pitchFamily="18" charset="0"/>
              </a:rPr>
              <a:t>24% work in education, are pursuing advance degrees, or are involved in academic research </a:t>
            </a:r>
          </a:p>
          <a:p>
            <a:pPr marL="171450" indent="-171450">
              <a:buFont typeface="Arial" panose="020B0604020202020204" pitchFamily="34" charset="0"/>
              <a:buChar char="•"/>
              <a:defRPr/>
            </a:pPr>
            <a:r>
              <a:rPr lang="en-US" sz="1200" baseline="0" dirty="0">
                <a:latin typeface="Georgia" panose="02040502050405020303" pitchFamily="18" charset="0"/>
              </a:rPr>
              <a:t>6% work for UN agencies</a:t>
            </a:r>
          </a:p>
          <a:p>
            <a:pPr marL="171450" indent="-171450">
              <a:buFont typeface="Arial" panose="020B0604020202020204" pitchFamily="34" charset="0"/>
              <a:buChar char="•"/>
              <a:defRPr/>
            </a:pPr>
            <a:r>
              <a:rPr lang="en-US" sz="1200" baseline="0" dirty="0">
                <a:latin typeface="Georgia" panose="02040502050405020303" pitchFamily="18" charset="0"/>
              </a:rPr>
              <a:t>6% work in law and law enforcement</a:t>
            </a:r>
          </a:p>
          <a:p>
            <a:pPr marL="171450" indent="-171450">
              <a:buFont typeface="Arial" panose="020B0604020202020204" pitchFamily="34" charset="0"/>
              <a:buChar char="•"/>
              <a:defRPr/>
            </a:pPr>
            <a:r>
              <a:rPr lang="en-US" sz="1200" baseline="0" dirty="0">
                <a:latin typeface="Georgia" panose="02040502050405020303" pitchFamily="18" charset="0"/>
              </a:rPr>
              <a:t>13% work as journalists, for the World Bank, and in other professions</a:t>
            </a:r>
            <a:endParaRPr lang="en-US" altLang="en-US" sz="1200" dirty="0">
              <a:latin typeface="Georgia" panose="02040502050405020303" pitchFamily="18" charset="0"/>
              <a:ea typeface="ヒラギノ角ゴ Pro W3" pitchFamily="-111"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B2294-2815-0641-BA18-00635844A3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404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latin typeface="Georgia" panose="02040502050405020303" pitchFamily="18" charset="0"/>
                <a:ea typeface="ヒラギノ角ゴ Pro W3" pitchFamily="-111" charset="-128"/>
              </a:rPr>
              <a:t>We have</a:t>
            </a:r>
            <a:r>
              <a:rPr lang="en-US" altLang="en-US" sz="1200" baseline="0" dirty="0">
                <a:latin typeface="Georgia" panose="02040502050405020303" pitchFamily="18" charset="0"/>
                <a:ea typeface="ヒラギノ角ゴ Pro W3" pitchFamily="-111" charset="-128"/>
              </a:rPr>
              <a:t> </a:t>
            </a:r>
            <a:r>
              <a:rPr lang="en-US" altLang="en-US" sz="1200" b="1" baseline="0" dirty="0">
                <a:latin typeface="Georgia" panose="02040502050405020303" pitchFamily="18" charset="0"/>
                <a:ea typeface="ヒラギノ角ゴ Pro W3" pitchFamily="-111" charset="-128"/>
              </a:rPr>
              <a:t>seven</a:t>
            </a:r>
            <a:r>
              <a:rPr lang="en-US" altLang="en-US" sz="1200" b="1" dirty="0">
                <a:latin typeface="Georgia" panose="02040502050405020303" pitchFamily="18" charset="0"/>
                <a:ea typeface="ヒラギノ角ゴ Pro W3" pitchFamily="-111" charset="-128"/>
              </a:rPr>
              <a:t> Rotary Peace Centers </a:t>
            </a:r>
            <a:r>
              <a:rPr lang="en-US" altLang="en-US" sz="1200" b="0" dirty="0">
                <a:latin typeface="Georgia" panose="02040502050405020303" pitchFamily="18" charset="0"/>
                <a:ea typeface="ヒラギノ角ゴ Pro W3" pitchFamily="-111" charset="-128"/>
              </a:rPr>
              <a:t>at </a:t>
            </a:r>
            <a:r>
              <a:rPr lang="en-US" altLang="en-US" sz="1200" b="1" dirty="0">
                <a:latin typeface="Georgia" panose="02040502050405020303" pitchFamily="18" charset="0"/>
                <a:ea typeface="ヒラギノ角ゴ Pro W3" pitchFamily="-111" charset="-128"/>
              </a:rPr>
              <a:t>eight universities</a:t>
            </a:r>
            <a:r>
              <a:rPr lang="en-US" altLang="en-US" sz="1200" dirty="0">
                <a:latin typeface="Georgia" panose="02040502050405020303" pitchFamily="18" charset="0"/>
                <a:ea typeface="ヒラギノ角ゴ Pro W3" pitchFamily="-111" charset="-128"/>
              </a:rPr>
              <a:t>. </a:t>
            </a:r>
          </a:p>
          <a:p>
            <a:endParaRPr lang="en-US" altLang="en-US" sz="1200" b="1" dirty="0">
              <a:latin typeface="Georgia" panose="02040502050405020303" pitchFamily="18" charset="0"/>
              <a:ea typeface="ヒラギノ角ゴ Pro W3" pitchFamily="-111" charset="-128"/>
            </a:endParaRPr>
          </a:p>
          <a:p>
            <a:r>
              <a:rPr lang="en-US" altLang="en-US" sz="1200" b="0" dirty="0">
                <a:latin typeface="Georgia" panose="02040502050405020303" pitchFamily="18" charset="0"/>
                <a:ea typeface="ヒラギノ角ゴ Pro W3" pitchFamily="-111" charset="-128"/>
              </a:rPr>
              <a:t>Five </a:t>
            </a:r>
            <a:r>
              <a:rPr lang="en-US" altLang="en-US" sz="1200" dirty="0">
                <a:latin typeface="Georgia" panose="02040502050405020303" pitchFamily="18" charset="0"/>
                <a:ea typeface="ヒラギノ角ゴ Pro W3" pitchFamily="-111" charset="-128"/>
              </a:rPr>
              <a:t>centers</a:t>
            </a:r>
            <a:r>
              <a:rPr lang="en-US" altLang="en-US" sz="1200" baseline="0" dirty="0">
                <a:latin typeface="Georgia" panose="02040502050405020303" pitchFamily="18" charset="0"/>
                <a:ea typeface="ヒラギノ角ゴ Pro W3" pitchFamily="-111" charset="-128"/>
              </a:rPr>
              <a:t> </a:t>
            </a:r>
            <a:r>
              <a:rPr lang="en-US" altLang="en-US" sz="1200" dirty="0">
                <a:latin typeface="Georgia" panose="02040502050405020303" pitchFamily="18" charset="0"/>
                <a:ea typeface="ヒラギノ角ゴ Pro W3" pitchFamily="-111" charset="-128"/>
              </a:rPr>
              <a:t>offer </a:t>
            </a:r>
            <a:r>
              <a:rPr lang="en-US" altLang="en-US" sz="1200" b="1" dirty="0">
                <a:latin typeface="Georgia" panose="02040502050405020303" pitchFamily="18" charset="0"/>
                <a:ea typeface="ヒラギノ角ゴ Pro W3" pitchFamily="-111" charset="-128"/>
              </a:rPr>
              <a:t>master’s degrees</a:t>
            </a:r>
            <a:r>
              <a:rPr lang="en-US" altLang="en-US" sz="1200" dirty="0">
                <a:latin typeface="Georgia" panose="02040502050405020303" pitchFamily="18" charset="0"/>
                <a:ea typeface="ヒラギノ角ゴ Pro W3" pitchFamily="-111" charset="-128"/>
              </a:rPr>
              <a:t> in disciplines related to </a:t>
            </a:r>
            <a:r>
              <a:rPr lang="en-US" altLang="en-US" sz="1200" b="1" dirty="0">
                <a:latin typeface="Georgia" panose="02040502050405020303" pitchFamily="18" charset="0"/>
                <a:ea typeface="ヒラギノ角ゴ Pro W3" pitchFamily="-111" charset="-128"/>
              </a:rPr>
              <a:t>peace and development:</a:t>
            </a:r>
            <a:r>
              <a:rPr lang="en-US" altLang="en-US" sz="1200" dirty="0">
                <a:latin typeface="Georgia" panose="02040502050405020303" pitchFamily="18" charset="0"/>
                <a:ea typeface="ヒラギノ角ゴ Pro W3" pitchFamily="-111" charset="-128"/>
              </a:rPr>
              <a:t> </a:t>
            </a:r>
          </a:p>
          <a:p>
            <a:endParaRPr lang="en-US" altLang="en-US" sz="1200" dirty="0">
              <a:latin typeface="Georgia" panose="02040502050405020303" pitchFamily="18" charset="0"/>
              <a:ea typeface="ヒラギノ角ゴ Pro W3" pitchFamily="-111" charset="-128"/>
            </a:endParaRPr>
          </a:p>
          <a:p>
            <a:pPr>
              <a:buFontTx/>
              <a:buChar char="•"/>
            </a:pPr>
            <a:r>
              <a:rPr lang="en-US" altLang="en-US" sz="1200" dirty="0">
                <a:latin typeface="Georgia" panose="02040502050405020303" pitchFamily="18" charset="0"/>
                <a:ea typeface="ヒラギノ角ゴ Pro W3" pitchFamily="-111" charset="-128"/>
              </a:rPr>
              <a:t>A</a:t>
            </a:r>
            <a:r>
              <a:rPr lang="en-US" altLang="en-US" sz="1200" baseline="0" dirty="0">
                <a:latin typeface="Georgia" panose="02040502050405020303" pitchFamily="18" charset="0"/>
                <a:ea typeface="ヒラギノ角ゴ Pro W3" pitchFamily="-111" charset="-128"/>
              </a:rPr>
              <a:t> </a:t>
            </a:r>
            <a:r>
              <a:rPr lang="en-US" altLang="en-US" sz="1200" dirty="0">
                <a:latin typeface="Georgia" panose="02040502050405020303" pitchFamily="18" charset="0"/>
                <a:ea typeface="ヒラギノ角ゴ Pro W3" pitchFamily="-111" charset="-128"/>
              </a:rPr>
              <a:t>joint program at Duke University and the University of North Carolina-Chapel Hill, USA </a:t>
            </a:r>
          </a:p>
          <a:p>
            <a:pPr marL="0" marR="0" indent="0" algn="l" defTabSz="914400" rtl="0" eaLnBrk="0" fontAlgn="base" latinLnBrk="0" hangingPunct="0">
              <a:lnSpc>
                <a:spcPct val="100000"/>
              </a:lnSpc>
              <a:spcBef>
                <a:spcPct val="30000"/>
              </a:spcBef>
              <a:spcAft>
                <a:spcPct val="0"/>
              </a:spcAft>
              <a:buClrTx/>
              <a:buSzTx/>
              <a:buFontTx/>
              <a:buChar char="•"/>
              <a:tabLst/>
              <a:defRPr/>
            </a:pPr>
            <a:r>
              <a:rPr lang="en-US" altLang="en-US" sz="1200" dirty="0">
                <a:latin typeface="Georgia" panose="02040502050405020303" pitchFamily="18" charset="0"/>
                <a:ea typeface="ヒラギノ角ゴ Pro W3" pitchFamily="-111" charset="-128"/>
              </a:rPr>
              <a:t>International Christian University, Japan </a:t>
            </a:r>
          </a:p>
          <a:p>
            <a:pPr>
              <a:buFontTx/>
              <a:buChar char="•"/>
            </a:pPr>
            <a:r>
              <a:rPr lang="en-US" altLang="en-US" sz="1200" dirty="0">
                <a:latin typeface="Georgia" panose="02040502050405020303" pitchFamily="18" charset="0"/>
                <a:ea typeface="ヒラギノ角ゴ Pro W3" pitchFamily="-111" charset="-128"/>
              </a:rPr>
              <a:t>University of Bradford, England</a:t>
            </a:r>
          </a:p>
          <a:p>
            <a:pPr marL="0" marR="0" indent="0" algn="l" defTabSz="914400" rtl="0" eaLnBrk="0" fontAlgn="base" latinLnBrk="0" hangingPunct="0">
              <a:lnSpc>
                <a:spcPct val="100000"/>
              </a:lnSpc>
              <a:spcBef>
                <a:spcPct val="30000"/>
              </a:spcBef>
              <a:spcAft>
                <a:spcPct val="0"/>
              </a:spcAft>
              <a:buClrTx/>
              <a:buSzTx/>
              <a:buFontTx/>
              <a:buChar char="•"/>
              <a:tabLst/>
              <a:defRPr/>
            </a:pPr>
            <a:r>
              <a:rPr lang="en-US" altLang="en-US" sz="1200" dirty="0">
                <a:latin typeface="Georgia" panose="02040502050405020303" pitchFamily="18" charset="0"/>
                <a:ea typeface="ヒラギノ角ゴ Pro W3" pitchFamily="-111" charset="-128"/>
              </a:rPr>
              <a:t>University of Queensland, Australia </a:t>
            </a:r>
          </a:p>
          <a:p>
            <a:pPr>
              <a:buFontTx/>
              <a:buChar char="•"/>
            </a:pPr>
            <a:r>
              <a:rPr lang="en-US" altLang="en-US" sz="1200" dirty="0">
                <a:latin typeface="Georgia" panose="02040502050405020303" pitchFamily="18" charset="0"/>
                <a:ea typeface="ヒラギノ角ゴ Pro W3" pitchFamily="-111" charset="-128"/>
              </a:rPr>
              <a:t>Uppsala University,</a:t>
            </a:r>
            <a:r>
              <a:rPr lang="en-US" altLang="en-US" sz="1200" baseline="0" dirty="0">
                <a:latin typeface="Georgia" panose="02040502050405020303" pitchFamily="18" charset="0"/>
                <a:ea typeface="ヒラギノ角ゴ Pro W3" pitchFamily="-111" charset="-128"/>
              </a:rPr>
              <a:t> </a:t>
            </a:r>
            <a:r>
              <a:rPr lang="en-US" altLang="en-US" sz="1200" dirty="0">
                <a:latin typeface="Georgia" panose="02040502050405020303" pitchFamily="18" charset="0"/>
                <a:ea typeface="ヒラギノ角ゴ Pro W3" pitchFamily="-111" charset="-128"/>
              </a:rPr>
              <a:t>Sweden</a:t>
            </a:r>
          </a:p>
          <a:p>
            <a:endParaRPr lang="en-US" altLang="en-US" sz="1200" dirty="0">
              <a:latin typeface="Georgia" panose="02040502050405020303" pitchFamily="18" charset="0"/>
              <a:ea typeface="ヒラギノ角ゴ Pro W3" pitchFamily="-111" charset="-128"/>
            </a:endParaRPr>
          </a:p>
          <a:p>
            <a:r>
              <a:rPr lang="en-US" altLang="en-US" sz="1200" dirty="0">
                <a:latin typeface="Georgia" panose="02040502050405020303" pitchFamily="18" charset="0"/>
                <a:ea typeface="ヒラギノ角ゴ Pro W3" pitchFamily="-111" charset="-128"/>
              </a:rPr>
              <a:t>Two centers, at </a:t>
            </a:r>
            <a:r>
              <a:rPr lang="en-US" altLang="en-US" sz="1200" b="0" dirty="0" err="1">
                <a:latin typeface="Georgia" panose="02040502050405020303" pitchFamily="18" charset="0"/>
                <a:ea typeface="ヒラギノ角ゴ Pro W3" pitchFamily="-111" charset="-128"/>
              </a:rPr>
              <a:t>Chulalongkorn</a:t>
            </a:r>
            <a:r>
              <a:rPr lang="en-US" altLang="en-US" sz="1200" b="0" dirty="0">
                <a:latin typeface="Georgia" panose="02040502050405020303" pitchFamily="18" charset="0"/>
                <a:ea typeface="ヒラギノ角ゴ Pro W3" pitchFamily="-111" charset="-128"/>
              </a:rPr>
              <a:t> University in Thailand and Makerere University in Uganda, offer a </a:t>
            </a:r>
            <a:r>
              <a:rPr lang="en-US" altLang="en-US" sz="1200" b="1" dirty="0">
                <a:latin typeface="Georgia" panose="02040502050405020303" pitchFamily="18" charset="0"/>
                <a:ea typeface="ヒラギノ角ゴ Pro W3" pitchFamily="-111" charset="-128"/>
              </a:rPr>
              <a:t>professional</a:t>
            </a:r>
            <a:r>
              <a:rPr lang="en-US" altLang="en-US" sz="1200" b="1" baseline="0" dirty="0">
                <a:latin typeface="Georgia" panose="02040502050405020303" pitchFamily="18" charset="0"/>
                <a:ea typeface="ヒラギノ角ゴ Pro W3" pitchFamily="-111" charset="-128"/>
              </a:rPr>
              <a:t> development </a:t>
            </a:r>
            <a:r>
              <a:rPr lang="en-US" altLang="en-US" sz="1200" b="1" dirty="0">
                <a:latin typeface="Georgia" panose="02040502050405020303" pitchFamily="18" charset="0"/>
                <a:ea typeface="ヒラギノ角ゴ Pro W3" pitchFamily="-111" charset="-128"/>
              </a:rPr>
              <a:t>certificate</a:t>
            </a:r>
            <a:r>
              <a:rPr lang="en-US" altLang="en-US" sz="1200" dirty="0">
                <a:latin typeface="Georgia" panose="02040502050405020303" pitchFamily="18" charset="0"/>
                <a:ea typeface="ヒラギノ角ゴ Pro W3" pitchFamily="-111" charset="-128"/>
              </a:rPr>
              <a:t> in </a:t>
            </a:r>
            <a:r>
              <a:rPr lang="en-US" altLang="en-US" sz="1200" b="1" dirty="0">
                <a:latin typeface="Georgia" panose="02040502050405020303" pitchFamily="18" charset="0"/>
                <a:ea typeface="ヒラギノ角ゴ Pro W3" pitchFamily="-111" charset="-128"/>
              </a:rPr>
              <a:t>peace and conflict studies</a:t>
            </a:r>
            <a:r>
              <a:rPr lang="en-US" altLang="en-US" sz="1200" dirty="0">
                <a:latin typeface="Georgia" panose="02040502050405020303" pitchFamily="18" charset="0"/>
                <a:ea typeface="ヒラギノ角ゴ Pro W3" pitchFamily="-111" charset="-128"/>
              </a:rPr>
              <a:t>. The </a:t>
            </a:r>
            <a:r>
              <a:rPr lang="en-US" altLang="en-US" sz="1200" baseline="0" dirty="0">
                <a:latin typeface="Georgia" panose="02040502050405020303" pitchFamily="18" charset="0"/>
                <a:ea typeface="ヒラギノ角ゴ Pro W3" pitchFamily="-111" charset="-128"/>
              </a:rPr>
              <a:t>yearlong program blends online learning, classroom studies, and a social change initiative. </a:t>
            </a:r>
            <a:endParaRPr lang="en-US" altLang="en-US" sz="1200" dirty="0">
              <a:latin typeface="Georgia" panose="02040502050405020303" pitchFamily="18" charset="0"/>
              <a:ea typeface="ヒラギノ角ゴ Pro W3" pitchFamily="-111" charset="-128"/>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B2294-2815-0641-BA18-00635844A3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131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Georgia" panose="02040502050405020303" pitchFamily="18" charset="0"/>
                <a:ea typeface="ヒラギノ角ゴ Pro W3" pitchFamily="-111" charset="-128"/>
              </a:rPr>
              <a:t>Up to 130 Rotary Peace Fellows are selected each year to earn a master’s degree </a:t>
            </a:r>
            <a:r>
              <a:rPr lang="en-US" altLang="en-US" b="1" dirty="0">
                <a:latin typeface="Georgia" panose="02040502050405020303" pitchFamily="18" charset="0"/>
                <a:ea typeface="ヒラギノ角ゴ Pro W3" pitchFamily="-111" charset="-128"/>
              </a:rPr>
              <a:t>or</a:t>
            </a:r>
            <a:r>
              <a:rPr lang="en-US" altLang="en-US" dirty="0">
                <a:latin typeface="Georgia" panose="02040502050405020303" pitchFamily="18" charset="0"/>
                <a:ea typeface="ヒラギノ角ゴ Pro W3" pitchFamily="-111" charset="-128"/>
              </a:rPr>
              <a:t> a professional development certificate. </a:t>
            </a:r>
          </a:p>
          <a:p>
            <a:endParaRPr lang="en-US" altLang="en-US" dirty="0">
              <a:latin typeface="Georgia" panose="02040502050405020303" pitchFamily="18" charset="0"/>
              <a:ea typeface="ヒラギノ角ゴ Pro W3" pitchFamily="-111" charset="-128"/>
            </a:endParaRPr>
          </a:p>
          <a:p>
            <a:r>
              <a:rPr lang="en-US" altLang="en-US" dirty="0">
                <a:latin typeface="Georgia" panose="02040502050405020303" pitchFamily="18" charset="0"/>
                <a:ea typeface="ヒラギノ角ゴ Pro W3" pitchFamily="-111" charset="-128"/>
              </a:rPr>
              <a:t>The two programs were created to provide those near the start of their careers, as well as those with</a:t>
            </a:r>
            <a:r>
              <a:rPr lang="en-US" altLang="en-US" baseline="0" dirty="0">
                <a:latin typeface="Georgia" panose="02040502050405020303" pitchFamily="18" charset="0"/>
                <a:ea typeface="ヒラギノ角ゴ Pro W3" pitchFamily="-111" charset="-128"/>
              </a:rPr>
              <a:t> proven </a:t>
            </a:r>
            <a:r>
              <a:rPr lang="en-US" altLang="en-US" dirty="0">
                <a:latin typeface="Georgia" panose="02040502050405020303" pitchFamily="18" charset="0"/>
                <a:ea typeface="ヒラギノ角ゴ Pro W3" pitchFamily="-111" charset="-128"/>
              </a:rPr>
              <a:t>experience, with the educational opportunities that</a:t>
            </a:r>
            <a:r>
              <a:rPr lang="en-US" altLang="en-US" baseline="0" dirty="0">
                <a:latin typeface="Georgia" panose="02040502050405020303" pitchFamily="18" charset="0"/>
                <a:ea typeface="ヒラギノ角ゴ Pro W3" pitchFamily="-111" charset="-128"/>
              </a:rPr>
              <a:t> will</a:t>
            </a:r>
            <a:r>
              <a:rPr lang="en-US" altLang="en-US" dirty="0">
                <a:latin typeface="Georgia" panose="02040502050405020303" pitchFamily="18" charset="0"/>
                <a:ea typeface="ヒラギノ角ゴ Pro W3" pitchFamily="-111" charset="-128"/>
              </a:rPr>
              <a:t> further their careers in peacebuilding</a:t>
            </a:r>
            <a:r>
              <a:rPr lang="en-US" altLang="en-US" baseline="0" dirty="0">
                <a:latin typeface="Georgia" panose="02040502050405020303" pitchFamily="18" charset="0"/>
                <a:ea typeface="ヒラギノ角ゴ Pro W3" pitchFamily="-111" charset="-128"/>
              </a:rPr>
              <a:t> and development. </a:t>
            </a:r>
            <a:endParaRPr lang="en-US" altLang="en-US" dirty="0">
              <a:latin typeface="Georgia" panose="02040502050405020303" pitchFamily="18" charset="0"/>
              <a:ea typeface="ヒラギノ角ゴ Pro W3" pitchFamily="-111" charset="-128"/>
            </a:endParaRPr>
          </a:p>
          <a:p>
            <a:endParaRPr lang="en-US" altLang="en-US" dirty="0">
              <a:latin typeface="Georgia" panose="02040502050405020303" pitchFamily="18" charset="0"/>
              <a:ea typeface="ヒラギノ角ゴ Pro W3" pitchFamily="-111" charset="-128"/>
            </a:endParaRPr>
          </a:p>
          <a:p>
            <a:r>
              <a:rPr lang="en-US" altLang="en-US" dirty="0">
                <a:latin typeface="Georgia" panose="02040502050405020303" pitchFamily="18" charset="0"/>
                <a:ea typeface="ヒラギノ角ゴ Pro W3" pitchFamily="-111" charset="-128"/>
              </a:rPr>
              <a:t>Each year, </a:t>
            </a:r>
            <a:r>
              <a:rPr lang="en-US" altLang="en-US" b="1" dirty="0">
                <a:latin typeface="Georgia" panose="02040502050405020303" pitchFamily="18" charset="0"/>
                <a:ea typeface="ヒラギノ角ゴ Pro W3" pitchFamily="-111" charset="-128"/>
              </a:rPr>
              <a:t>50 fellows</a:t>
            </a:r>
            <a:r>
              <a:rPr lang="en-US" altLang="en-US" dirty="0">
                <a:latin typeface="Georgia" panose="02040502050405020303" pitchFamily="18" charset="0"/>
                <a:ea typeface="ヒラギノ角ゴ Pro W3" pitchFamily="-111" charset="-128"/>
              </a:rPr>
              <a:t> are assigned to a </a:t>
            </a:r>
            <a:r>
              <a:rPr lang="en-US" altLang="en-US" b="1" dirty="0">
                <a:latin typeface="Georgia" panose="02040502050405020303" pitchFamily="18" charset="0"/>
                <a:ea typeface="ヒラギノ角ゴ Pro W3" pitchFamily="-111" charset="-128"/>
              </a:rPr>
              <a:t>master’s</a:t>
            </a:r>
            <a:r>
              <a:rPr lang="en-US" altLang="en-US" b="1" baseline="0" dirty="0">
                <a:latin typeface="Georgia" panose="02040502050405020303" pitchFamily="18" charset="0"/>
                <a:ea typeface="ヒラギノ角ゴ Pro W3" pitchFamily="-111" charset="-128"/>
              </a:rPr>
              <a:t> </a:t>
            </a:r>
            <a:r>
              <a:rPr lang="en-US" altLang="en-US" b="1" dirty="0">
                <a:latin typeface="Georgia" panose="02040502050405020303" pitchFamily="18" charset="0"/>
                <a:ea typeface="ヒラギノ角ゴ Pro W3" pitchFamily="-111" charset="-128"/>
              </a:rPr>
              <a:t>program </a:t>
            </a:r>
            <a:r>
              <a:rPr lang="en-US" altLang="en-US" b="0" dirty="0">
                <a:latin typeface="Georgia" panose="02040502050405020303" pitchFamily="18" charset="0"/>
                <a:ea typeface="ヒラギノ角ゴ Pro W3" pitchFamily="-111" charset="-128"/>
              </a:rPr>
              <a:t>(10 per center) that</a:t>
            </a:r>
            <a:r>
              <a:rPr lang="en-US" altLang="en-US" dirty="0">
                <a:latin typeface="Georgia" panose="02040502050405020303" pitchFamily="18" charset="0"/>
                <a:ea typeface="ヒラギノ角ゴ Pro W3" pitchFamily="-111" charset="-128"/>
              </a:rPr>
              <a:t> lasts from </a:t>
            </a:r>
            <a:r>
              <a:rPr lang="en-US" altLang="en-US" b="1" dirty="0">
                <a:latin typeface="Georgia" panose="02040502050405020303" pitchFamily="18" charset="0"/>
                <a:ea typeface="ヒラギノ角ゴ Pro W3" pitchFamily="-111" charset="-128"/>
              </a:rPr>
              <a:t>15</a:t>
            </a:r>
            <a:r>
              <a:rPr lang="en-US" altLang="en-US" b="1" baseline="0" dirty="0">
                <a:latin typeface="Georgia" panose="02040502050405020303" pitchFamily="18" charset="0"/>
                <a:ea typeface="ヒラギノ角ゴ Pro W3" pitchFamily="-111" charset="-128"/>
              </a:rPr>
              <a:t> </a:t>
            </a:r>
            <a:r>
              <a:rPr lang="en-US" altLang="en-US" b="1" dirty="0">
                <a:latin typeface="Georgia" panose="02040502050405020303" pitchFamily="18" charset="0"/>
                <a:ea typeface="ヒラギノ角ゴ Pro W3" pitchFamily="-111" charset="-128"/>
              </a:rPr>
              <a:t>months to two years</a:t>
            </a:r>
            <a:r>
              <a:rPr lang="en-US" altLang="en-US" dirty="0">
                <a:latin typeface="Georgia" panose="02040502050405020303" pitchFamily="18" charset="0"/>
                <a:ea typeface="ヒラギノ角ゴ Pro W3" pitchFamily="-111" charset="-128"/>
              </a:rPr>
              <a:t>. </a:t>
            </a:r>
          </a:p>
          <a:p>
            <a:endParaRPr lang="en-US" altLang="en-US" dirty="0">
              <a:latin typeface="Georgia" panose="02040502050405020303" pitchFamily="18" charset="0"/>
              <a:ea typeface="ヒラギノ角ゴ Pro W3" pitchFamily="-111" charset="-128"/>
            </a:endParaRPr>
          </a:p>
          <a:p>
            <a:r>
              <a:rPr lang="en-US" altLang="en-US" b="0" dirty="0">
                <a:latin typeface="Georgia" panose="02040502050405020303" pitchFamily="18" charset="0"/>
                <a:ea typeface="ヒラギノ角ゴ Pro W3" pitchFamily="-111" charset="-128"/>
              </a:rPr>
              <a:t>Up to </a:t>
            </a:r>
            <a:r>
              <a:rPr lang="en-US" altLang="en-US" b="1" dirty="0">
                <a:latin typeface="Georgia" panose="02040502050405020303" pitchFamily="18" charset="0"/>
                <a:ea typeface="ヒラギノ角ゴ Pro W3" pitchFamily="-111" charset="-128"/>
              </a:rPr>
              <a:t>80 fellows</a:t>
            </a:r>
            <a:r>
              <a:rPr lang="en-US" altLang="en-US" dirty="0">
                <a:latin typeface="Georgia" panose="02040502050405020303" pitchFamily="18" charset="0"/>
                <a:ea typeface="ヒラギノ角ゴ Pro W3" pitchFamily="-111" charset="-128"/>
              </a:rPr>
              <a:t> are selected to participate in the </a:t>
            </a:r>
            <a:r>
              <a:rPr lang="en-US" altLang="en-US" b="1" dirty="0">
                <a:latin typeface="Georgia" panose="02040502050405020303" pitchFamily="18" charset="0"/>
                <a:ea typeface="ヒラギノ角ゴ Pro W3" pitchFamily="-111" charset="-128"/>
              </a:rPr>
              <a:t>one-year certificate program</a:t>
            </a:r>
            <a:r>
              <a:rPr lang="en-US" altLang="en-US" b="0" dirty="0">
                <a:latin typeface="Georgia" panose="02040502050405020303" pitchFamily="18" charset="0"/>
                <a:ea typeface="ヒラギノ角ゴ Pro W3" pitchFamily="-111" charset="-128"/>
              </a:rPr>
              <a:t>,</a:t>
            </a:r>
            <a:r>
              <a:rPr lang="en-US" altLang="en-US" dirty="0">
                <a:latin typeface="Georgia" panose="02040502050405020303" pitchFamily="18" charset="0"/>
                <a:ea typeface="ヒラギノ角ゴ Pro W3" pitchFamily="-111" charset="-128"/>
              </a:rPr>
              <a:t> with two cohorts of up to 20 fellows participating </a:t>
            </a:r>
            <a:r>
              <a:rPr lang="en-US" altLang="en-US" b="0" baseline="0" dirty="0">
                <a:latin typeface="Georgia" panose="02040502050405020303" pitchFamily="18" charset="0"/>
                <a:ea typeface="ヒラギノ角ゴ Pro W3" pitchFamily="-111" charset="-128"/>
              </a:rPr>
              <a:t>at each of the two certificate centers. </a:t>
            </a:r>
            <a:endParaRPr lang="en-US" altLang="en-US" dirty="0">
              <a:latin typeface="Georgia" panose="02040502050405020303" pitchFamily="18" charset="0"/>
              <a:ea typeface="ヒラギノ角ゴ Pro W3" pitchFamily="-111" charset="-128"/>
            </a:endParaRPr>
          </a:p>
          <a:p>
            <a:endParaRPr lang="en-US" sz="1200" kern="1200" dirty="0">
              <a:solidFill>
                <a:schemeClr val="tx1"/>
              </a:solidFill>
              <a:effectLst/>
              <a:latin typeface="Arial" pitchFamily="-107" charset="0"/>
              <a:ea typeface="ヒラギノ角ゴ Pro W3" pitchFamily="-107" charset="-128"/>
              <a:cs typeface="ヒラギノ角ゴ Pro W3" pitchFamily="-107" charset="-128"/>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B2294-2815-0641-BA18-00635844A3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4813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Teaching in the master’s programs is grounded in practical research.</a:t>
            </a:r>
            <a:r>
              <a:rPr lang="en-US" sz="1200" kern="1200" baseline="0" dirty="0">
                <a:solidFill>
                  <a:schemeClr val="tx1"/>
                </a:solidFill>
                <a:effectLst/>
                <a:latin typeface="Georgia" panose="02040502050405020303" pitchFamily="18" charset="0"/>
                <a:ea typeface="ヒラギノ角ゴ Pro W3" pitchFamily="-107" charset="-128"/>
                <a:cs typeface="ヒラギノ角ゴ Pro W3" pitchFamily="-107" charset="-128"/>
              </a:rPr>
              <a:t> S</a:t>
            </a:r>
            <a:r>
              <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tudents are enrolled graduate students with diverse backgrounds and professional experience. </a:t>
            </a:r>
          </a:p>
          <a:p>
            <a:endPar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endParaRPr>
          </a:p>
          <a:p>
            <a:r>
              <a:rPr lang="en-US" altLang="en-US" dirty="0">
                <a:latin typeface="Georgia" panose="02040502050405020303" pitchFamily="18" charset="0"/>
                <a:ea typeface="ヒラギノ角ゴ Pro W3" pitchFamily="-111" charset="-128"/>
              </a:rPr>
              <a:t>Fellows selected for the master’s program benefit from: </a:t>
            </a:r>
          </a:p>
          <a:p>
            <a:endParaRPr lang="en-US" altLang="en-US" dirty="0">
              <a:latin typeface="Georgia" panose="02040502050405020303" pitchFamily="18" charset="0"/>
              <a:ea typeface="ヒラギノ角ゴ Pro W3" pitchFamily="-111" charset="-128"/>
            </a:endParaRPr>
          </a:p>
          <a:p>
            <a:pPr>
              <a:buFontTx/>
              <a:buChar char="•"/>
            </a:pPr>
            <a:r>
              <a:rPr lang="en-US" altLang="en-US" dirty="0">
                <a:latin typeface="Georgia" panose="02040502050405020303" pitchFamily="18" charset="0"/>
                <a:ea typeface="ヒラギノ角ゴ Pro W3" pitchFamily="-111" charset="-128"/>
              </a:rPr>
              <a:t>Academic training with diverse</a:t>
            </a:r>
            <a:r>
              <a:rPr lang="en-US" altLang="en-US" baseline="0" dirty="0">
                <a:latin typeface="Georgia" panose="02040502050405020303" pitchFamily="18" charset="0"/>
                <a:ea typeface="ヒラギノ角ゴ Pro W3" pitchFamily="-111" charset="-128"/>
              </a:rPr>
              <a:t> curriculums.</a:t>
            </a:r>
            <a:r>
              <a:rPr lang="en-US" altLang="en-US" dirty="0">
                <a:latin typeface="Georgia" panose="02040502050405020303" pitchFamily="18" charset="0"/>
                <a:ea typeface="ヒラギノ角ゴ Pro W3" pitchFamily="-111" charset="-128"/>
              </a:rPr>
              <a:t> The centers build on the unique strengths of their university hosts and offer courses that examines peace and conflict through various frameworks. At all centers, the</a:t>
            </a:r>
            <a:r>
              <a:rPr lang="en-US" altLang="en-US" baseline="0" dirty="0">
                <a:latin typeface="Georgia" panose="02040502050405020303" pitchFamily="18" charset="0"/>
                <a:ea typeface="ヒラギノ角ゴ Pro W3" pitchFamily="-111" charset="-128"/>
              </a:rPr>
              <a:t> </a:t>
            </a:r>
            <a:r>
              <a:rPr lang="en-US" altLang="en-US" dirty="0">
                <a:latin typeface="Georgia" panose="02040502050405020303" pitchFamily="18" charset="0"/>
                <a:ea typeface="ヒラギノ角ゴ Pro W3" pitchFamily="-111" charset="-128"/>
              </a:rPr>
              <a:t>core coursework includes peace and conflict resolution with a focus on negotiation, mediation, human rights, or international development. </a:t>
            </a:r>
          </a:p>
          <a:p>
            <a:endParaRPr lang="en-US" altLang="en-US" dirty="0">
              <a:latin typeface="Georgia" panose="02040502050405020303" pitchFamily="18" charset="0"/>
              <a:ea typeface="ヒラギノ角ゴ Pro W3" pitchFamily="-111" charset="-128"/>
            </a:endParaRPr>
          </a:p>
          <a:p>
            <a:pPr>
              <a:buFontTx/>
              <a:buChar char="•"/>
            </a:pPr>
            <a:r>
              <a:rPr lang="en-US" altLang="en-US" dirty="0">
                <a:latin typeface="Georgia" panose="02040502050405020303" pitchFamily="18" charset="0"/>
                <a:ea typeface="ヒラギノ角ゴ Pro W3" pitchFamily="-111" charset="-128"/>
              </a:rPr>
              <a:t>A fully</a:t>
            </a:r>
            <a:r>
              <a:rPr lang="en-US" altLang="en-US" baseline="0" dirty="0">
                <a:latin typeface="Georgia" panose="02040502050405020303" pitchFamily="18" charset="0"/>
                <a:ea typeface="ヒラギノ角ゴ Pro W3" pitchFamily="-111" charset="-128"/>
              </a:rPr>
              <a:t> funded</a:t>
            </a:r>
            <a:r>
              <a:rPr lang="en-US" altLang="en-US" dirty="0">
                <a:latin typeface="Georgia" panose="02040502050405020303" pitchFamily="18" charset="0"/>
                <a:ea typeface="ヒラギノ角ゴ Pro W3" pitchFamily="-111" charset="-128"/>
              </a:rPr>
              <a:t> applied field experience of 2-3 months that they design and carry out. It’s an </a:t>
            </a:r>
            <a:r>
              <a:rPr lang="en-US" altLang="en-US" baseline="0" dirty="0">
                <a:latin typeface="Georgia" panose="02040502050405020303" pitchFamily="18" charset="0"/>
                <a:ea typeface="ヒラギノ角ゴ Pro W3" pitchFamily="-111" charset="-128"/>
              </a:rPr>
              <a:t>opportunity to put theory into practice. </a:t>
            </a:r>
            <a:endParaRPr lang="en-US" altLang="en-US" dirty="0">
              <a:latin typeface="Georgia" panose="02040502050405020303" pitchFamily="18" charset="0"/>
              <a:ea typeface="ヒラギノ角ゴ Pro W3" pitchFamily="-111" charset="-128"/>
            </a:endParaRPr>
          </a:p>
          <a:p>
            <a:pPr>
              <a:buFontTx/>
              <a:buNone/>
            </a:pPr>
            <a:endParaRPr lang="en-US" altLang="en-US" dirty="0">
              <a:latin typeface="Georgia" panose="02040502050405020303" pitchFamily="18" charset="0"/>
              <a:ea typeface="ヒラギノ角ゴ Pro W3" pitchFamily="-111" charset="-128"/>
            </a:endParaRPr>
          </a:p>
          <a:p>
            <a:pPr marL="0" marR="0" indent="0" algn="l" defTabSz="914400" rtl="0" eaLnBrk="0" fontAlgn="base" latinLnBrk="0" hangingPunct="0">
              <a:lnSpc>
                <a:spcPct val="100000"/>
              </a:lnSpc>
              <a:spcBef>
                <a:spcPct val="30000"/>
              </a:spcBef>
              <a:spcAft>
                <a:spcPct val="0"/>
              </a:spcAft>
              <a:buClrTx/>
              <a:buSzTx/>
              <a:buFontTx/>
              <a:buChar char="•"/>
              <a:tabLst/>
              <a:defRPr/>
            </a:pPr>
            <a:r>
              <a:rPr lang="en-US" altLang="en-US" dirty="0">
                <a:latin typeface="Georgia" panose="02040502050405020303" pitchFamily="18" charset="0"/>
                <a:ea typeface="ヒラギノ角ゴ Pro W3" pitchFamily="-111" charset="-128"/>
              </a:rPr>
              <a:t>Opportunities</a:t>
            </a:r>
            <a:r>
              <a:rPr lang="en-US" altLang="en-US" baseline="0" dirty="0">
                <a:latin typeface="Georgia" panose="02040502050405020303" pitchFamily="18" charset="0"/>
                <a:ea typeface="ヒラギノ角ゴ Pro W3" pitchFamily="-111" charset="-128"/>
              </a:rPr>
              <a:t> to </a:t>
            </a:r>
            <a:r>
              <a:rPr lang="en-US" altLang="en-US" dirty="0">
                <a:latin typeface="Georgia" panose="02040502050405020303" pitchFamily="18" charset="0"/>
                <a:ea typeface="ヒラギノ角ゴ Pro W3" pitchFamily="-111" charset="-128"/>
              </a:rPr>
              <a:t>network with a cohort of diverse peace fellows as well as with Rotarians at home and in their host countries.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Georgia" panose="02040502050405020303" pitchFamily="18" charset="0"/>
              <a:ea typeface="ヒラギノ角ゴ Pro W3" pitchFamily="-111" charset="-128"/>
            </a:endParaRPr>
          </a:p>
          <a:p>
            <a:pPr marL="0" marR="0" indent="0" algn="l" defTabSz="914400" rtl="0" eaLnBrk="0" fontAlgn="base" latinLnBrk="0" hangingPunct="0">
              <a:lnSpc>
                <a:spcPct val="100000"/>
              </a:lnSpc>
              <a:spcBef>
                <a:spcPct val="30000"/>
              </a:spcBef>
              <a:spcAft>
                <a:spcPct val="0"/>
              </a:spcAft>
              <a:buClrTx/>
              <a:buSzTx/>
              <a:buFontTx/>
              <a:buChar char="•"/>
              <a:tabLst/>
              <a:defRPr/>
            </a:pPr>
            <a:r>
              <a:rPr lang="en-US" altLang="en-US" baseline="0" dirty="0">
                <a:latin typeface="Georgia" panose="02040502050405020303" pitchFamily="18" charset="0"/>
                <a:ea typeface="ヒラギノ角ゴ Pro W3" pitchFamily="-111" charset="-128"/>
              </a:rPr>
              <a:t>A Rotary-sponsored workshop series that helps them develop professional skills in resiliency. </a:t>
            </a:r>
            <a:endParaRPr lang="en-US" altLang="en-US" dirty="0">
              <a:latin typeface="Georgia" panose="02040502050405020303" pitchFamily="18" charset="0"/>
              <a:ea typeface="ヒラギノ角ゴ Pro W3" pitchFamily="-111" charset="-128"/>
            </a:endParaRPr>
          </a:p>
          <a:p>
            <a:r>
              <a:rPr lang="en-US" altLang="en-US" dirty="0">
                <a:latin typeface="Georgia" panose="02040502050405020303" pitchFamily="18" charset="0"/>
                <a:ea typeface="ヒラギノ角ゴ Pro W3" pitchFamily="-111" charset="-128"/>
              </a:rPr>
              <a:t>	</a:t>
            </a:r>
          </a:p>
          <a:p>
            <a:pPr>
              <a:buFontTx/>
              <a:buChar char="•"/>
            </a:pPr>
            <a:r>
              <a:rPr lang="en-US" altLang="en-US" dirty="0">
                <a:latin typeface="Georgia" panose="02040502050405020303" pitchFamily="18" charset="0"/>
                <a:ea typeface="ヒラギノ角ゴ Pro W3" pitchFamily="-111" charset="-128"/>
              </a:rPr>
              <a:t>The chance to present their research during an annual seminar hosted by the universities and local Rotarians.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B2294-2815-0641-BA18-00635844A3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409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The ideal master’s candidate</a:t>
            </a:r>
            <a:r>
              <a:rPr lang="en-AU" sz="1200" b="1" kern="1200" dirty="0">
                <a:solidFill>
                  <a:schemeClr val="tx1"/>
                </a:solidFill>
                <a:effectLst/>
                <a:latin typeface="Georgia" panose="02040502050405020303" pitchFamily="18" charset="0"/>
                <a:ea typeface="ヒラギノ角ゴ Pro W3" pitchFamily="-107" charset="-128"/>
                <a:cs typeface="ヒラギノ角ゴ Pro W3" pitchFamily="-107" charset="-128"/>
              </a:rPr>
              <a:t> </a:t>
            </a:r>
            <a:r>
              <a:rPr lang="en-AU"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is academically strong, has a bachelor’s degree in a related field, and has work experience in peace and development. </a:t>
            </a:r>
          </a:p>
          <a:p>
            <a:endParaRPr lang="en-AU" sz="1200" kern="1200" dirty="0">
              <a:solidFill>
                <a:schemeClr val="tx1"/>
              </a:solidFill>
              <a:effectLst/>
              <a:latin typeface="Georgia" panose="02040502050405020303" pitchFamily="18" charset="0"/>
              <a:ea typeface="ヒラギノ角ゴ Pro W3" pitchFamily="-107" charset="-128"/>
              <a:cs typeface="ヒラギノ角ゴ Pro W3" pitchFamily="-107" charset="-128"/>
            </a:endParaRPr>
          </a:p>
          <a:p>
            <a:r>
              <a:rPr lang="en-AU"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Candidates need to demonstrate a commitment to peace and conflict resolution, be able to undertake extensive reading and discussion in the pursuit of knowledge, and be able to actively participate within a diverse cohort of students. </a:t>
            </a:r>
          </a:p>
          <a:p>
            <a:endParaRPr lang="en-AU" sz="1200" kern="1200" dirty="0">
              <a:solidFill>
                <a:schemeClr val="tx1"/>
              </a:solidFill>
              <a:effectLst/>
              <a:latin typeface="Georgia" panose="02040502050405020303" pitchFamily="18" charset="0"/>
              <a:ea typeface="ヒラギノ角ゴ Pro W3" pitchFamily="-107" charset="-128"/>
              <a:cs typeface="ヒラギノ角ゴ Pro W3" pitchFamily="-107" charset="-128"/>
            </a:endParaRPr>
          </a:p>
          <a:p>
            <a:r>
              <a:rPr lang="en-AU"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After the program, </a:t>
            </a:r>
            <a:r>
              <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candidates should be willing to share their own work and experience, staying in touch with peace fellows in their region and maintaining strong connections with Rotary members.</a:t>
            </a:r>
          </a:p>
          <a:p>
            <a:endPar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endParaRPr>
          </a:p>
          <a:p>
            <a:r>
              <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Master’s degree candidates must also:</a:t>
            </a:r>
          </a:p>
          <a:p>
            <a:endPar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endParaRPr>
          </a:p>
          <a:p>
            <a:pPr marL="171450" lvl="0" indent="-171450">
              <a:buFont typeface="Arial" panose="020B0604020202020204" pitchFamily="34" charset="0"/>
              <a:buChar char="•"/>
            </a:pPr>
            <a:r>
              <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Be proficient in English</a:t>
            </a:r>
          </a:p>
          <a:p>
            <a:pPr marL="171450" lvl="0" indent="-171450">
              <a:buFont typeface="Arial" panose="020B0604020202020204" pitchFamily="34" charset="0"/>
              <a:buChar char="•"/>
            </a:pPr>
            <a:r>
              <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Have a strong commitment to cross-cultural understanding and peace as shown through professional and academic achievements and personal or community service</a:t>
            </a:r>
          </a:p>
          <a:p>
            <a:pPr marL="171450" lvl="0" indent="-171450">
              <a:buFont typeface="Arial" panose="020B0604020202020204" pitchFamily="34" charset="0"/>
              <a:buChar char="•"/>
            </a:pPr>
            <a:r>
              <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Demonstrate leadership skills </a:t>
            </a:r>
          </a:p>
          <a:p>
            <a:pPr marL="171450" lvl="0" indent="-171450">
              <a:buFont typeface="Arial" panose="020B0604020202020204" pitchFamily="34" charset="0"/>
              <a:buChar char="•"/>
            </a:pPr>
            <a:r>
              <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Have at least three years of full-time experience in peace or development work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B2294-2815-0641-BA18-00635844A3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8969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 /><Relationship Id="rId2" Type="http://schemas.openxmlformats.org/officeDocument/2006/relationships/image" Target="../media/image1.jpeg" /><Relationship Id="rId1" Type="http://schemas.openxmlformats.org/officeDocument/2006/relationships/slideMaster" Target="../slideMasters/slideMaster2.xml" /><Relationship Id="rId4" Type="http://schemas.openxmlformats.org/officeDocument/2006/relationships/image" Target="../media/image3.emf" /></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 /><Relationship Id="rId2" Type="http://schemas.openxmlformats.org/officeDocument/2006/relationships/image" Target="../media/image4.jpeg" /><Relationship Id="rId1" Type="http://schemas.openxmlformats.org/officeDocument/2006/relationships/slideMaster" Target="../slideMasters/slideMaster2.xml" /><Relationship Id="rId4" Type="http://schemas.openxmlformats.org/officeDocument/2006/relationships/image" Target="../media/image3.emf" /></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 /><Relationship Id="rId2" Type="http://schemas.openxmlformats.org/officeDocument/2006/relationships/image" Target="../media/image5.jpeg" /><Relationship Id="rId1" Type="http://schemas.openxmlformats.org/officeDocument/2006/relationships/slideMaster" Target="../slideMasters/slideMaster2.xml" /><Relationship Id="rId4" Type="http://schemas.openxmlformats.org/officeDocument/2006/relationships/image" Target="../media/image3.emf" /></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 /><Relationship Id="rId2" Type="http://schemas.openxmlformats.org/officeDocument/2006/relationships/image" Target="../media/image6.jpeg" /><Relationship Id="rId1" Type="http://schemas.openxmlformats.org/officeDocument/2006/relationships/slideMaster" Target="../slideMasters/slideMaster2.xml" /><Relationship Id="rId4" Type="http://schemas.openxmlformats.org/officeDocument/2006/relationships/image" Target="../media/image3.emf" /></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 /><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 /><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 /><Relationship Id="rId1" Type="http://schemas.openxmlformats.org/officeDocument/2006/relationships/slideMaster" Target="../slideMasters/slideMaster2.xml" /></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 /><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eg" /><Relationship Id="rId1" Type="http://schemas.openxmlformats.org/officeDocument/2006/relationships/slideMaster" Target="../slideMasters/slideMaster2.xml" /></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eg" /><Relationship Id="rId1" Type="http://schemas.openxmlformats.org/officeDocument/2006/relationships/slideMaster" Target="../slideMasters/slideMaster2.xml" /></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jpeg" /><Relationship Id="rId1" Type="http://schemas.openxmlformats.org/officeDocument/2006/relationships/slideMaster" Target="../slideMasters/slideMaster2.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eg" /><Relationship Id="rId1" Type="http://schemas.openxmlformats.org/officeDocument/2006/relationships/slideMaster" Target="../slideMasters/slideMaster2.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eg" /><Relationship Id="rId1" Type="http://schemas.openxmlformats.org/officeDocument/2006/relationships/slideMaster" Target="../slideMasters/slideMaster2.xml" /></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eg" /><Relationship Id="rId1" Type="http://schemas.openxmlformats.org/officeDocument/2006/relationships/slideMaster" Target="../slideMasters/slideMaster2.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F20CE-9C74-4253-AB9B-D87883B40A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B2638465-9540-480D-B6CF-175F8AD548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1D51FC3A-8CD3-4750-B18C-98EFBB9F911F}"/>
              </a:ext>
            </a:extLst>
          </p:cNvPr>
          <p:cNvSpPr>
            <a:spLocks noGrp="1"/>
          </p:cNvSpPr>
          <p:nvPr>
            <p:ph type="dt" sz="half" idx="10"/>
          </p:nvPr>
        </p:nvSpPr>
        <p:spPr/>
        <p:txBody>
          <a:bodyPr/>
          <a:lstStyle/>
          <a:p>
            <a:fld id="{9A08B09E-2965-4A7B-B03B-14994473B572}" type="datetimeFigureOut">
              <a:rPr lang="en-AU" smtClean="0"/>
              <a:t>28/01/2022</a:t>
            </a:fld>
            <a:endParaRPr lang="en-AU"/>
          </a:p>
        </p:txBody>
      </p:sp>
      <p:sp>
        <p:nvSpPr>
          <p:cNvPr id="5" name="Footer Placeholder 4">
            <a:extLst>
              <a:ext uri="{FF2B5EF4-FFF2-40B4-BE49-F238E27FC236}">
                <a16:creationId xmlns:a16="http://schemas.microsoft.com/office/drawing/2014/main" id="{7AE96E8F-A906-4545-81FA-524AFD66CF8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7EB07B2-3272-4EA1-B8AC-9435D710294C}"/>
              </a:ext>
            </a:extLst>
          </p:cNvPr>
          <p:cNvSpPr>
            <a:spLocks noGrp="1"/>
          </p:cNvSpPr>
          <p:nvPr>
            <p:ph type="sldNum" sz="quarter" idx="12"/>
          </p:nvPr>
        </p:nvSpPr>
        <p:spPr/>
        <p:txBody>
          <a:bodyPr/>
          <a:lstStyle/>
          <a:p>
            <a:fld id="{4E3589D1-AA97-4148-8861-C4B8D116ECE5}" type="slidenum">
              <a:rPr lang="en-AU" smtClean="0"/>
              <a:t>‹#›</a:t>
            </a:fld>
            <a:endParaRPr lang="en-AU"/>
          </a:p>
        </p:txBody>
      </p:sp>
    </p:spTree>
    <p:extLst>
      <p:ext uri="{BB962C8B-B14F-4D97-AF65-F5344CB8AC3E}">
        <p14:creationId xmlns:p14="http://schemas.microsoft.com/office/powerpoint/2010/main" val="3171651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EF4AB-2F4C-49BD-8277-56EF35A558F3}"/>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273BA93D-D6C7-48FD-B500-4FCF0E3871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D10C0AE-597F-4A2C-A677-E556F8EDC5E3}"/>
              </a:ext>
            </a:extLst>
          </p:cNvPr>
          <p:cNvSpPr>
            <a:spLocks noGrp="1"/>
          </p:cNvSpPr>
          <p:nvPr>
            <p:ph type="dt" sz="half" idx="10"/>
          </p:nvPr>
        </p:nvSpPr>
        <p:spPr/>
        <p:txBody>
          <a:bodyPr/>
          <a:lstStyle/>
          <a:p>
            <a:fld id="{9A08B09E-2965-4A7B-B03B-14994473B572}" type="datetimeFigureOut">
              <a:rPr lang="en-AU" smtClean="0"/>
              <a:t>28/01/2022</a:t>
            </a:fld>
            <a:endParaRPr lang="en-AU"/>
          </a:p>
        </p:txBody>
      </p:sp>
      <p:sp>
        <p:nvSpPr>
          <p:cNvPr id="5" name="Footer Placeholder 4">
            <a:extLst>
              <a:ext uri="{FF2B5EF4-FFF2-40B4-BE49-F238E27FC236}">
                <a16:creationId xmlns:a16="http://schemas.microsoft.com/office/drawing/2014/main" id="{2F818F8E-0278-4842-9B49-F46174ECCBB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5DF7C07-6F30-4A4A-B813-EBA6C9F6303A}"/>
              </a:ext>
            </a:extLst>
          </p:cNvPr>
          <p:cNvSpPr>
            <a:spLocks noGrp="1"/>
          </p:cNvSpPr>
          <p:nvPr>
            <p:ph type="sldNum" sz="quarter" idx="12"/>
          </p:nvPr>
        </p:nvSpPr>
        <p:spPr/>
        <p:txBody>
          <a:bodyPr/>
          <a:lstStyle/>
          <a:p>
            <a:fld id="{4E3589D1-AA97-4148-8861-C4B8D116ECE5}" type="slidenum">
              <a:rPr lang="en-AU" smtClean="0"/>
              <a:t>‹#›</a:t>
            </a:fld>
            <a:endParaRPr lang="en-AU"/>
          </a:p>
        </p:txBody>
      </p:sp>
    </p:spTree>
    <p:extLst>
      <p:ext uri="{BB962C8B-B14F-4D97-AF65-F5344CB8AC3E}">
        <p14:creationId xmlns:p14="http://schemas.microsoft.com/office/powerpoint/2010/main" val="55575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42DC31-C974-4831-9A79-EF34D859C2C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59DD722-ABB9-42B7-85BB-7116C20063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350F91F-03E0-4896-B0D8-AD60474CF632}"/>
              </a:ext>
            </a:extLst>
          </p:cNvPr>
          <p:cNvSpPr>
            <a:spLocks noGrp="1"/>
          </p:cNvSpPr>
          <p:nvPr>
            <p:ph type="dt" sz="half" idx="10"/>
          </p:nvPr>
        </p:nvSpPr>
        <p:spPr/>
        <p:txBody>
          <a:bodyPr/>
          <a:lstStyle/>
          <a:p>
            <a:fld id="{9A08B09E-2965-4A7B-B03B-14994473B572}" type="datetimeFigureOut">
              <a:rPr lang="en-AU" smtClean="0"/>
              <a:t>28/01/2022</a:t>
            </a:fld>
            <a:endParaRPr lang="en-AU"/>
          </a:p>
        </p:txBody>
      </p:sp>
      <p:sp>
        <p:nvSpPr>
          <p:cNvPr id="5" name="Footer Placeholder 4">
            <a:extLst>
              <a:ext uri="{FF2B5EF4-FFF2-40B4-BE49-F238E27FC236}">
                <a16:creationId xmlns:a16="http://schemas.microsoft.com/office/drawing/2014/main" id="{BF325F02-CB68-4349-B839-387F26DC0BD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3168E15-F5D6-49F0-A7E1-CA681A713938}"/>
              </a:ext>
            </a:extLst>
          </p:cNvPr>
          <p:cNvSpPr>
            <a:spLocks noGrp="1"/>
          </p:cNvSpPr>
          <p:nvPr>
            <p:ph type="sldNum" sz="quarter" idx="12"/>
          </p:nvPr>
        </p:nvSpPr>
        <p:spPr/>
        <p:txBody>
          <a:bodyPr/>
          <a:lstStyle/>
          <a:p>
            <a:fld id="{4E3589D1-AA97-4148-8861-C4B8D116ECE5}" type="slidenum">
              <a:rPr lang="en-AU" smtClean="0"/>
              <a:t>‹#›</a:t>
            </a:fld>
            <a:endParaRPr lang="en-AU"/>
          </a:p>
        </p:txBody>
      </p:sp>
    </p:spTree>
    <p:extLst>
      <p:ext uri="{BB962C8B-B14F-4D97-AF65-F5344CB8AC3E}">
        <p14:creationId xmlns:p14="http://schemas.microsoft.com/office/powerpoint/2010/main" val="667094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FB534E8-6B0C-8A41-9869-A3F5CDF2CC98}"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41C85-46E5-8649-8CB5-559295B1D80A}" type="slidenum">
              <a:rPr lang="en-US" smtClean="0"/>
              <a:t>‹#›</a:t>
            </a:fld>
            <a:endParaRPr lang="en-US"/>
          </a:p>
        </p:txBody>
      </p:sp>
    </p:spTree>
    <p:extLst>
      <p:ext uri="{BB962C8B-B14F-4D97-AF65-F5344CB8AC3E}">
        <p14:creationId xmlns:p14="http://schemas.microsoft.com/office/powerpoint/2010/main" val="1585793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16452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ption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2DB5180-D299-8947-BCE7-B3193FE8766B}"/>
              </a:ext>
            </a:extLst>
          </p:cNvPr>
          <p:cNvSpPr/>
          <p:nvPr userDrawn="1"/>
        </p:nvSpPr>
        <p:spPr>
          <a:xfrm>
            <a:off x="0" y="-94129"/>
            <a:ext cx="12192000" cy="6952129"/>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7B2BD2C-FD24-E24B-B849-0DD246B2DF78}"/>
              </a:ext>
            </a:extLst>
          </p:cNvPr>
          <p:cNvPicPr>
            <a:picLocks noChangeAspect="1"/>
          </p:cNvPicPr>
          <p:nvPr userDrawn="1"/>
        </p:nvPicPr>
        <p:blipFill>
          <a:blip r:embed="rId2" cstate="screen">
            <a:alphaModFix amt="25000"/>
            <a:extLst>
              <a:ext uri="{28A0092B-C50C-407E-A947-70E740481C1C}">
                <a14:useLocalDpi xmlns:a14="http://schemas.microsoft.com/office/drawing/2010/main"/>
              </a:ext>
            </a:extLst>
          </a:blip>
          <a:stretch>
            <a:fillRect/>
          </a:stretch>
        </p:blipFill>
        <p:spPr>
          <a:xfrm>
            <a:off x="0" y="-687951"/>
            <a:ext cx="12209657" cy="8139771"/>
          </a:xfrm>
          <a:prstGeom prst="rect">
            <a:avLst/>
          </a:prstGeom>
        </p:spPr>
      </p:pic>
      <p:pic>
        <p:nvPicPr>
          <p:cNvPr id="8" name="Picture 7">
            <a:extLst>
              <a:ext uri="{FF2B5EF4-FFF2-40B4-BE49-F238E27FC236}">
                <a16:creationId xmlns:a16="http://schemas.microsoft.com/office/drawing/2014/main" id="{FDE20028-56CE-7E4B-9834-95E70FCC3438}"/>
              </a:ext>
            </a:extLst>
          </p:cNvPr>
          <p:cNvPicPr>
            <a:picLocks noChangeAspect="1"/>
          </p:cNvPicPr>
          <p:nvPr userDrawn="1"/>
        </p:nvPicPr>
        <p:blipFill>
          <a:blip r:embed="rId3" cstate="screen">
            <a:lum bright="100000"/>
            <a:extLst>
              <a:ext uri="{28A0092B-C50C-407E-A947-70E740481C1C}">
                <a14:useLocalDpi xmlns:a14="http://schemas.microsoft.com/office/drawing/2010/main"/>
              </a:ext>
            </a:extLst>
          </a:blip>
          <a:stretch>
            <a:fillRect/>
          </a:stretch>
        </p:blipFill>
        <p:spPr>
          <a:xfrm>
            <a:off x="5270723" y="5743823"/>
            <a:ext cx="1650555" cy="619535"/>
          </a:xfrm>
          <a:prstGeom prst="rect">
            <a:avLst/>
          </a:prstGeom>
        </p:spPr>
      </p:pic>
      <p:pic>
        <p:nvPicPr>
          <p:cNvPr id="9" name="Picture 8">
            <a:extLst>
              <a:ext uri="{FF2B5EF4-FFF2-40B4-BE49-F238E27FC236}">
                <a16:creationId xmlns:a16="http://schemas.microsoft.com/office/drawing/2014/main" id="{244D0753-E9B1-464C-B3C5-F21E23C65D66}"/>
              </a:ext>
            </a:extLst>
          </p:cNvPr>
          <p:cNvPicPr>
            <a:picLocks noChangeAspect="1"/>
          </p:cNvPicPr>
          <p:nvPr userDrawn="1"/>
        </p:nvPicPr>
        <p:blipFill>
          <a:blip r:embed="rId4">
            <a:alphaModFix/>
          </a:blip>
          <a:stretch>
            <a:fillRect/>
          </a:stretch>
        </p:blipFill>
        <p:spPr>
          <a:xfrm>
            <a:off x="975093" y="480927"/>
            <a:ext cx="2454908" cy="2464650"/>
          </a:xfrm>
          <a:prstGeom prst="rect">
            <a:avLst/>
          </a:prstGeom>
          <a:effectLst>
            <a:outerShdw blurRad="342900" dist="50800" dir="5400000" algn="ctr" rotWithShape="0">
              <a:srgbClr val="000000">
                <a:alpha val="46000"/>
              </a:srgbClr>
            </a:outerShdw>
          </a:effectLst>
        </p:spPr>
      </p:pic>
      <p:sp>
        <p:nvSpPr>
          <p:cNvPr id="10" name="Text Placeholder 13">
            <a:extLst>
              <a:ext uri="{FF2B5EF4-FFF2-40B4-BE49-F238E27FC236}">
                <a16:creationId xmlns:a16="http://schemas.microsoft.com/office/drawing/2014/main" id="{3E38F784-D792-B846-AF28-266CEEC28446}"/>
              </a:ext>
            </a:extLst>
          </p:cNvPr>
          <p:cNvSpPr>
            <a:spLocks noGrp="1"/>
          </p:cNvSpPr>
          <p:nvPr>
            <p:ph type="body" sz="quarter" idx="11" hasCustomPrompt="1"/>
          </p:nvPr>
        </p:nvSpPr>
        <p:spPr>
          <a:xfrm>
            <a:off x="1346200" y="4622483"/>
            <a:ext cx="9499600" cy="731837"/>
          </a:xfrm>
        </p:spPr>
        <p:txBody>
          <a:bodyPr/>
          <a:lstStyle>
            <a:lvl1pPr marL="0" indent="0" algn="ctr">
              <a:buNone/>
              <a:defRPr/>
            </a:lvl1pPr>
          </a:lstStyle>
          <a:p>
            <a:pPr>
              <a:defRPr/>
            </a:pPr>
            <a:r>
              <a:rPr lang="en-US" sz="2800" spc="300" dirty="0">
                <a:solidFill>
                  <a:schemeClr val="tx1"/>
                </a:solidFill>
                <a:latin typeface="Arial" panose="020B0604020202020204" pitchFamily="34" charset="0"/>
                <a:ea typeface="Arial" charset="0"/>
                <a:cs typeface="Arial" panose="020B0604020202020204" pitchFamily="34" charset="0"/>
              </a:rPr>
              <a:t>Subtitle/More Information</a:t>
            </a:r>
          </a:p>
        </p:txBody>
      </p:sp>
      <p:sp>
        <p:nvSpPr>
          <p:cNvPr id="11" name="Text Placeholder 17">
            <a:extLst>
              <a:ext uri="{FF2B5EF4-FFF2-40B4-BE49-F238E27FC236}">
                <a16:creationId xmlns:a16="http://schemas.microsoft.com/office/drawing/2014/main" id="{74460C4A-F4C4-C74F-8400-14E7CB2C62FD}"/>
              </a:ext>
            </a:extLst>
          </p:cNvPr>
          <p:cNvSpPr>
            <a:spLocks noGrp="1"/>
          </p:cNvSpPr>
          <p:nvPr>
            <p:ph type="body" sz="quarter" idx="12" hasCustomPrompt="1"/>
          </p:nvPr>
        </p:nvSpPr>
        <p:spPr>
          <a:xfrm>
            <a:off x="710883" y="3668711"/>
            <a:ext cx="10770235" cy="953771"/>
          </a:xfrm>
        </p:spPr>
        <p:txBody>
          <a:bodyPr>
            <a:normAutofit/>
          </a:bodyPr>
          <a:lstStyle>
            <a:lvl1pPr marL="0" indent="0" algn="ctr">
              <a:buNone/>
              <a:defRPr sz="5400" b="0" i="0" spc="600" baseline="0">
                <a:solidFill>
                  <a:srgbClr val="FFFFFF"/>
                </a:solidFill>
                <a:latin typeface="Arial" panose="020B0604020202020204" pitchFamily="34" charset="0"/>
                <a:cs typeface="Arial" panose="020B0604020202020204" pitchFamily="34" charset="0"/>
              </a:defRPr>
            </a:lvl1pPr>
          </a:lstStyle>
          <a:p>
            <a:pPr lvl="0"/>
            <a:r>
              <a:rPr lang="en-US" dirty="0"/>
              <a:t>EXAMPLE TITLE</a:t>
            </a:r>
          </a:p>
        </p:txBody>
      </p:sp>
    </p:spTree>
    <p:extLst>
      <p:ext uri="{BB962C8B-B14F-4D97-AF65-F5344CB8AC3E}">
        <p14:creationId xmlns:p14="http://schemas.microsoft.com/office/powerpoint/2010/main" val="11205648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ACBBF8A-2EAC-474A-BF14-68A417E03CE0}"/>
              </a:ext>
            </a:extLst>
          </p:cNvPr>
          <p:cNvSpPr/>
          <p:nvPr userDrawn="1"/>
        </p:nvSpPr>
        <p:spPr>
          <a:xfrm>
            <a:off x="0" y="0"/>
            <a:ext cx="12192000" cy="6858000"/>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9FC88DD-BCB7-A142-B389-FA6F890272FB}"/>
              </a:ext>
            </a:extLst>
          </p:cNvPr>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a:off x="0" y="-635000"/>
            <a:ext cx="12192000" cy="8128000"/>
          </a:xfrm>
          <a:prstGeom prst="rect">
            <a:avLst/>
          </a:prstGeom>
        </p:spPr>
      </p:pic>
      <p:pic>
        <p:nvPicPr>
          <p:cNvPr id="13" name="Picture 12">
            <a:extLst>
              <a:ext uri="{FF2B5EF4-FFF2-40B4-BE49-F238E27FC236}">
                <a16:creationId xmlns:a16="http://schemas.microsoft.com/office/drawing/2014/main" id="{C1739868-A763-D34B-9072-61DC0FC2EB9F}"/>
              </a:ext>
            </a:extLst>
          </p:cNvPr>
          <p:cNvPicPr>
            <a:picLocks noChangeAspect="1"/>
          </p:cNvPicPr>
          <p:nvPr userDrawn="1"/>
        </p:nvPicPr>
        <p:blipFill>
          <a:blip r:embed="rId3" cstate="screen">
            <a:lum bright="100000"/>
            <a:extLst>
              <a:ext uri="{28A0092B-C50C-407E-A947-70E740481C1C}">
                <a14:useLocalDpi xmlns:a14="http://schemas.microsoft.com/office/drawing/2010/main"/>
              </a:ext>
            </a:extLst>
          </a:blip>
          <a:stretch>
            <a:fillRect/>
          </a:stretch>
        </p:blipFill>
        <p:spPr>
          <a:xfrm>
            <a:off x="5270723" y="5743823"/>
            <a:ext cx="1650555" cy="619535"/>
          </a:xfrm>
          <a:prstGeom prst="rect">
            <a:avLst/>
          </a:prstGeom>
        </p:spPr>
      </p:pic>
      <p:pic>
        <p:nvPicPr>
          <p:cNvPr id="14" name="Picture 13">
            <a:extLst>
              <a:ext uri="{FF2B5EF4-FFF2-40B4-BE49-F238E27FC236}">
                <a16:creationId xmlns:a16="http://schemas.microsoft.com/office/drawing/2014/main" id="{10D09B0C-E1A0-1949-98D9-2C0B0C5C3E77}"/>
              </a:ext>
            </a:extLst>
          </p:cNvPr>
          <p:cNvPicPr>
            <a:picLocks noChangeAspect="1"/>
          </p:cNvPicPr>
          <p:nvPr userDrawn="1"/>
        </p:nvPicPr>
        <p:blipFill>
          <a:blip r:embed="rId4">
            <a:alphaModFix/>
          </a:blip>
          <a:stretch>
            <a:fillRect/>
          </a:stretch>
        </p:blipFill>
        <p:spPr>
          <a:xfrm>
            <a:off x="8182717" y="569061"/>
            <a:ext cx="2454908" cy="2464650"/>
          </a:xfrm>
          <a:prstGeom prst="rect">
            <a:avLst/>
          </a:prstGeom>
          <a:effectLst>
            <a:outerShdw blurRad="342900" dist="50800" dir="5400000" algn="ctr" rotWithShape="0">
              <a:srgbClr val="000000">
                <a:alpha val="46000"/>
              </a:srgbClr>
            </a:outerShdw>
          </a:effectLst>
        </p:spPr>
      </p:pic>
      <p:sp>
        <p:nvSpPr>
          <p:cNvPr id="15" name="Text Placeholder 13">
            <a:extLst>
              <a:ext uri="{FF2B5EF4-FFF2-40B4-BE49-F238E27FC236}">
                <a16:creationId xmlns:a16="http://schemas.microsoft.com/office/drawing/2014/main" id="{14FDD8A3-8B32-2C41-A917-D1E7E1B4E693}"/>
              </a:ext>
            </a:extLst>
          </p:cNvPr>
          <p:cNvSpPr>
            <a:spLocks noGrp="1"/>
          </p:cNvSpPr>
          <p:nvPr>
            <p:ph type="body" sz="quarter" idx="12" hasCustomPrompt="1"/>
          </p:nvPr>
        </p:nvSpPr>
        <p:spPr>
          <a:xfrm>
            <a:off x="1346200" y="4622483"/>
            <a:ext cx="9499600" cy="731837"/>
          </a:xfrm>
        </p:spPr>
        <p:txBody>
          <a:bodyPr/>
          <a:lstStyle>
            <a:lvl1pPr marL="0" indent="0" algn="ctr">
              <a:buNone/>
              <a:defRPr/>
            </a:lvl1pPr>
          </a:lstStyle>
          <a:p>
            <a:pPr>
              <a:defRPr/>
            </a:pPr>
            <a:r>
              <a:rPr lang="en-US" sz="2800" spc="300" dirty="0">
                <a:solidFill>
                  <a:schemeClr val="tx1"/>
                </a:solidFill>
                <a:latin typeface="Arial" panose="020B0604020202020204" pitchFamily="34" charset="0"/>
                <a:ea typeface="Arial" charset="0"/>
                <a:cs typeface="Arial" panose="020B0604020202020204" pitchFamily="34" charset="0"/>
              </a:rPr>
              <a:t>Subtitle/More Information</a:t>
            </a:r>
          </a:p>
        </p:txBody>
      </p:sp>
      <p:sp>
        <p:nvSpPr>
          <p:cNvPr id="16" name="Text Placeholder 17">
            <a:extLst>
              <a:ext uri="{FF2B5EF4-FFF2-40B4-BE49-F238E27FC236}">
                <a16:creationId xmlns:a16="http://schemas.microsoft.com/office/drawing/2014/main" id="{EF8EDECA-ADAD-5B4D-89A0-E2889B7368A2}"/>
              </a:ext>
            </a:extLst>
          </p:cNvPr>
          <p:cNvSpPr>
            <a:spLocks noGrp="1"/>
          </p:cNvSpPr>
          <p:nvPr>
            <p:ph type="body" sz="quarter" idx="13" hasCustomPrompt="1"/>
          </p:nvPr>
        </p:nvSpPr>
        <p:spPr>
          <a:xfrm>
            <a:off x="710883" y="3668711"/>
            <a:ext cx="10770235" cy="953771"/>
          </a:xfrm>
        </p:spPr>
        <p:txBody>
          <a:bodyPr>
            <a:normAutofit/>
          </a:bodyPr>
          <a:lstStyle>
            <a:lvl1pPr marL="0" indent="0" algn="ctr">
              <a:buNone/>
              <a:defRPr sz="5400" b="0" i="0" spc="600" baseline="0">
                <a:solidFill>
                  <a:srgbClr val="FFFFFF"/>
                </a:solidFill>
                <a:latin typeface="Arial" panose="020B0604020202020204" pitchFamily="34" charset="0"/>
                <a:cs typeface="Arial" panose="020B0604020202020204" pitchFamily="34" charset="0"/>
              </a:defRPr>
            </a:lvl1pPr>
          </a:lstStyle>
          <a:p>
            <a:pPr lvl="0"/>
            <a:r>
              <a:rPr lang="en-US" dirty="0"/>
              <a:t>EXAMPLE TITLE</a:t>
            </a:r>
          </a:p>
        </p:txBody>
      </p:sp>
    </p:spTree>
    <p:extLst>
      <p:ext uri="{BB962C8B-B14F-4D97-AF65-F5344CB8AC3E}">
        <p14:creationId xmlns:p14="http://schemas.microsoft.com/office/powerpoint/2010/main" val="1249597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ption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9B59EB-8248-E249-8CA0-3BA786B4E306}"/>
              </a:ext>
            </a:extLst>
          </p:cNvPr>
          <p:cNvSpPr/>
          <p:nvPr userDrawn="1"/>
        </p:nvSpPr>
        <p:spPr>
          <a:xfrm>
            <a:off x="0" y="0"/>
            <a:ext cx="12192000" cy="6858000"/>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C14B017-F73F-1441-BBBD-F10E4A9CE2A2}"/>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0" y="-215153"/>
            <a:ext cx="12200215" cy="7543800"/>
          </a:xfrm>
          <a:prstGeom prst="rect">
            <a:avLst/>
          </a:prstGeom>
        </p:spPr>
      </p:pic>
      <p:pic>
        <p:nvPicPr>
          <p:cNvPr id="9" name="Picture 8">
            <a:extLst>
              <a:ext uri="{FF2B5EF4-FFF2-40B4-BE49-F238E27FC236}">
                <a16:creationId xmlns:a16="http://schemas.microsoft.com/office/drawing/2014/main" id="{A37FB16F-3EC1-3D45-A074-B27064201F83}"/>
              </a:ext>
            </a:extLst>
          </p:cNvPr>
          <p:cNvPicPr>
            <a:picLocks noChangeAspect="1"/>
          </p:cNvPicPr>
          <p:nvPr userDrawn="1"/>
        </p:nvPicPr>
        <p:blipFill>
          <a:blip r:embed="rId3" cstate="screen">
            <a:lum bright="100000"/>
            <a:extLst>
              <a:ext uri="{28A0092B-C50C-407E-A947-70E740481C1C}">
                <a14:useLocalDpi xmlns:a14="http://schemas.microsoft.com/office/drawing/2010/main"/>
              </a:ext>
            </a:extLst>
          </a:blip>
          <a:stretch>
            <a:fillRect/>
          </a:stretch>
        </p:blipFill>
        <p:spPr>
          <a:xfrm>
            <a:off x="5270723" y="5743823"/>
            <a:ext cx="1650555" cy="619535"/>
          </a:xfrm>
          <a:prstGeom prst="rect">
            <a:avLst/>
          </a:prstGeom>
        </p:spPr>
      </p:pic>
      <p:pic>
        <p:nvPicPr>
          <p:cNvPr id="10" name="Picture 9">
            <a:extLst>
              <a:ext uri="{FF2B5EF4-FFF2-40B4-BE49-F238E27FC236}">
                <a16:creationId xmlns:a16="http://schemas.microsoft.com/office/drawing/2014/main" id="{39C7E683-E9AE-824E-BA8E-D3E835E4CAF3}"/>
              </a:ext>
            </a:extLst>
          </p:cNvPr>
          <p:cNvPicPr>
            <a:picLocks noChangeAspect="1"/>
          </p:cNvPicPr>
          <p:nvPr userDrawn="1"/>
        </p:nvPicPr>
        <p:blipFill>
          <a:blip r:embed="rId4">
            <a:alphaModFix/>
          </a:blip>
          <a:stretch>
            <a:fillRect/>
          </a:stretch>
        </p:blipFill>
        <p:spPr>
          <a:xfrm>
            <a:off x="6327023" y="200868"/>
            <a:ext cx="2454908" cy="2464650"/>
          </a:xfrm>
          <a:prstGeom prst="rect">
            <a:avLst/>
          </a:prstGeom>
          <a:effectLst>
            <a:outerShdw blurRad="342900" dist="50800" dir="5400000" algn="ctr" rotWithShape="0">
              <a:srgbClr val="000000">
                <a:alpha val="46000"/>
              </a:srgbClr>
            </a:outerShdw>
          </a:effectLst>
        </p:spPr>
      </p:pic>
      <p:sp>
        <p:nvSpPr>
          <p:cNvPr id="11" name="Text Placeholder 13">
            <a:extLst>
              <a:ext uri="{FF2B5EF4-FFF2-40B4-BE49-F238E27FC236}">
                <a16:creationId xmlns:a16="http://schemas.microsoft.com/office/drawing/2014/main" id="{38FFD636-3642-B44F-8A54-0435C25B5F30}"/>
              </a:ext>
            </a:extLst>
          </p:cNvPr>
          <p:cNvSpPr>
            <a:spLocks noGrp="1"/>
          </p:cNvSpPr>
          <p:nvPr>
            <p:ph type="body" sz="quarter" idx="12" hasCustomPrompt="1"/>
          </p:nvPr>
        </p:nvSpPr>
        <p:spPr>
          <a:xfrm>
            <a:off x="1346200" y="4622483"/>
            <a:ext cx="9499600" cy="731837"/>
          </a:xfrm>
        </p:spPr>
        <p:txBody>
          <a:bodyPr/>
          <a:lstStyle>
            <a:lvl1pPr marL="0" indent="0" algn="ctr">
              <a:buNone/>
              <a:defRPr/>
            </a:lvl1pPr>
          </a:lstStyle>
          <a:p>
            <a:pPr>
              <a:defRPr/>
            </a:pPr>
            <a:r>
              <a:rPr lang="en-US" sz="2800" spc="300" dirty="0">
                <a:solidFill>
                  <a:schemeClr val="tx1"/>
                </a:solidFill>
                <a:latin typeface="Arial" panose="020B0604020202020204" pitchFamily="34" charset="0"/>
                <a:ea typeface="Arial" charset="0"/>
                <a:cs typeface="Arial" panose="020B0604020202020204" pitchFamily="34" charset="0"/>
              </a:rPr>
              <a:t>Subtitle/More Information</a:t>
            </a:r>
          </a:p>
        </p:txBody>
      </p:sp>
      <p:sp>
        <p:nvSpPr>
          <p:cNvPr id="12" name="Text Placeholder 17">
            <a:extLst>
              <a:ext uri="{FF2B5EF4-FFF2-40B4-BE49-F238E27FC236}">
                <a16:creationId xmlns:a16="http://schemas.microsoft.com/office/drawing/2014/main" id="{30CCAC73-228B-6D42-936F-5F6BD164A522}"/>
              </a:ext>
            </a:extLst>
          </p:cNvPr>
          <p:cNvSpPr>
            <a:spLocks noGrp="1"/>
          </p:cNvSpPr>
          <p:nvPr>
            <p:ph type="body" sz="quarter" idx="13" hasCustomPrompt="1"/>
          </p:nvPr>
        </p:nvSpPr>
        <p:spPr>
          <a:xfrm>
            <a:off x="710883" y="3668711"/>
            <a:ext cx="10770235" cy="953771"/>
          </a:xfrm>
        </p:spPr>
        <p:txBody>
          <a:bodyPr>
            <a:normAutofit/>
          </a:bodyPr>
          <a:lstStyle>
            <a:lvl1pPr marL="0" indent="0" algn="ctr">
              <a:buNone/>
              <a:defRPr sz="5400" b="0" i="0" spc="600" baseline="0">
                <a:solidFill>
                  <a:srgbClr val="FFFFFF"/>
                </a:solidFill>
                <a:latin typeface="Arial" panose="020B0604020202020204" pitchFamily="34" charset="0"/>
                <a:cs typeface="Arial" panose="020B0604020202020204" pitchFamily="34" charset="0"/>
              </a:defRPr>
            </a:lvl1pPr>
          </a:lstStyle>
          <a:p>
            <a:pPr lvl="0"/>
            <a:r>
              <a:rPr lang="en-US" dirty="0"/>
              <a:t>EXAMPLE TITLE</a:t>
            </a:r>
          </a:p>
        </p:txBody>
      </p:sp>
    </p:spTree>
    <p:extLst>
      <p:ext uri="{BB962C8B-B14F-4D97-AF65-F5344CB8AC3E}">
        <p14:creationId xmlns:p14="http://schemas.microsoft.com/office/powerpoint/2010/main" val="3438551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ption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310A27-2620-244E-90DA-320E460860CC}"/>
              </a:ext>
            </a:extLst>
          </p:cNvPr>
          <p:cNvSpPr/>
          <p:nvPr userDrawn="1"/>
        </p:nvSpPr>
        <p:spPr>
          <a:xfrm>
            <a:off x="0" y="0"/>
            <a:ext cx="12192000" cy="6858000"/>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7A89145-865C-2445-8B27-997371D1BB1A}"/>
              </a:ext>
            </a:extLst>
          </p:cNvPr>
          <p:cNvPicPr>
            <a:picLocks noChangeAspect="1"/>
          </p:cNvPicPr>
          <p:nvPr userDrawn="1"/>
        </p:nvPicPr>
        <p:blipFill>
          <a:blip r:embed="rId2" cstate="screen">
            <a:alphaModFix amt="29000"/>
            <a:extLst>
              <a:ext uri="{28A0092B-C50C-407E-A947-70E740481C1C}">
                <a14:useLocalDpi xmlns:a14="http://schemas.microsoft.com/office/drawing/2010/main"/>
              </a:ext>
            </a:extLst>
          </a:blip>
          <a:stretch>
            <a:fillRect/>
          </a:stretch>
        </p:blipFill>
        <p:spPr>
          <a:xfrm>
            <a:off x="0" y="-1270000"/>
            <a:ext cx="12192000" cy="8128000"/>
          </a:xfrm>
          <a:prstGeom prst="rect">
            <a:avLst/>
          </a:prstGeom>
        </p:spPr>
      </p:pic>
      <p:pic>
        <p:nvPicPr>
          <p:cNvPr id="7" name="Picture 6">
            <a:extLst>
              <a:ext uri="{FF2B5EF4-FFF2-40B4-BE49-F238E27FC236}">
                <a16:creationId xmlns:a16="http://schemas.microsoft.com/office/drawing/2014/main" id="{B2C532B3-276A-DD42-A1E0-21981E6BBA8F}"/>
              </a:ext>
            </a:extLst>
          </p:cNvPr>
          <p:cNvPicPr>
            <a:picLocks noChangeAspect="1"/>
          </p:cNvPicPr>
          <p:nvPr userDrawn="1"/>
        </p:nvPicPr>
        <p:blipFill>
          <a:blip r:embed="rId3" cstate="screen">
            <a:lum bright="100000"/>
            <a:extLst>
              <a:ext uri="{28A0092B-C50C-407E-A947-70E740481C1C}">
                <a14:useLocalDpi xmlns:a14="http://schemas.microsoft.com/office/drawing/2010/main"/>
              </a:ext>
            </a:extLst>
          </a:blip>
          <a:stretch>
            <a:fillRect/>
          </a:stretch>
        </p:blipFill>
        <p:spPr>
          <a:xfrm>
            <a:off x="5270723" y="5743823"/>
            <a:ext cx="1650555" cy="619535"/>
          </a:xfrm>
          <a:prstGeom prst="rect">
            <a:avLst/>
          </a:prstGeom>
        </p:spPr>
      </p:pic>
      <p:pic>
        <p:nvPicPr>
          <p:cNvPr id="9" name="Picture 8">
            <a:extLst>
              <a:ext uri="{FF2B5EF4-FFF2-40B4-BE49-F238E27FC236}">
                <a16:creationId xmlns:a16="http://schemas.microsoft.com/office/drawing/2014/main" id="{69904F3D-4099-F344-B137-DB81BB12F009}"/>
              </a:ext>
            </a:extLst>
          </p:cNvPr>
          <p:cNvPicPr>
            <a:picLocks noChangeAspect="1"/>
          </p:cNvPicPr>
          <p:nvPr userDrawn="1"/>
        </p:nvPicPr>
        <p:blipFill>
          <a:blip r:embed="rId4">
            <a:alphaModFix/>
          </a:blip>
          <a:stretch>
            <a:fillRect/>
          </a:stretch>
        </p:blipFill>
        <p:spPr>
          <a:xfrm>
            <a:off x="9282751" y="1561675"/>
            <a:ext cx="2454908" cy="2464650"/>
          </a:xfrm>
          <a:prstGeom prst="rect">
            <a:avLst/>
          </a:prstGeom>
          <a:effectLst>
            <a:outerShdw blurRad="342900" dist="50800" dir="5400000" algn="ctr" rotWithShape="0">
              <a:srgbClr val="000000">
                <a:alpha val="46000"/>
              </a:srgbClr>
            </a:outerShdw>
          </a:effectLst>
        </p:spPr>
      </p:pic>
      <p:sp>
        <p:nvSpPr>
          <p:cNvPr id="14" name="Text Placeholder 13">
            <a:extLst>
              <a:ext uri="{FF2B5EF4-FFF2-40B4-BE49-F238E27FC236}">
                <a16:creationId xmlns:a16="http://schemas.microsoft.com/office/drawing/2014/main" id="{99E42D59-E2F8-CC49-8F3F-9A8755D11103}"/>
              </a:ext>
            </a:extLst>
          </p:cNvPr>
          <p:cNvSpPr>
            <a:spLocks noGrp="1"/>
          </p:cNvSpPr>
          <p:nvPr>
            <p:ph type="body" sz="quarter" idx="11" hasCustomPrompt="1"/>
          </p:nvPr>
        </p:nvSpPr>
        <p:spPr>
          <a:xfrm>
            <a:off x="1346200" y="4622483"/>
            <a:ext cx="9499600" cy="731837"/>
          </a:xfrm>
        </p:spPr>
        <p:txBody>
          <a:bodyPr/>
          <a:lstStyle>
            <a:lvl1pPr marL="0" indent="0" algn="ctr">
              <a:buNone/>
              <a:defRPr/>
            </a:lvl1pPr>
          </a:lstStyle>
          <a:p>
            <a:pPr>
              <a:defRPr/>
            </a:pPr>
            <a:r>
              <a:rPr lang="en-US" sz="2800" spc="300" dirty="0">
                <a:solidFill>
                  <a:schemeClr val="tx1"/>
                </a:solidFill>
                <a:latin typeface="Arial" panose="020B0604020202020204" pitchFamily="34" charset="0"/>
                <a:ea typeface="Arial" charset="0"/>
                <a:cs typeface="Arial" panose="020B0604020202020204" pitchFamily="34" charset="0"/>
              </a:rPr>
              <a:t>Subtitle/More Information</a:t>
            </a:r>
          </a:p>
        </p:txBody>
      </p:sp>
      <p:sp>
        <p:nvSpPr>
          <p:cNvPr id="18" name="Text Placeholder 17">
            <a:extLst>
              <a:ext uri="{FF2B5EF4-FFF2-40B4-BE49-F238E27FC236}">
                <a16:creationId xmlns:a16="http://schemas.microsoft.com/office/drawing/2014/main" id="{72638574-6B2C-CC4C-9FF7-B352F0A67ADE}"/>
              </a:ext>
            </a:extLst>
          </p:cNvPr>
          <p:cNvSpPr>
            <a:spLocks noGrp="1"/>
          </p:cNvSpPr>
          <p:nvPr>
            <p:ph type="body" sz="quarter" idx="12" hasCustomPrompt="1"/>
          </p:nvPr>
        </p:nvSpPr>
        <p:spPr>
          <a:xfrm>
            <a:off x="710883" y="3668711"/>
            <a:ext cx="10770235" cy="953771"/>
          </a:xfrm>
        </p:spPr>
        <p:txBody>
          <a:bodyPr>
            <a:normAutofit/>
          </a:bodyPr>
          <a:lstStyle>
            <a:lvl1pPr marL="0" indent="0" algn="ctr">
              <a:buNone/>
              <a:defRPr sz="5400" b="0" i="0" spc="600" baseline="0">
                <a:solidFill>
                  <a:srgbClr val="FFFFFF"/>
                </a:solidFill>
                <a:latin typeface="Arial" panose="020B0604020202020204" pitchFamily="34" charset="0"/>
                <a:cs typeface="Arial" panose="020B0604020202020204" pitchFamily="34" charset="0"/>
              </a:defRPr>
            </a:lvl1pPr>
          </a:lstStyle>
          <a:p>
            <a:pPr lvl="0"/>
            <a:r>
              <a:rPr lang="en-US" dirty="0"/>
              <a:t>EXAMPLE TITLE</a:t>
            </a:r>
          </a:p>
        </p:txBody>
      </p:sp>
    </p:spTree>
    <p:extLst>
      <p:ext uri="{BB962C8B-B14F-4D97-AF65-F5344CB8AC3E}">
        <p14:creationId xmlns:p14="http://schemas.microsoft.com/office/powerpoint/2010/main" val="9659534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ext Section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F501B06-1ECD-274C-9596-D4C053FE82FD}"/>
              </a:ext>
            </a:extLst>
          </p:cNvPr>
          <p:cNvSpPr/>
          <p:nvPr userDrawn="1"/>
        </p:nvSpPr>
        <p:spPr>
          <a:xfrm>
            <a:off x="0" y="0"/>
            <a:ext cx="12192000" cy="6858000"/>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0FACEC21-C821-484D-94BB-ABAF3D3BB806}"/>
              </a:ext>
            </a:extLst>
          </p:cNvPr>
          <p:cNvPicPr>
            <a:picLocks noChangeAspect="1"/>
          </p:cNvPicPr>
          <p:nvPr userDrawn="1"/>
        </p:nvPicPr>
        <p:blipFill>
          <a:blip r:embed="rId2" cstate="screen">
            <a:alphaModFix amt="28000"/>
            <a:extLst>
              <a:ext uri="{28A0092B-C50C-407E-A947-70E740481C1C}">
                <a14:useLocalDpi xmlns:a14="http://schemas.microsoft.com/office/drawing/2010/main"/>
              </a:ext>
            </a:extLst>
          </a:blip>
          <a:stretch>
            <a:fillRect/>
          </a:stretch>
        </p:blipFill>
        <p:spPr>
          <a:xfrm>
            <a:off x="0" y="-635000"/>
            <a:ext cx="12192000" cy="8128000"/>
          </a:xfrm>
          <a:prstGeom prst="rect">
            <a:avLst/>
          </a:prstGeom>
        </p:spPr>
      </p:pic>
      <p:sp>
        <p:nvSpPr>
          <p:cNvPr id="11" name="Text Placeholder 10">
            <a:extLst>
              <a:ext uri="{FF2B5EF4-FFF2-40B4-BE49-F238E27FC236}">
                <a16:creationId xmlns:a16="http://schemas.microsoft.com/office/drawing/2014/main" id="{2A580FB6-161E-0646-B9D4-366412576B3A}"/>
              </a:ext>
            </a:extLst>
          </p:cNvPr>
          <p:cNvSpPr>
            <a:spLocks noGrp="1"/>
          </p:cNvSpPr>
          <p:nvPr>
            <p:ph type="body" sz="quarter" idx="10" hasCustomPrompt="1"/>
          </p:nvPr>
        </p:nvSpPr>
        <p:spPr>
          <a:xfrm>
            <a:off x="1288676" y="3708725"/>
            <a:ext cx="9614646" cy="1169986"/>
          </a:xfrm>
        </p:spPr>
        <p:txBody>
          <a:bodyPr>
            <a:normAutofit/>
          </a:bodyPr>
          <a:lstStyle>
            <a:lvl1pPr marL="0" indent="0" algn="ctr">
              <a:buNone/>
              <a:defRPr sz="6600">
                <a:solidFill>
                  <a:srgbClr val="FFFFFF"/>
                </a:solidFill>
                <a:latin typeface="Arial" panose="020B0604020202020204" pitchFamily="34" charset="0"/>
                <a:cs typeface="Arial" panose="020B0604020202020204" pitchFamily="34" charset="0"/>
              </a:defRPr>
            </a:lvl1pPr>
          </a:lstStyle>
          <a:p>
            <a:pPr lvl="0"/>
            <a:r>
              <a:rPr lang="en-US" dirty="0"/>
              <a:t>NEXT SECTION</a:t>
            </a:r>
          </a:p>
        </p:txBody>
      </p:sp>
      <p:sp>
        <p:nvSpPr>
          <p:cNvPr id="13" name="Text Placeholder 12">
            <a:extLst>
              <a:ext uri="{FF2B5EF4-FFF2-40B4-BE49-F238E27FC236}">
                <a16:creationId xmlns:a16="http://schemas.microsoft.com/office/drawing/2014/main" id="{F1296921-B28F-054B-968B-762AF63C5BAA}"/>
              </a:ext>
            </a:extLst>
          </p:cNvPr>
          <p:cNvSpPr>
            <a:spLocks noGrp="1"/>
          </p:cNvSpPr>
          <p:nvPr>
            <p:ph type="body" sz="quarter" idx="11" hasCustomPrompt="1"/>
          </p:nvPr>
        </p:nvSpPr>
        <p:spPr>
          <a:xfrm>
            <a:off x="3386930" y="4571999"/>
            <a:ext cx="5418138" cy="1008062"/>
          </a:xfrm>
        </p:spPr>
        <p:txBody>
          <a:bodyPr>
            <a:normAutofit/>
          </a:bodyPr>
          <a:lstStyle>
            <a:lvl1pPr marL="0" indent="0" algn="ctr">
              <a:buNone/>
              <a:defRPr sz="3300">
                <a:solidFill>
                  <a:srgbClr val="FFFFFF"/>
                </a:solidFill>
                <a:latin typeface="Arial" panose="020B0604020202020204" pitchFamily="34" charset="0"/>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8936855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C8EDD06-198A-4145-BB4E-BD2377E5D03B}"/>
              </a:ext>
            </a:extLst>
          </p:cNvPr>
          <p:cNvSpPr/>
          <p:nvPr userDrawn="1"/>
        </p:nvSpPr>
        <p:spPr>
          <a:xfrm>
            <a:off x="0" y="0"/>
            <a:ext cx="12192000" cy="6858000"/>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A673BD5-1E7B-AE49-8733-7A43C5BE1C45}"/>
              </a:ext>
            </a:extLst>
          </p:cNvPr>
          <p:cNvPicPr>
            <a:picLocks noChangeAspect="1"/>
          </p:cNvPicPr>
          <p:nvPr userDrawn="1"/>
        </p:nvPicPr>
        <p:blipFill>
          <a:blip r:embed="rId2" cstate="screen">
            <a:alphaModFix amt="26000"/>
            <a:extLst>
              <a:ext uri="{28A0092B-C50C-407E-A947-70E740481C1C}">
                <a14:useLocalDpi xmlns:a14="http://schemas.microsoft.com/office/drawing/2010/main"/>
              </a:ext>
            </a:extLst>
          </a:blip>
          <a:stretch>
            <a:fillRect/>
          </a:stretch>
        </p:blipFill>
        <p:spPr>
          <a:xfrm>
            <a:off x="-1" y="0"/>
            <a:ext cx="12223377" cy="8148918"/>
          </a:xfrm>
          <a:prstGeom prst="rect">
            <a:avLst/>
          </a:prstGeom>
        </p:spPr>
      </p:pic>
      <p:sp>
        <p:nvSpPr>
          <p:cNvPr id="8" name="Text Placeholder 10">
            <a:extLst>
              <a:ext uri="{FF2B5EF4-FFF2-40B4-BE49-F238E27FC236}">
                <a16:creationId xmlns:a16="http://schemas.microsoft.com/office/drawing/2014/main" id="{FC381368-B885-454B-BA76-F248922E10FC}"/>
              </a:ext>
            </a:extLst>
          </p:cNvPr>
          <p:cNvSpPr>
            <a:spLocks noGrp="1"/>
          </p:cNvSpPr>
          <p:nvPr>
            <p:ph type="body" sz="quarter" idx="10" hasCustomPrompt="1"/>
          </p:nvPr>
        </p:nvSpPr>
        <p:spPr>
          <a:xfrm>
            <a:off x="1288676" y="3708725"/>
            <a:ext cx="9614646" cy="1169986"/>
          </a:xfrm>
        </p:spPr>
        <p:txBody>
          <a:bodyPr>
            <a:normAutofit/>
          </a:bodyPr>
          <a:lstStyle>
            <a:lvl1pPr marL="0" indent="0" algn="ctr">
              <a:buNone/>
              <a:defRPr sz="6600">
                <a:solidFill>
                  <a:srgbClr val="FFFFFF"/>
                </a:solidFill>
                <a:latin typeface="Arial" panose="020B0604020202020204" pitchFamily="34" charset="0"/>
                <a:cs typeface="Arial" panose="020B0604020202020204" pitchFamily="34" charset="0"/>
              </a:defRPr>
            </a:lvl1pPr>
          </a:lstStyle>
          <a:p>
            <a:pPr lvl="0"/>
            <a:r>
              <a:rPr lang="en-US" dirty="0"/>
              <a:t>NEXT SECTION</a:t>
            </a:r>
          </a:p>
        </p:txBody>
      </p:sp>
      <p:sp>
        <p:nvSpPr>
          <p:cNvPr id="9" name="Text Placeholder 12">
            <a:extLst>
              <a:ext uri="{FF2B5EF4-FFF2-40B4-BE49-F238E27FC236}">
                <a16:creationId xmlns:a16="http://schemas.microsoft.com/office/drawing/2014/main" id="{1572112C-E228-AD48-B6A3-9956D67FDEFA}"/>
              </a:ext>
            </a:extLst>
          </p:cNvPr>
          <p:cNvSpPr>
            <a:spLocks noGrp="1"/>
          </p:cNvSpPr>
          <p:nvPr>
            <p:ph type="body" sz="quarter" idx="11" hasCustomPrompt="1"/>
          </p:nvPr>
        </p:nvSpPr>
        <p:spPr>
          <a:xfrm>
            <a:off x="3386930" y="4571999"/>
            <a:ext cx="5418138" cy="1008062"/>
          </a:xfrm>
        </p:spPr>
        <p:txBody>
          <a:bodyPr>
            <a:normAutofit/>
          </a:bodyPr>
          <a:lstStyle>
            <a:lvl1pPr marL="0" indent="0" algn="ctr">
              <a:buNone/>
              <a:defRPr sz="3300">
                <a:solidFill>
                  <a:srgbClr val="FFFFFF"/>
                </a:solidFill>
                <a:latin typeface="Arial" panose="020B0604020202020204" pitchFamily="34" charset="0"/>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662365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FB3A9-5297-4BA5-8443-3C2B8310770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F92CA31-AAE2-4648-A4F0-F305D27A8D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3ED9A14-91D5-4AA9-99F1-D11649596565}"/>
              </a:ext>
            </a:extLst>
          </p:cNvPr>
          <p:cNvSpPr>
            <a:spLocks noGrp="1"/>
          </p:cNvSpPr>
          <p:nvPr>
            <p:ph type="dt" sz="half" idx="10"/>
          </p:nvPr>
        </p:nvSpPr>
        <p:spPr/>
        <p:txBody>
          <a:bodyPr/>
          <a:lstStyle/>
          <a:p>
            <a:fld id="{9A08B09E-2965-4A7B-B03B-14994473B572}" type="datetimeFigureOut">
              <a:rPr lang="en-AU" smtClean="0"/>
              <a:t>28/01/2022</a:t>
            </a:fld>
            <a:endParaRPr lang="en-AU"/>
          </a:p>
        </p:txBody>
      </p:sp>
      <p:sp>
        <p:nvSpPr>
          <p:cNvPr id="5" name="Footer Placeholder 4">
            <a:extLst>
              <a:ext uri="{FF2B5EF4-FFF2-40B4-BE49-F238E27FC236}">
                <a16:creationId xmlns:a16="http://schemas.microsoft.com/office/drawing/2014/main" id="{4D706D6A-AB68-4517-9160-F2BE2D15063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777982A-8E6D-423A-8A17-B3C210EE8447}"/>
              </a:ext>
            </a:extLst>
          </p:cNvPr>
          <p:cNvSpPr>
            <a:spLocks noGrp="1"/>
          </p:cNvSpPr>
          <p:nvPr>
            <p:ph type="sldNum" sz="quarter" idx="12"/>
          </p:nvPr>
        </p:nvSpPr>
        <p:spPr/>
        <p:txBody>
          <a:bodyPr/>
          <a:lstStyle/>
          <a:p>
            <a:fld id="{4E3589D1-AA97-4148-8861-C4B8D116ECE5}" type="slidenum">
              <a:rPr lang="en-AU" smtClean="0"/>
              <a:t>‹#›</a:t>
            </a:fld>
            <a:endParaRPr lang="en-AU"/>
          </a:p>
        </p:txBody>
      </p:sp>
    </p:spTree>
    <p:extLst>
      <p:ext uri="{BB962C8B-B14F-4D97-AF65-F5344CB8AC3E}">
        <p14:creationId xmlns:p14="http://schemas.microsoft.com/office/powerpoint/2010/main" val="34933040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ew Section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DC2439-20CC-8749-BE2D-6E22851E9A9A}"/>
              </a:ext>
            </a:extLst>
          </p:cNvPr>
          <p:cNvSpPr/>
          <p:nvPr userDrawn="1"/>
        </p:nvSpPr>
        <p:spPr>
          <a:xfrm>
            <a:off x="0" y="0"/>
            <a:ext cx="12192000" cy="6858000"/>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8EAD9C5-1664-E340-ACA2-9B10C79239B3}"/>
              </a:ext>
            </a:extLst>
          </p:cNvPr>
          <p:cNvPicPr>
            <a:picLocks noChangeAspect="1"/>
          </p:cNvPicPr>
          <p:nvPr userDrawn="1"/>
        </p:nvPicPr>
        <p:blipFill>
          <a:blip r:embed="rId2" cstate="screen">
            <a:alphaModFix amt="48000"/>
            <a:extLst>
              <a:ext uri="{28A0092B-C50C-407E-A947-70E740481C1C}">
                <a14:useLocalDpi xmlns:a14="http://schemas.microsoft.com/office/drawing/2010/main"/>
              </a:ext>
            </a:extLst>
          </a:blip>
          <a:stretch>
            <a:fillRect/>
          </a:stretch>
        </p:blipFill>
        <p:spPr>
          <a:xfrm>
            <a:off x="0" y="-510988"/>
            <a:ext cx="12223377" cy="8148918"/>
          </a:xfrm>
          <a:prstGeom prst="rect">
            <a:avLst/>
          </a:prstGeom>
        </p:spPr>
      </p:pic>
      <p:sp>
        <p:nvSpPr>
          <p:cNvPr id="8" name="Text Placeholder 10">
            <a:extLst>
              <a:ext uri="{FF2B5EF4-FFF2-40B4-BE49-F238E27FC236}">
                <a16:creationId xmlns:a16="http://schemas.microsoft.com/office/drawing/2014/main" id="{2D2D6B62-11B9-8044-B81D-8B3BEFC4566A}"/>
              </a:ext>
            </a:extLst>
          </p:cNvPr>
          <p:cNvSpPr>
            <a:spLocks noGrp="1"/>
          </p:cNvSpPr>
          <p:nvPr>
            <p:ph type="body" sz="quarter" idx="10" hasCustomPrompt="1"/>
          </p:nvPr>
        </p:nvSpPr>
        <p:spPr>
          <a:xfrm>
            <a:off x="1288676" y="3708725"/>
            <a:ext cx="9614646" cy="1169986"/>
          </a:xfrm>
        </p:spPr>
        <p:txBody>
          <a:bodyPr>
            <a:normAutofit/>
          </a:bodyPr>
          <a:lstStyle>
            <a:lvl1pPr marL="0" indent="0" algn="ctr">
              <a:buNone/>
              <a:defRPr sz="6600">
                <a:solidFill>
                  <a:srgbClr val="FFFFFF"/>
                </a:solidFill>
                <a:latin typeface="Arial" panose="020B0604020202020204" pitchFamily="34" charset="0"/>
                <a:cs typeface="Arial" panose="020B0604020202020204" pitchFamily="34" charset="0"/>
              </a:defRPr>
            </a:lvl1pPr>
          </a:lstStyle>
          <a:p>
            <a:pPr lvl="0"/>
            <a:r>
              <a:rPr lang="en-US" dirty="0"/>
              <a:t>NEXT SECTION</a:t>
            </a:r>
          </a:p>
        </p:txBody>
      </p:sp>
      <p:sp>
        <p:nvSpPr>
          <p:cNvPr id="9" name="Text Placeholder 12">
            <a:extLst>
              <a:ext uri="{FF2B5EF4-FFF2-40B4-BE49-F238E27FC236}">
                <a16:creationId xmlns:a16="http://schemas.microsoft.com/office/drawing/2014/main" id="{CC76D1B9-3A80-9F41-897E-EE1B29947C13}"/>
              </a:ext>
            </a:extLst>
          </p:cNvPr>
          <p:cNvSpPr>
            <a:spLocks noGrp="1"/>
          </p:cNvSpPr>
          <p:nvPr>
            <p:ph type="body" sz="quarter" idx="11" hasCustomPrompt="1"/>
          </p:nvPr>
        </p:nvSpPr>
        <p:spPr>
          <a:xfrm>
            <a:off x="3386930" y="4571999"/>
            <a:ext cx="5418138" cy="1008062"/>
          </a:xfrm>
        </p:spPr>
        <p:txBody>
          <a:bodyPr>
            <a:normAutofit/>
          </a:bodyPr>
          <a:lstStyle>
            <a:lvl1pPr marL="0" indent="0" algn="ctr">
              <a:buNone/>
              <a:defRPr sz="3300">
                <a:solidFill>
                  <a:srgbClr val="FFFFFF"/>
                </a:solidFill>
                <a:latin typeface="Arial" panose="020B0604020202020204" pitchFamily="34" charset="0"/>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212034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ext Section Alternative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0DB262A-17B2-BB45-8AF9-6B1E5914EE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736600"/>
            <a:ext cx="12196373" cy="8334188"/>
          </a:xfrm>
          <a:prstGeom prst="rect">
            <a:avLst/>
          </a:prstGeom>
        </p:spPr>
      </p:pic>
      <p:sp>
        <p:nvSpPr>
          <p:cNvPr id="7" name="Rectangle 6">
            <a:extLst>
              <a:ext uri="{FF2B5EF4-FFF2-40B4-BE49-F238E27FC236}">
                <a16:creationId xmlns:a16="http://schemas.microsoft.com/office/drawing/2014/main" id="{433C1993-645F-A34B-ACA3-411227D0BBEB}"/>
              </a:ext>
            </a:extLst>
          </p:cNvPr>
          <p:cNvSpPr/>
          <p:nvPr userDrawn="1"/>
        </p:nvSpPr>
        <p:spPr>
          <a:xfrm>
            <a:off x="-1" y="0"/>
            <a:ext cx="4780548" cy="6858000"/>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9" name="Text Placeholder 10">
            <a:extLst>
              <a:ext uri="{FF2B5EF4-FFF2-40B4-BE49-F238E27FC236}">
                <a16:creationId xmlns:a16="http://schemas.microsoft.com/office/drawing/2014/main" id="{C4E2529B-3A8B-F54B-8B5C-A48E7A468447}"/>
              </a:ext>
            </a:extLst>
          </p:cNvPr>
          <p:cNvSpPr>
            <a:spLocks noGrp="1"/>
          </p:cNvSpPr>
          <p:nvPr>
            <p:ph type="body" sz="quarter" idx="10" hasCustomPrompt="1"/>
          </p:nvPr>
        </p:nvSpPr>
        <p:spPr>
          <a:xfrm>
            <a:off x="359066" y="2405657"/>
            <a:ext cx="4076577" cy="1169986"/>
          </a:xfrm>
        </p:spPr>
        <p:txBody>
          <a:bodyPr>
            <a:normAutofit/>
          </a:bodyPr>
          <a:lstStyle>
            <a:lvl1pPr marL="0" indent="0" algn="l">
              <a:lnSpc>
                <a:spcPts val="3780"/>
              </a:lnSpc>
              <a:buNone/>
              <a:defRPr sz="4400" b="1">
                <a:solidFill>
                  <a:srgbClr val="FFFFFF"/>
                </a:solidFill>
                <a:latin typeface="Arial" panose="020B0604020202020204" pitchFamily="34" charset="0"/>
                <a:cs typeface="Arial" panose="020B0604020202020204" pitchFamily="34" charset="0"/>
              </a:defRPr>
            </a:lvl1pPr>
          </a:lstStyle>
          <a:p>
            <a:pPr lvl="0"/>
            <a:r>
              <a:rPr lang="en-US" dirty="0"/>
              <a:t>NEXT SECTION</a:t>
            </a:r>
          </a:p>
        </p:txBody>
      </p:sp>
      <p:sp>
        <p:nvSpPr>
          <p:cNvPr id="10" name="Text Placeholder 12">
            <a:extLst>
              <a:ext uri="{FF2B5EF4-FFF2-40B4-BE49-F238E27FC236}">
                <a16:creationId xmlns:a16="http://schemas.microsoft.com/office/drawing/2014/main" id="{47600026-DEF8-B440-8F95-CFB859A806CF}"/>
              </a:ext>
            </a:extLst>
          </p:cNvPr>
          <p:cNvSpPr>
            <a:spLocks noGrp="1"/>
          </p:cNvSpPr>
          <p:nvPr>
            <p:ph type="body" sz="quarter" idx="11" hasCustomPrompt="1"/>
          </p:nvPr>
        </p:nvSpPr>
        <p:spPr>
          <a:xfrm>
            <a:off x="359066" y="3708725"/>
            <a:ext cx="5418138" cy="1008062"/>
          </a:xfrm>
        </p:spPr>
        <p:txBody>
          <a:bodyPr>
            <a:normAutofit/>
          </a:bodyPr>
          <a:lstStyle>
            <a:lvl1pPr marL="0" indent="0" algn="l">
              <a:buNone/>
              <a:defRPr sz="3300">
                <a:solidFill>
                  <a:srgbClr val="FFFFFF"/>
                </a:solidFill>
                <a:latin typeface="Arial" panose="020B0604020202020204" pitchFamily="34" charset="0"/>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518512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ext Section Alternativ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848F57-449D-574A-BF84-3D34E0CF73A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433C1993-645F-A34B-ACA3-411227D0BBEB}"/>
              </a:ext>
            </a:extLst>
          </p:cNvPr>
          <p:cNvSpPr/>
          <p:nvPr userDrawn="1"/>
        </p:nvSpPr>
        <p:spPr>
          <a:xfrm>
            <a:off x="-1" y="0"/>
            <a:ext cx="4780548" cy="6858000"/>
          </a:xfrm>
          <a:prstGeom prst="rect">
            <a:avLst/>
          </a:prstGeom>
          <a:solidFill>
            <a:srgbClr val="FF76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9" name="Text Placeholder 10">
            <a:extLst>
              <a:ext uri="{FF2B5EF4-FFF2-40B4-BE49-F238E27FC236}">
                <a16:creationId xmlns:a16="http://schemas.microsoft.com/office/drawing/2014/main" id="{C4E2529B-3A8B-F54B-8B5C-A48E7A468447}"/>
              </a:ext>
            </a:extLst>
          </p:cNvPr>
          <p:cNvSpPr>
            <a:spLocks noGrp="1"/>
          </p:cNvSpPr>
          <p:nvPr>
            <p:ph type="body" sz="quarter" idx="10" hasCustomPrompt="1"/>
          </p:nvPr>
        </p:nvSpPr>
        <p:spPr>
          <a:xfrm>
            <a:off x="359066" y="2405657"/>
            <a:ext cx="4076577" cy="1169986"/>
          </a:xfrm>
        </p:spPr>
        <p:txBody>
          <a:bodyPr>
            <a:normAutofit/>
          </a:bodyPr>
          <a:lstStyle>
            <a:lvl1pPr marL="0" indent="0" algn="l">
              <a:lnSpc>
                <a:spcPts val="3780"/>
              </a:lnSpc>
              <a:buNone/>
              <a:defRPr sz="4400" b="1">
                <a:solidFill>
                  <a:srgbClr val="FFFFFF"/>
                </a:solidFill>
                <a:latin typeface="Arial" panose="020B0604020202020204" pitchFamily="34" charset="0"/>
                <a:cs typeface="Arial" panose="020B0604020202020204" pitchFamily="34" charset="0"/>
              </a:defRPr>
            </a:lvl1pPr>
          </a:lstStyle>
          <a:p>
            <a:pPr lvl="0"/>
            <a:r>
              <a:rPr lang="en-US" dirty="0"/>
              <a:t>NEXT SECTION</a:t>
            </a:r>
          </a:p>
        </p:txBody>
      </p:sp>
      <p:sp>
        <p:nvSpPr>
          <p:cNvPr id="10" name="Text Placeholder 12">
            <a:extLst>
              <a:ext uri="{FF2B5EF4-FFF2-40B4-BE49-F238E27FC236}">
                <a16:creationId xmlns:a16="http://schemas.microsoft.com/office/drawing/2014/main" id="{47600026-DEF8-B440-8F95-CFB859A806CF}"/>
              </a:ext>
            </a:extLst>
          </p:cNvPr>
          <p:cNvSpPr>
            <a:spLocks noGrp="1"/>
          </p:cNvSpPr>
          <p:nvPr>
            <p:ph type="body" sz="quarter" idx="11" hasCustomPrompt="1"/>
          </p:nvPr>
        </p:nvSpPr>
        <p:spPr>
          <a:xfrm>
            <a:off x="359066" y="3708725"/>
            <a:ext cx="5418138" cy="1008062"/>
          </a:xfrm>
        </p:spPr>
        <p:txBody>
          <a:bodyPr>
            <a:normAutofit/>
          </a:bodyPr>
          <a:lstStyle>
            <a:lvl1pPr marL="0" indent="0" algn="l">
              <a:buNone/>
              <a:defRPr sz="3300">
                <a:solidFill>
                  <a:srgbClr val="FFFFFF"/>
                </a:solidFill>
                <a:latin typeface="Arial" panose="020B0604020202020204" pitchFamily="34" charset="0"/>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1977198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Bullet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C9EF979-CC8D-314F-B43C-A942FB23D129}"/>
              </a:ext>
            </a:extLst>
          </p:cNvPr>
          <p:cNvSpPr/>
          <p:nvPr userDrawn="1"/>
        </p:nvSpPr>
        <p:spPr>
          <a:xfrm>
            <a:off x="6104965" y="-201706"/>
            <a:ext cx="6266329" cy="7194177"/>
          </a:xfrm>
          <a:prstGeom prst="rect">
            <a:avLst/>
          </a:prstGeom>
          <a:solidFill>
            <a:srgbClr val="2D55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5DD1230-1B2D-7445-BE7C-4FC8B15DE5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981634"/>
            <a:ext cx="6400800" cy="9601200"/>
          </a:xfrm>
          <a:prstGeom prst="rect">
            <a:avLst/>
          </a:prstGeom>
        </p:spPr>
      </p:pic>
      <p:cxnSp>
        <p:nvCxnSpPr>
          <p:cNvPr id="8" name="Straight Connector 7">
            <a:extLst>
              <a:ext uri="{FF2B5EF4-FFF2-40B4-BE49-F238E27FC236}">
                <a16:creationId xmlns:a16="http://schemas.microsoft.com/office/drawing/2014/main" id="{9B185BE4-600A-5044-B551-A244C2ED2F4A}"/>
              </a:ext>
            </a:extLst>
          </p:cNvPr>
          <p:cNvCxnSpPr/>
          <p:nvPr userDrawn="1"/>
        </p:nvCxnSpPr>
        <p:spPr>
          <a:xfrm>
            <a:off x="6647145" y="2578042"/>
            <a:ext cx="407243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8038C5A4-57B3-BD42-B31C-3E93C05C0FCB}"/>
              </a:ext>
            </a:extLst>
          </p:cNvPr>
          <p:cNvSpPr>
            <a:spLocks noGrp="1"/>
          </p:cNvSpPr>
          <p:nvPr>
            <p:ph type="body" sz="quarter" idx="10" hasCustomPrompt="1"/>
          </p:nvPr>
        </p:nvSpPr>
        <p:spPr>
          <a:xfrm>
            <a:off x="6664521" y="1250142"/>
            <a:ext cx="4921250" cy="603447"/>
          </a:xfrm>
        </p:spPr>
        <p:txBody>
          <a:bodyPr>
            <a:normAutofit/>
          </a:bodyPr>
          <a:lstStyle>
            <a:lvl1pPr marL="0" indent="0">
              <a:buNone/>
              <a:defRPr sz="4400" b="1" i="0">
                <a:solidFill>
                  <a:srgbClr val="FFFFFF"/>
                </a:solidFill>
                <a:latin typeface="Arial" panose="020B0604020202020204" pitchFamily="34" charset="0"/>
                <a:cs typeface="Arial" panose="020B0604020202020204" pitchFamily="34" charset="0"/>
              </a:defRPr>
            </a:lvl1pPr>
          </a:lstStyle>
          <a:p>
            <a:pPr lvl="0"/>
            <a:r>
              <a:rPr lang="en-US" dirty="0"/>
              <a:t>PICTURE FOCUS</a:t>
            </a:r>
          </a:p>
        </p:txBody>
      </p:sp>
      <p:sp>
        <p:nvSpPr>
          <p:cNvPr id="16" name="Text Placeholder 15">
            <a:extLst>
              <a:ext uri="{FF2B5EF4-FFF2-40B4-BE49-F238E27FC236}">
                <a16:creationId xmlns:a16="http://schemas.microsoft.com/office/drawing/2014/main" id="{3566C69C-3BB8-864F-800A-A0CC2C1EC0AE}"/>
              </a:ext>
            </a:extLst>
          </p:cNvPr>
          <p:cNvSpPr>
            <a:spLocks noGrp="1"/>
          </p:cNvSpPr>
          <p:nvPr>
            <p:ph type="body" sz="quarter" idx="11" hasCustomPrompt="1"/>
          </p:nvPr>
        </p:nvSpPr>
        <p:spPr>
          <a:xfrm>
            <a:off x="6664521" y="1890318"/>
            <a:ext cx="4200525" cy="607042"/>
          </a:xfrm>
        </p:spPr>
        <p:txBody>
          <a:bodyPr>
            <a:normAutofit/>
          </a:bodyPr>
          <a:lstStyle>
            <a:lvl1pPr marL="0" indent="0">
              <a:buNone/>
              <a:defRPr sz="3300">
                <a:solidFill>
                  <a:srgbClr val="FFFFFF"/>
                </a:solidFill>
                <a:latin typeface="Arial" panose="020B0604020202020204" pitchFamily="34" charset="0"/>
                <a:cs typeface="Arial" panose="020B0604020202020204" pitchFamily="34" charset="0"/>
              </a:defRPr>
            </a:lvl1pPr>
          </a:lstStyle>
          <a:p>
            <a:pPr lvl="0"/>
            <a:r>
              <a:rPr lang="en-US" dirty="0"/>
              <a:t>With Bullets</a:t>
            </a:r>
          </a:p>
        </p:txBody>
      </p:sp>
      <p:sp>
        <p:nvSpPr>
          <p:cNvPr id="18" name="Text Placeholder 17">
            <a:extLst>
              <a:ext uri="{FF2B5EF4-FFF2-40B4-BE49-F238E27FC236}">
                <a16:creationId xmlns:a16="http://schemas.microsoft.com/office/drawing/2014/main" id="{05054D8B-8E68-3A41-A062-EDB98E95767E}"/>
              </a:ext>
            </a:extLst>
          </p:cNvPr>
          <p:cNvSpPr>
            <a:spLocks noGrp="1"/>
          </p:cNvSpPr>
          <p:nvPr>
            <p:ph type="body" sz="quarter" idx="12" hasCustomPrompt="1"/>
          </p:nvPr>
        </p:nvSpPr>
        <p:spPr>
          <a:xfrm>
            <a:off x="6664521" y="2876336"/>
            <a:ext cx="5307012" cy="2876550"/>
          </a:xfrm>
        </p:spPr>
        <p:txBody>
          <a:bodyPr>
            <a:normAutofit/>
          </a:bodyPr>
          <a:lstStyle>
            <a:lvl1pPr marL="342900" indent="-342900">
              <a:buFont typeface="Arial" panose="020B0604020202020204" pitchFamily="34" charset="0"/>
              <a:buChar char="•"/>
              <a:defRPr sz="2200" b="0" i="0">
                <a:solidFill>
                  <a:srgbClr val="FFFFFF"/>
                </a:solidFill>
                <a:latin typeface="Arial" panose="020B0604020202020204" pitchFamily="34" charset="0"/>
                <a:cs typeface="Arial" panose="020B0604020202020204" pitchFamily="34" charset="0"/>
              </a:defRPr>
            </a:lvl1pPr>
          </a:lstStyle>
          <a:p>
            <a:pPr lvl="0"/>
            <a:r>
              <a:rPr lang="en-US" dirty="0"/>
              <a:t>A complex idea can be conveyed with a single image, namely Making it possible to absorb large amounts of information quickly. You could put a chart or graph here, or keep the photo.</a:t>
            </a:r>
          </a:p>
          <a:p>
            <a:pPr lvl="0"/>
            <a:endParaRPr lang="en-US" dirty="0"/>
          </a:p>
        </p:txBody>
      </p:sp>
    </p:spTree>
    <p:extLst>
      <p:ext uri="{BB962C8B-B14F-4D97-AF65-F5344CB8AC3E}">
        <p14:creationId xmlns:p14="http://schemas.microsoft.com/office/powerpoint/2010/main" val="38335129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71AF3A2-6931-E344-9E03-C62D9DC64BE4}"/>
              </a:ext>
            </a:extLst>
          </p:cNvPr>
          <p:cNvSpPr/>
          <p:nvPr userDrawn="1"/>
        </p:nvSpPr>
        <p:spPr>
          <a:xfrm>
            <a:off x="0" y="0"/>
            <a:ext cx="6441140" cy="6858000"/>
          </a:xfrm>
          <a:prstGeom prst="rect">
            <a:avLst/>
          </a:prstGeom>
          <a:solidFill>
            <a:srgbClr val="ED2B7A"/>
          </a:solidFill>
          <a:ln>
            <a:solidFill>
              <a:srgbClr val="ED2B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C1A9CFEA-EA8E-CC43-9DBF-B37FA75A604B}"/>
              </a:ext>
            </a:extLst>
          </p:cNvPr>
          <p:cNvCxnSpPr/>
          <p:nvPr userDrawn="1"/>
        </p:nvCxnSpPr>
        <p:spPr>
          <a:xfrm>
            <a:off x="501840" y="2578042"/>
            <a:ext cx="407243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13">
            <a:extLst>
              <a:ext uri="{FF2B5EF4-FFF2-40B4-BE49-F238E27FC236}">
                <a16:creationId xmlns:a16="http://schemas.microsoft.com/office/drawing/2014/main" id="{F852ECD0-76D3-2749-8E9C-74C93C4EB6ED}"/>
              </a:ext>
            </a:extLst>
          </p:cNvPr>
          <p:cNvSpPr>
            <a:spLocks noGrp="1"/>
          </p:cNvSpPr>
          <p:nvPr>
            <p:ph type="body" sz="quarter" idx="10" hasCustomPrompt="1"/>
          </p:nvPr>
        </p:nvSpPr>
        <p:spPr>
          <a:xfrm>
            <a:off x="519216" y="1250142"/>
            <a:ext cx="4921250" cy="603447"/>
          </a:xfrm>
        </p:spPr>
        <p:txBody>
          <a:bodyPr>
            <a:normAutofit/>
          </a:bodyPr>
          <a:lstStyle>
            <a:lvl1pPr marL="0" indent="0">
              <a:buNone/>
              <a:defRPr sz="4400" b="1" i="0">
                <a:solidFill>
                  <a:srgbClr val="FFFFFF"/>
                </a:solidFill>
                <a:latin typeface="Arial" panose="020B0604020202020204" pitchFamily="34" charset="0"/>
                <a:cs typeface="Arial" panose="020B0604020202020204" pitchFamily="34" charset="0"/>
              </a:defRPr>
            </a:lvl1pPr>
          </a:lstStyle>
          <a:p>
            <a:pPr lvl="0"/>
            <a:r>
              <a:rPr lang="en-US" dirty="0"/>
              <a:t>PICTURE FOCUS</a:t>
            </a:r>
          </a:p>
        </p:txBody>
      </p:sp>
      <p:sp>
        <p:nvSpPr>
          <p:cNvPr id="11" name="Text Placeholder 15">
            <a:extLst>
              <a:ext uri="{FF2B5EF4-FFF2-40B4-BE49-F238E27FC236}">
                <a16:creationId xmlns:a16="http://schemas.microsoft.com/office/drawing/2014/main" id="{B5CAD6EF-9DB1-B64C-A3E7-1806B66E3BE2}"/>
              </a:ext>
            </a:extLst>
          </p:cNvPr>
          <p:cNvSpPr>
            <a:spLocks noGrp="1"/>
          </p:cNvSpPr>
          <p:nvPr>
            <p:ph type="body" sz="quarter" idx="11" hasCustomPrompt="1"/>
          </p:nvPr>
        </p:nvSpPr>
        <p:spPr>
          <a:xfrm>
            <a:off x="519216" y="1890318"/>
            <a:ext cx="4200525" cy="607042"/>
          </a:xfrm>
        </p:spPr>
        <p:txBody>
          <a:bodyPr>
            <a:normAutofit/>
          </a:bodyPr>
          <a:lstStyle>
            <a:lvl1pPr marL="0" indent="0">
              <a:buNone/>
              <a:defRPr sz="3300">
                <a:solidFill>
                  <a:srgbClr val="FFFFFF"/>
                </a:solidFill>
                <a:latin typeface="Arial" panose="020B0604020202020204" pitchFamily="34" charset="0"/>
                <a:cs typeface="Arial" panose="020B0604020202020204" pitchFamily="34" charset="0"/>
              </a:defRPr>
            </a:lvl1pPr>
          </a:lstStyle>
          <a:p>
            <a:pPr lvl="0"/>
            <a:r>
              <a:rPr lang="en-US" dirty="0"/>
              <a:t>With Bullets</a:t>
            </a:r>
          </a:p>
        </p:txBody>
      </p:sp>
      <p:sp>
        <p:nvSpPr>
          <p:cNvPr id="12" name="Text Placeholder 17">
            <a:extLst>
              <a:ext uri="{FF2B5EF4-FFF2-40B4-BE49-F238E27FC236}">
                <a16:creationId xmlns:a16="http://schemas.microsoft.com/office/drawing/2014/main" id="{8654FE26-F157-2446-B37F-B73D106C9408}"/>
              </a:ext>
            </a:extLst>
          </p:cNvPr>
          <p:cNvSpPr>
            <a:spLocks noGrp="1"/>
          </p:cNvSpPr>
          <p:nvPr>
            <p:ph type="body" sz="quarter" idx="12" hasCustomPrompt="1"/>
          </p:nvPr>
        </p:nvSpPr>
        <p:spPr>
          <a:xfrm>
            <a:off x="519216" y="2876336"/>
            <a:ext cx="5307012" cy="2876550"/>
          </a:xfrm>
        </p:spPr>
        <p:txBody>
          <a:bodyPr>
            <a:normAutofit/>
          </a:bodyPr>
          <a:lstStyle>
            <a:lvl1pPr marL="342900" indent="-342900">
              <a:buFont typeface="Arial" panose="020B0604020202020204" pitchFamily="34" charset="0"/>
              <a:buChar char="•"/>
              <a:defRPr sz="2200" b="0" i="0">
                <a:solidFill>
                  <a:srgbClr val="FFFFFF"/>
                </a:solidFill>
                <a:latin typeface="Arial" panose="020B0604020202020204" pitchFamily="34" charset="0"/>
                <a:cs typeface="Arial" panose="020B0604020202020204" pitchFamily="34" charset="0"/>
              </a:defRPr>
            </a:lvl1pPr>
          </a:lstStyle>
          <a:p>
            <a:pPr lvl="0"/>
            <a:r>
              <a:rPr lang="en-US" dirty="0"/>
              <a:t>A complex idea can be conveyed with a single image, namely Making it possible to absorb large amounts of information quickly. You could put a chart or graph here, or keep the photo.</a:t>
            </a:r>
          </a:p>
          <a:p>
            <a:pPr lvl="0"/>
            <a:endParaRPr lang="en-US" dirty="0"/>
          </a:p>
        </p:txBody>
      </p:sp>
      <p:pic>
        <p:nvPicPr>
          <p:cNvPr id="14" name="Picture 13">
            <a:extLst>
              <a:ext uri="{FF2B5EF4-FFF2-40B4-BE49-F238E27FC236}">
                <a16:creationId xmlns:a16="http://schemas.microsoft.com/office/drawing/2014/main" id="{042C7B54-D5F5-B74B-A82E-A4EF6F171A1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441140" y="0"/>
            <a:ext cx="5924767" cy="6858000"/>
          </a:xfrm>
          <a:prstGeom prst="rect">
            <a:avLst/>
          </a:prstGeom>
        </p:spPr>
      </p:pic>
    </p:spTree>
    <p:extLst>
      <p:ext uri="{BB962C8B-B14F-4D97-AF65-F5344CB8AC3E}">
        <p14:creationId xmlns:p14="http://schemas.microsoft.com/office/powerpoint/2010/main" val="7417449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asic Bullets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7FF0A41-6BB1-364E-A5B0-48466DFB0CCE}"/>
              </a:ext>
            </a:extLst>
          </p:cNvPr>
          <p:cNvSpPr/>
          <p:nvPr userDrawn="1"/>
        </p:nvSpPr>
        <p:spPr>
          <a:xfrm>
            <a:off x="0" y="1540042"/>
            <a:ext cx="12192000" cy="5317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0">
            <a:extLst>
              <a:ext uri="{FF2B5EF4-FFF2-40B4-BE49-F238E27FC236}">
                <a16:creationId xmlns:a16="http://schemas.microsoft.com/office/drawing/2014/main" id="{7883156C-E5A2-C946-B590-EB170840CF13}"/>
              </a:ext>
            </a:extLst>
          </p:cNvPr>
          <p:cNvSpPr>
            <a:spLocks noGrp="1"/>
          </p:cNvSpPr>
          <p:nvPr>
            <p:ph type="body" sz="quarter" idx="10" hasCustomPrompt="1"/>
          </p:nvPr>
        </p:nvSpPr>
        <p:spPr>
          <a:xfrm>
            <a:off x="379828" y="699193"/>
            <a:ext cx="9149184" cy="840849"/>
          </a:xfrm>
        </p:spPr>
        <p:txBody>
          <a:bodyPr>
            <a:normAutofit/>
          </a:bodyPr>
          <a:lstStyle>
            <a:lvl1pPr marL="0" indent="0">
              <a:buNone/>
              <a:defRPr sz="4400" b="1" i="0">
                <a:solidFill>
                  <a:srgbClr val="48595D"/>
                </a:solidFill>
                <a:latin typeface="Arial" panose="020B0604020202020204" pitchFamily="34" charset="0"/>
                <a:cs typeface="Arial" panose="020B0604020202020204" pitchFamily="34" charset="0"/>
              </a:defRPr>
            </a:lvl1pPr>
          </a:lstStyle>
          <a:p>
            <a:pPr lvl="0"/>
            <a:r>
              <a:rPr lang="en-US" dirty="0"/>
              <a:t>BASIC BULLET POINTS</a:t>
            </a:r>
          </a:p>
        </p:txBody>
      </p:sp>
      <p:sp>
        <p:nvSpPr>
          <p:cNvPr id="8" name="Text Placeholder 12">
            <a:extLst>
              <a:ext uri="{FF2B5EF4-FFF2-40B4-BE49-F238E27FC236}">
                <a16:creationId xmlns:a16="http://schemas.microsoft.com/office/drawing/2014/main" id="{8462692F-5641-3042-9CEB-4263A849319F}"/>
              </a:ext>
            </a:extLst>
          </p:cNvPr>
          <p:cNvSpPr>
            <a:spLocks noGrp="1"/>
          </p:cNvSpPr>
          <p:nvPr>
            <p:ph type="body" sz="quarter" idx="11" hasCustomPrompt="1"/>
          </p:nvPr>
        </p:nvSpPr>
        <p:spPr>
          <a:xfrm>
            <a:off x="379828" y="2090490"/>
            <a:ext cx="7861300" cy="1631278"/>
          </a:xfrm>
        </p:spPr>
        <p:txBody>
          <a:bodyPr/>
          <a:lstStyle>
            <a:lvl1pPr marL="457200" indent="-457200">
              <a:buFont typeface="Arial" panose="020B0604020202020204" pitchFamily="34" charset="0"/>
              <a:buChar char="•"/>
              <a:defRPr b="0" i="0">
                <a:solidFill>
                  <a:srgbClr val="48595D"/>
                </a:solidFill>
                <a:latin typeface="Arial" panose="020B0604020202020204" pitchFamily="34" charset="0"/>
                <a:cs typeface="Arial" panose="020B0604020202020204" pitchFamily="34" charset="0"/>
              </a:defRPr>
            </a:lvl1pPr>
          </a:lstStyle>
          <a:p>
            <a:pPr lvl="0"/>
            <a:r>
              <a:rPr lang="en-US" dirty="0"/>
              <a:t>Just use bullet points</a:t>
            </a:r>
          </a:p>
        </p:txBody>
      </p:sp>
    </p:spTree>
    <p:extLst>
      <p:ext uri="{BB962C8B-B14F-4D97-AF65-F5344CB8AC3E}">
        <p14:creationId xmlns:p14="http://schemas.microsoft.com/office/powerpoint/2010/main" val="34993145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asic Bullets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F64729D-5538-694A-B3D2-289D6EDA091F}"/>
              </a:ext>
            </a:extLst>
          </p:cNvPr>
          <p:cNvSpPr/>
          <p:nvPr userDrawn="1"/>
        </p:nvSpPr>
        <p:spPr>
          <a:xfrm>
            <a:off x="0" y="1540042"/>
            <a:ext cx="12192000" cy="5317958"/>
          </a:xfrm>
          <a:prstGeom prst="rect">
            <a:avLst/>
          </a:prstGeom>
          <a:solidFill>
            <a:srgbClr val="00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0">
            <a:extLst>
              <a:ext uri="{FF2B5EF4-FFF2-40B4-BE49-F238E27FC236}">
                <a16:creationId xmlns:a16="http://schemas.microsoft.com/office/drawing/2014/main" id="{2CC22EF4-F1A5-EF42-8F89-DB16D6704757}"/>
              </a:ext>
            </a:extLst>
          </p:cNvPr>
          <p:cNvSpPr>
            <a:spLocks noGrp="1"/>
          </p:cNvSpPr>
          <p:nvPr>
            <p:ph type="body" sz="quarter" idx="10" hasCustomPrompt="1"/>
          </p:nvPr>
        </p:nvSpPr>
        <p:spPr>
          <a:xfrm>
            <a:off x="379828" y="699193"/>
            <a:ext cx="9149184" cy="840849"/>
          </a:xfrm>
        </p:spPr>
        <p:txBody>
          <a:bodyPr>
            <a:normAutofit/>
          </a:bodyPr>
          <a:lstStyle>
            <a:lvl1pPr marL="0" indent="0">
              <a:buNone/>
              <a:defRPr sz="4400" b="1" i="0">
                <a:solidFill>
                  <a:srgbClr val="48595D"/>
                </a:solidFill>
                <a:latin typeface="Arial" panose="020B0604020202020204" pitchFamily="34" charset="0"/>
                <a:cs typeface="Arial" panose="020B0604020202020204" pitchFamily="34" charset="0"/>
              </a:defRPr>
            </a:lvl1pPr>
          </a:lstStyle>
          <a:p>
            <a:pPr lvl="0"/>
            <a:r>
              <a:rPr lang="en-US" dirty="0"/>
              <a:t>BASIC BULLET POINTS</a:t>
            </a:r>
          </a:p>
        </p:txBody>
      </p:sp>
      <p:sp>
        <p:nvSpPr>
          <p:cNvPr id="8" name="Text Placeholder 12">
            <a:extLst>
              <a:ext uri="{FF2B5EF4-FFF2-40B4-BE49-F238E27FC236}">
                <a16:creationId xmlns:a16="http://schemas.microsoft.com/office/drawing/2014/main" id="{D03C77B6-3DD2-2941-9410-F5F92D41429D}"/>
              </a:ext>
            </a:extLst>
          </p:cNvPr>
          <p:cNvSpPr>
            <a:spLocks noGrp="1"/>
          </p:cNvSpPr>
          <p:nvPr>
            <p:ph type="body" sz="quarter" idx="11" hasCustomPrompt="1"/>
          </p:nvPr>
        </p:nvSpPr>
        <p:spPr>
          <a:xfrm>
            <a:off x="379828" y="2090490"/>
            <a:ext cx="7861300" cy="1631278"/>
          </a:xfrm>
        </p:spPr>
        <p:txBody>
          <a:bodyPr/>
          <a:lstStyle>
            <a:lvl1pPr marL="457200" indent="-457200">
              <a:buFont typeface="Arial" panose="020B0604020202020204" pitchFamily="34" charset="0"/>
              <a:buChar char="•"/>
              <a:defRPr b="0" i="0">
                <a:solidFill>
                  <a:srgbClr val="FFFFFF"/>
                </a:solidFill>
                <a:latin typeface="Arial" panose="020B0604020202020204" pitchFamily="34" charset="0"/>
                <a:cs typeface="Arial" panose="020B0604020202020204" pitchFamily="34" charset="0"/>
              </a:defRPr>
            </a:lvl1pPr>
          </a:lstStyle>
          <a:p>
            <a:pPr lvl="0"/>
            <a:r>
              <a:rPr lang="en-US" dirty="0"/>
              <a:t>Just use bullet points</a:t>
            </a:r>
          </a:p>
        </p:txBody>
      </p:sp>
    </p:spTree>
    <p:extLst>
      <p:ext uri="{BB962C8B-B14F-4D97-AF65-F5344CB8AC3E}">
        <p14:creationId xmlns:p14="http://schemas.microsoft.com/office/powerpoint/2010/main" val="23193241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asic Bullets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F64729D-5538-694A-B3D2-289D6EDA091F}"/>
              </a:ext>
            </a:extLst>
          </p:cNvPr>
          <p:cNvSpPr/>
          <p:nvPr userDrawn="1"/>
        </p:nvSpPr>
        <p:spPr>
          <a:xfrm>
            <a:off x="0" y="1540042"/>
            <a:ext cx="12192000" cy="5317958"/>
          </a:xfrm>
          <a:prstGeom prst="rect">
            <a:avLst/>
          </a:prstGeom>
          <a:solidFill>
            <a:srgbClr val="2D55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0">
            <a:extLst>
              <a:ext uri="{FF2B5EF4-FFF2-40B4-BE49-F238E27FC236}">
                <a16:creationId xmlns:a16="http://schemas.microsoft.com/office/drawing/2014/main" id="{2CC22EF4-F1A5-EF42-8F89-DB16D6704757}"/>
              </a:ext>
            </a:extLst>
          </p:cNvPr>
          <p:cNvSpPr>
            <a:spLocks noGrp="1"/>
          </p:cNvSpPr>
          <p:nvPr>
            <p:ph type="body" sz="quarter" idx="10" hasCustomPrompt="1"/>
          </p:nvPr>
        </p:nvSpPr>
        <p:spPr>
          <a:xfrm>
            <a:off x="379828" y="699193"/>
            <a:ext cx="9149184" cy="840849"/>
          </a:xfrm>
        </p:spPr>
        <p:txBody>
          <a:bodyPr>
            <a:normAutofit/>
          </a:bodyPr>
          <a:lstStyle>
            <a:lvl1pPr marL="0" indent="0">
              <a:buNone/>
              <a:defRPr sz="4400" b="1" i="0">
                <a:solidFill>
                  <a:srgbClr val="48595D"/>
                </a:solidFill>
                <a:latin typeface="Arial" panose="020B0604020202020204" pitchFamily="34" charset="0"/>
                <a:cs typeface="Arial" panose="020B0604020202020204" pitchFamily="34" charset="0"/>
              </a:defRPr>
            </a:lvl1pPr>
          </a:lstStyle>
          <a:p>
            <a:pPr lvl="0"/>
            <a:r>
              <a:rPr lang="en-US" dirty="0"/>
              <a:t>BASIC BULLET POINTS</a:t>
            </a:r>
          </a:p>
        </p:txBody>
      </p:sp>
      <p:sp>
        <p:nvSpPr>
          <p:cNvPr id="8" name="Text Placeholder 12">
            <a:extLst>
              <a:ext uri="{FF2B5EF4-FFF2-40B4-BE49-F238E27FC236}">
                <a16:creationId xmlns:a16="http://schemas.microsoft.com/office/drawing/2014/main" id="{D03C77B6-3DD2-2941-9410-F5F92D41429D}"/>
              </a:ext>
            </a:extLst>
          </p:cNvPr>
          <p:cNvSpPr>
            <a:spLocks noGrp="1"/>
          </p:cNvSpPr>
          <p:nvPr>
            <p:ph type="body" sz="quarter" idx="11" hasCustomPrompt="1"/>
          </p:nvPr>
        </p:nvSpPr>
        <p:spPr>
          <a:xfrm>
            <a:off x="379828" y="2090490"/>
            <a:ext cx="7861300" cy="1631278"/>
          </a:xfrm>
        </p:spPr>
        <p:txBody>
          <a:bodyPr/>
          <a:lstStyle>
            <a:lvl1pPr marL="457200" indent="-457200">
              <a:buFont typeface="Arial" panose="020B0604020202020204" pitchFamily="34" charset="0"/>
              <a:buChar char="•"/>
              <a:defRPr b="0" i="0">
                <a:solidFill>
                  <a:srgbClr val="FFFFFF"/>
                </a:solidFill>
                <a:latin typeface="Arial" panose="020B0604020202020204" pitchFamily="34" charset="0"/>
                <a:cs typeface="Arial" panose="020B0604020202020204" pitchFamily="34" charset="0"/>
              </a:defRPr>
            </a:lvl1pPr>
          </a:lstStyle>
          <a:p>
            <a:pPr lvl="0"/>
            <a:r>
              <a:rPr lang="en-US" dirty="0"/>
              <a:t>Just use bullet points</a:t>
            </a:r>
          </a:p>
        </p:txBody>
      </p:sp>
    </p:spTree>
    <p:extLst>
      <p:ext uri="{BB962C8B-B14F-4D97-AF65-F5344CB8AC3E}">
        <p14:creationId xmlns:p14="http://schemas.microsoft.com/office/powerpoint/2010/main" val="1634800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asic Bullets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85ACFB-A2E1-0C43-923F-0EFEC1EAC066}"/>
              </a:ext>
            </a:extLst>
          </p:cNvPr>
          <p:cNvSpPr/>
          <p:nvPr userDrawn="1"/>
        </p:nvSpPr>
        <p:spPr>
          <a:xfrm>
            <a:off x="0" y="0"/>
            <a:ext cx="12192000" cy="6858000"/>
          </a:xfrm>
          <a:prstGeom prst="rect">
            <a:avLst/>
          </a:prstGeom>
          <a:solidFill>
            <a:srgbClr val="00B0E3">
              <a:alpha val="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0">
            <a:extLst>
              <a:ext uri="{FF2B5EF4-FFF2-40B4-BE49-F238E27FC236}">
                <a16:creationId xmlns:a16="http://schemas.microsoft.com/office/drawing/2014/main" id="{2CC22EF4-F1A5-EF42-8F89-DB16D6704757}"/>
              </a:ext>
            </a:extLst>
          </p:cNvPr>
          <p:cNvSpPr>
            <a:spLocks noGrp="1"/>
          </p:cNvSpPr>
          <p:nvPr>
            <p:ph type="body" sz="quarter" idx="10" hasCustomPrompt="1"/>
          </p:nvPr>
        </p:nvSpPr>
        <p:spPr>
          <a:xfrm>
            <a:off x="379828" y="699193"/>
            <a:ext cx="9149184" cy="840849"/>
          </a:xfrm>
        </p:spPr>
        <p:txBody>
          <a:bodyPr>
            <a:normAutofit/>
          </a:bodyPr>
          <a:lstStyle>
            <a:lvl1pPr marL="0" indent="0">
              <a:buNone/>
              <a:defRPr sz="4400" b="1" i="0">
                <a:solidFill>
                  <a:srgbClr val="48595D"/>
                </a:solidFill>
                <a:latin typeface="Arial" panose="020B0604020202020204" pitchFamily="34" charset="0"/>
                <a:cs typeface="Arial" panose="020B0604020202020204" pitchFamily="34" charset="0"/>
              </a:defRPr>
            </a:lvl1pPr>
          </a:lstStyle>
          <a:p>
            <a:pPr lvl="0"/>
            <a:r>
              <a:rPr lang="en-US" dirty="0"/>
              <a:t>BASIC BULLET POINTS</a:t>
            </a:r>
          </a:p>
        </p:txBody>
      </p:sp>
      <p:sp>
        <p:nvSpPr>
          <p:cNvPr id="8" name="Text Placeholder 12">
            <a:extLst>
              <a:ext uri="{FF2B5EF4-FFF2-40B4-BE49-F238E27FC236}">
                <a16:creationId xmlns:a16="http://schemas.microsoft.com/office/drawing/2014/main" id="{D03C77B6-3DD2-2941-9410-F5F92D41429D}"/>
              </a:ext>
            </a:extLst>
          </p:cNvPr>
          <p:cNvSpPr>
            <a:spLocks noGrp="1"/>
          </p:cNvSpPr>
          <p:nvPr>
            <p:ph type="body" sz="quarter" idx="11" hasCustomPrompt="1"/>
          </p:nvPr>
        </p:nvSpPr>
        <p:spPr>
          <a:xfrm>
            <a:off x="379828" y="2090490"/>
            <a:ext cx="7861300" cy="1631278"/>
          </a:xfrm>
        </p:spPr>
        <p:txBody>
          <a:bodyPr/>
          <a:lstStyle>
            <a:lvl1pPr marL="457200" indent="-457200">
              <a:buFont typeface="Arial" panose="020B0604020202020204" pitchFamily="34" charset="0"/>
              <a:buChar char="•"/>
              <a:defRPr b="0" i="0">
                <a:solidFill>
                  <a:srgbClr val="48595D"/>
                </a:solidFill>
                <a:latin typeface="Arial" panose="020B0604020202020204" pitchFamily="34" charset="0"/>
                <a:cs typeface="Arial" panose="020B0604020202020204" pitchFamily="34" charset="0"/>
              </a:defRPr>
            </a:lvl1pPr>
          </a:lstStyle>
          <a:p>
            <a:pPr lvl="0"/>
            <a:r>
              <a:rPr lang="en-US" dirty="0"/>
              <a:t>Just use bullet points</a:t>
            </a:r>
          </a:p>
        </p:txBody>
      </p:sp>
    </p:spTree>
    <p:extLst>
      <p:ext uri="{BB962C8B-B14F-4D97-AF65-F5344CB8AC3E}">
        <p14:creationId xmlns:p14="http://schemas.microsoft.com/office/powerpoint/2010/main" val="5012428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asic Bullet with Picture 1">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0E88EA7-F39F-384A-A612-3502CEA95A1A}"/>
              </a:ext>
            </a:extLst>
          </p:cNvPr>
          <p:cNvCxnSpPr/>
          <p:nvPr userDrawn="1"/>
        </p:nvCxnSpPr>
        <p:spPr>
          <a:xfrm>
            <a:off x="450920" y="2293799"/>
            <a:ext cx="4072437" cy="0"/>
          </a:xfrm>
          <a:prstGeom prst="line">
            <a:avLst/>
          </a:prstGeom>
          <a:ln w="28575">
            <a:solidFill>
              <a:srgbClr val="48595D"/>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D89390E-F6E4-C44F-BC00-98FFD554AFF6}"/>
              </a:ext>
            </a:extLst>
          </p:cNvPr>
          <p:cNvSpPr/>
          <p:nvPr userDrawn="1"/>
        </p:nvSpPr>
        <p:spPr>
          <a:xfrm>
            <a:off x="6078071" y="0"/>
            <a:ext cx="6113929" cy="6858000"/>
          </a:xfrm>
          <a:prstGeom prst="rect">
            <a:avLst/>
          </a:prstGeom>
          <a:solidFill>
            <a:srgbClr val="00B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EF444E9-2905-9449-81C8-A630953E9D8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457558" y="302559"/>
            <a:ext cx="5354955" cy="6252882"/>
          </a:xfrm>
          <a:prstGeom prst="rect">
            <a:avLst/>
          </a:prstGeom>
        </p:spPr>
      </p:pic>
      <p:sp>
        <p:nvSpPr>
          <p:cNvPr id="12" name="Text Placeholder 10">
            <a:extLst>
              <a:ext uri="{FF2B5EF4-FFF2-40B4-BE49-F238E27FC236}">
                <a16:creationId xmlns:a16="http://schemas.microsoft.com/office/drawing/2014/main" id="{8D960C12-0FCE-754C-BF69-F5A83B046E63}"/>
              </a:ext>
            </a:extLst>
          </p:cNvPr>
          <p:cNvSpPr>
            <a:spLocks noGrp="1"/>
          </p:cNvSpPr>
          <p:nvPr>
            <p:ph type="body" sz="quarter" idx="10" hasCustomPrompt="1"/>
          </p:nvPr>
        </p:nvSpPr>
        <p:spPr>
          <a:xfrm>
            <a:off x="337410" y="948435"/>
            <a:ext cx="4823870" cy="840849"/>
          </a:xfrm>
        </p:spPr>
        <p:txBody>
          <a:bodyPr>
            <a:normAutofit/>
          </a:bodyPr>
          <a:lstStyle>
            <a:lvl1pPr marL="0" indent="0">
              <a:buNone/>
              <a:defRPr sz="4400" b="1" i="0">
                <a:solidFill>
                  <a:srgbClr val="48595D"/>
                </a:solidFill>
                <a:latin typeface="Arial" panose="020B0604020202020204" pitchFamily="34" charset="0"/>
                <a:cs typeface="Arial" panose="020B0604020202020204" pitchFamily="34" charset="0"/>
              </a:defRPr>
            </a:lvl1pPr>
          </a:lstStyle>
          <a:p>
            <a:pPr lvl="0"/>
            <a:r>
              <a:rPr lang="en-US" dirty="0"/>
              <a:t>BASIC BULLET POINTS</a:t>
            </a:r>
          </a:p>
        </p:txBody>
      </p:sp>
      <p:sp>
        <p:nvSpPr>
          <p:cNvPr id="13" name="Text Placeholder 12">
            <a:extLst>
              <a:ext uri="{FF2B5EF4-FFF2-40B4-BE49-F238E27FC236}">
                <a16:creationId xmlns:a16="http://schemas.microsoft.com/office/drawing/2014/main" id="{DF8B712B-3E36-6044-94E4-7886B76F731A}"/>
              </a:ext>
            </a:extLst>
          </p:cNvPr>
          <p:cNvSpPr>
            <a:spLocks noGrp="1"/>
          </p:cNvSpPr>
          <p:nvPr>
            <p:ph type="body" sz="quarter" idx="11" hasCustomPrompt="1"/>
          </p:nvPr>
        </p:nvSpPr>
        <p:spPr>
          <a:xfrm>
            <a:off x="347570" y="2339732"/>
            <a:ext cx="4144838" cy="1094348"/>
          </a:xfrm>
        </p:spPr>
        <p:txBody>
          <a:bodyPr/>
          <a:lstStyle>
            <a:lvl1pPr marL="457200" indent="-457200">
              <a:buFont typeface="Arial" panose="020B0604020202020204" pitchFamily="34" charset="0"/>
              <a:buChar char="•"/>
              <a:defRPr b="0" i="0">
                <a:solidFill>
                  <a:srgbClr val="48595D"/>
                </a:solidFill>
                <a:latin typeface="Arial" panose="020B0604020202020204" pitchFamily="34" charset="0"/>
                <a:cs typeface="Arial" panose="020B0604020202020204" pitchFamily="34" charset="0"/>
              </a:defRPr>
            </a:lvl1pPr>
          </a:lstStyle>
          <a:p>
            <a:pPr lvl="0"/>
            <a:r>
              <a:rPr lang="en-US" dirty="0"/>
              <a:t>Just use bullet points</a:t>
            </a:r>
          </a:p>
        </p:txBody>
      </p:sp>
    </p:spTree>
    <p:extLst>
      <p:ext uri="{BB962C8B-B14F-4D97-AF65-F5344CB8AC3E}">
        <p14:creationId xmlns:p14="http://schemas.microsoft.com/office/powerpoint/2010/main" val="668416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8077F-C992-43F0-A0CB-823E32C5BC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9C59001-42BA-4BCB-B2E2-3EF3C080AC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20E74B-29B4-4B92-8007-39FE4457AFC6}"/>
              </a:ext>
            </a:extLst>
          </p:cNvPr>
          <p:cNvSpPr>
            <a:spLocks noGrp="1"/>
          </p:cNvSpPr>
          <p:nvPr>
            <p:ph type="dt" sz="half" idx="10"/>
          </p:nvPr>
        </p:nvSpPr>
        <p:spPr/>
        <p:txBody>
          <a:bodyPr/>
          <a:lstStyle/>
          <a:p>
            <a:fld id="{9A08B09E-2965-4A7B-B03B-14994473B572}" type="datetimeFigureOut">
              <a:rPr lang="en-AU" smtClean="0"/>
              <a:t>28/01/2022</a:t>
            </a:fld>
            <a:endParaRPr lang="en-AU"/>
          </a:p>
        </p:txBody>
      </p:sp>
      <p:sp>
        <p:nvSpPr>
          <p:cNvPr id="5" name="Footer Placeholder 4">
            <a:extLst>
              <a:ext uri="{FF2B5EF4-FFF2-40B4-BE49-F238E27FC236}">
                <a16:creationId xmlns:a16="http://schemas.microsoft.com/office/drawing/2014/main" id="{303707E4-7A6E-48D3-B575-DA0A4B0827E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C4C078D-4E9F-4C69-AC4C-628D53A62880}"/>
              </a:ext>
            </a:extLst>
          </p:cNvPr>
          <p:cNvSpPr>
            <a:spLocks noGrp="1"/>
          </p:cNvSpPr>
          <p:nvPr>
            <p:ph type="sldNum" sz="quarter" idx="12"/>
          </p:nvPr>
        </p:nvSpPr>
        <p:spPr/>
        <p:txBody>
          <a:bodyPr/>
          <a:lstStyle/>
          <a:p>
            <a:fld id="{4E3589D1-AA97-4148-8861-C4B8D116ECE5}" type="slidenum">
              <a:rPr lang="en-AU" smtClean="0"/>
              <a:t>‹#›</a:t>
            </a:fld>
            <a:endParaRPr lang="en-AU"/>
          </a:p>
        </p:txBody>
      </p:sp>
    </p:spTree>
    <p:extLst>
      <p:ext uri="{BB962C8B-B14F-4D97-AF65-F5344CB8AC3E}">
        <p14:creationId xmlns:p14="http://schemas.microsoft.com/office/powerpoint/2010/main" val="16351048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old Statement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B374D4-90D1-8A4A-AC7A-05E8EFB5E1E8}"/>
              </a:ext>
            </a:extLst>
          </p:cNvPr>
          <p:cNvSpPr/>
          <p:nvPr userDrawn="1"/>
        </p:nvSpPr>
        <p:spPr>
          <a:xfrm>
            <a:off x="0" y="0"/>
            <a:ext cx="12192000" cy="6858000"/>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390DE6E-4626-5D42-8C7E-6C29813F5C89}"/>
              </a:ext>
            </a:extLst>
          </p:cNvPr>
          <p:cNvPicPr>
            <a:picLocks noChangeAspect="1"/>
          </p:cNvPicPr>
          <p:nvPr userDrawn="1"/>
        </p:nvPicPr>
        <p:blipFill>
          <a:blip r:embed="rId2" cstate="screen">
            <a:alphaModFix amt="38000"/>
            <a:extLst>
              <a:ext uri="{28A0092B-C50C-407E-A947-70E740481C1C}">
                <a14:useLocalDpi xmlns:a14="http://schemas.microsoft.com/office/drawing/2010/main"/>
              </a:ext>
            </a:extLst>
          </a:blip>
          <a:stretch>
            <a:fillRect/>
          </a:stretch>
        </p:blipFill>
        <p:spPr>
          <a:xfrm>
            <a:off x="-1" y="-635001"/>
            <a:ext cx="12283109" cy="8188739"/>
          </a:xfrm>
          <a:prstGeom prst="rect">
            <a:avLst/>
          </a:prstGeom>
        </p:spPr>
      </p:pic>
      <p:sp>
        <p:nvSpPr>
          <p:cNvPr id="7" name="TextBox 6">
            <a:extLst>
              <a:ext uri="{FF2B5EF4-FFF2-40B4-BE49-F238E27FC236}">
                <a16:creationId xmlns:a16="http://schemas.microsoft.com/office/drawing/2014/main" id="{E5160229-D2AF-0646-BA62-63EDBDAF3097}"/>
              </a:ext>
            </a:extLst>
          </p:cNvPr>
          <p:cNvSpPr txBox="1"/>
          <p:nvPr userDrawn="1"/>
        </p:nvSpPr>
        <p:spPr>
          <a:xfrm>
            <a:off x="440363" y="3914606"/>
            <a:ext cx="7766087" cy="1314784"/>
          </a:xfrm>
          <a:prstGeom prst="rect">
            <a:avLst/>
          </a:prstGeom>
          <a:noFill/>
        </p:spPr>
        <p:txBody>
          <a:bodyPr wrap="square" lIns="0" tIns="0" rIns="0" bIns="0" rtlCol="0" anchor="ctr">
            <a:spAutoFit/>
          </a:bodyPr>
          <a:lstStyle/>
          <a:p>
            <a:pPr>
              <a:lnSpc>
                <a:spcPts val="5000"/>
              </a:lnSpc>
            </a:pPr>
            <a:r>
              <a:rPr lang="en-US" sz="6600" dirty="0">
                <a:solidFill>
                  <a:schemeClr val="bg1"/>
                </a:solidFill>
                <a:latin typeface="Arial" panose="020B0604020202020204" pitchFamily="34" charset="0"/>
                <a:ea typeface="Arial" charset="0"/>
                <a:cs typeface="Arial" panose="020B0604020202020204" pitchFamily="34" charset="0"/>
              </a:rPr>
              <a:t>MAKE A BOLD STATEMENT HERE</a:t>
            </a:r>
          </a:p>
        </p:txBody>
      </p:sp>
    </p:spTree>
    <p:extLst>
      <p:ext uri="{BB962C8B-B14F-4D97-AF65-F5344CB8AC3E}">
        <p14:creationId xmlns:p14="http://schemas.microsoft.com/office/powerpoint/2010/main" val="39589663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old Statement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B374D4-90D1-8A4A-AC7A-05E8EFB5E1E8}"/>
              </a:ext>
            </a:extLst>
          </p:cNvPr>
          <p:cNvSpPr/>
          <p:nvPr userDrawn="1"/>
        </p:nvSpPr>
        <p:spPr>
          <a:xfrm>
            <a:off x="0" y="0"/>
            <a:ext cx="12192000" cy="6858000"/>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03595F9-EBB1-B341-97D4-F55B0D88D25B}"/>
              </a:ext>
            </a:extLst>
          </p:cNvPr>
          <p:cNvPicPr>
            <a:picLocks noChangeAspect="1"/>
          </p:cNvPicPr>
          <p:nvPr userDrawn="1"/>
        </p:nvPicPr>
        <p:blipFill>
          <a:blip r:embed="rId2" cstate="screen">
            <a:alphaModFix amt="34000"/>
            <a:extLst>
              <a:ext uri="{28A0092B-C50C-407E-A947-70E740481C1C}">
                <a14:useLocalDpi xmlns:a14="http://schemas.microsoft.com/office/drawing/2010/main"/>
              </a:ext>
            </a:extLst>
          </a:blip>
          <a:stretch>
            <a:fillRect/>
          </a:stretch>
        </p:blipFill>
        <p:spPr>
          <a:xfrm>
            <a:off x="-1656" y="-636104"/>
            <a:ext cx="12193656" cy="8129104"/>
          </a:xfrm>
          <a:prstGeom prst="rect">
            <a:avLst/>
          </a:prstGeom>
        </p:spPr>
      </p:pic>
      <p:sp>
        <p:nvSpPr>
          <p:cNvPr id="7" name="TextBox 6">
            <a:extLst>
              <a:ext uri="{FF2B5EF4-FFF2-40B4-BE49-F238E27FC236}">
                <a16:creationId xmlns:a16="http://schemas.microsoft.com/office/drawing/2014/main" id="{E5160229-D2AF-0646-BA62-63EDBDAF3097}"/>
              </a:ext>
            </a:extLst>
          </p:cNvPr>
          <p:cNvSpPr txBox="1"/>
          <p:nvPr userDrawn="1"/>
        </p:nvSpPr>
        <p:spPr>
          <a:xfrm>
            <a:off x="440363" y="3914606"/>
            <a:ext cx="7766087" cy="1314784"/>
          </a:xfrm>
          <a:prstGeom prst="rect">
            <a:avLst/>
          </a:prstGeom>
          <a:noFill/>
        </p:spPr>
        <p:txBody>
          <a:bodyPr wrap="square" lIns="0" tIns="0" rIns="0" bIns="0" rtlCol="0" anchor="ctr">
            <a:spAutoFit/>
          </a:bodyPr>
          <a:lstStyle/>
          <a:p>
            <a:pPr>
              <a:lnSpc>
                <a:spcPts val="5000"/>
              </a:lnSpc>
            </a:pPr>
            <a:r>
              <a:rPr lang="en-US" sz="6600" dirty="0">
                <a:solidFill>
                  <a:schemeClr val="bg1"/>
                </a:solidFill>
                <a:latin typeface="Arial" panose="020B0604020202020204" pitchFamily="34" charset="0"/>
                <a:ea typeface="Arial" charset="0"/>
                <a:cs typeface="Arial" panose="020B0604020202020204" pitchFamily="34" charset="0"/>
              </a:rPr>
              <a:t>MAKE A BOLD STATEMENT HERE</a:t>
            </a:r>
          </a:p>
        </p:txBody>
      </p:sp>
    </p:spTree>
    <p:extLst>
      <p:ext uri="{BB962C8B-B14F-4D97-AF65-F5344CB8AC3E}">
        <p14:creationId xmlns:p14="http://schemas.microsoft.com/office/powerpoint/2010/main" val="2526820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186A3-7E80-4C02-AC80-05986C1D187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7A36321-FAB5-44B4-B8D0-26B5409DD0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E4050444-FBE1-4A87-AE12-BA5C965537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4F7EFFBF-100C-4287-BD7B-0BC35FB38BE3}"/>
              </a:ext>
            </a:extLst>
          </p:cNvPr>
          <p:cNvSpPr>
            <a:spLocks noGrp="1"/>
          </p:cNvSpPr>
          <p:nvPr>
            <p:ph type="dt" sz="half" idx="10"/>
          </p:nvPr>
        </p:nvSpPr>
        <p:spPr/>
        <p:txBody>
          <a:bodyPr/>
          <a:lstStyle/>
          <a:p>
            <a:fld id="{9A08B09E-2965-4A7B-B03B-14994473B572}" type="datetimeFigureOut">
              <a:rPr lang="en-AU" smtClean="0"/>
              <a:t>28/01/2022</a:t>
            </a:fld>
            <a:endParaRPr lang="en-AU"/>
          </a:p>
        </p:txBody>
      </p:sp>
      <p:sp>
        <p:nvSpPr>
          <p:cNvPr id="6" name="Footer Placeholder 5">
            <a:extLst>
              <a:ext uri="{FF2B5EF4-FFF2-40B4-BE49-F238E27FC236}">
                <a16:creationId xmlns:a16="http://schemas.microsoft.com/office/drawing/2014/main" id="{0E2ED0A4-12E5-49D4-914A-AE7697593F4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09EAF11-6A2D-4513-ADA5-AB7359AD0D83}"/>
              </a:ext>
            </a:extLst>
          </p:cNvPr>
          <p:cNvSpPr>
            <a:spLocks noGrp="1"/>
          </p:cNvSpPr>
          <p:nvPr>
            <p:ph type="sldNum" sz="quarter" idx="12"/>
          </p:nvPr>
        </p:nvSpPr>
        <p:spPr/>
        <p:txBody>
          <a:bodyPr/>
          <a:lstStyle/>
          <a:p>
            <a:fld id="{4E3589D1-AA97-4148-8861-C4B8D116ECE5}" type="slidenum">
              <a:rPr lang="en-AU" smtClean="0"/>
              <a:t>‹#›</a:t>
            </a:fld>
            <a:endParaRPr lang="en-AU"/>
          </a:p>
        </p:txBody>
      </p:sp>
    </p:spTree>
    <p:extLst>
      <p:ext uri="{BB962C8B-B14F-4D97-AF65-F5344CB8AC3E}">
        <p14:creationId xmlns:p14="http://schemas.microsoft.com/office/powerpoint/2010/main" val="2527379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57F7F-FE74-46A0-9E1A-BDC23C90AFEF}"/>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AF65F5E-01E7-4B5E-9F93-3E1A4DB249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A287F1-988B-4955-B1D2-D858ED9F87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2CD2397F-50D7-47EA-AF8F-5F98E81A07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E62FE2-5D23-4000-B5E4-1CE14F4624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124EDDB7-9573-4F44-8F6B-3A64B0043656}"/>
              </a:ext>
            </a:extLst>
          </p:cNvPr>
          <p:cNvSpPr>
            <a:spLocks noGrp="1"/>
          </p:cNvSpPr>
          <p:nvPr>
            <p:ph type="dt" sz="half" idx="10"/>
          </p:nvPr>
        </p:nvSpPr>
        <p:spPr/>
        <p:txBody>
          <a:bodyPr/>
          <a:lstStyle/>
          <a:p>
            <a:fld id="{9A08B09E-2965-4A7B-B03B-14994473B572}" type="datetimeFigureOut">
              <a:rPr lang="en-AU" smtClean="0"/>
              <a:t>28/01/2022</a:t>
            </a:fld>
            <a:endParaRPr lang="en-AU"/>
          </a:p>
        </p:txBody>
      </p:sp>
      <p:sp>
        <p:nvSpPr>
          <p:cNvPr id="8" name="Footer Placeholder 7">
            <a:extLst>
              <a:ext uri="{FF2B5EF4-FFF2-40B4-BE49-F238E27FC236}">
                <a16:creationId xmlns:a16="http://schemas.microsoft.com/office/drawing/2014/main" id="{6C849DE0-1A66-4C02-9737-72D4CDA8384A}"/>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EF431F08-EBD5-4B2A-B7F3-504B87164902}"/>
              </a:ext>
            </a:extLst>
          </p:cNvPr>
          <p:cNvSpPr>
            <a:spLocks noGrp="1"/>
          </p:cNvSpPr>
          <p:nvPr>
            <p:ph type="sldNum" sz="quarter" idx="12"/>
          </p:nvPr>
        </p:nvSpPr>
        <p:spPr/>
        <p:txBody>
          <a:bodyPr/>
          <a:lstStyle/>
          <a:p>
            <a:fld id="{4E3589D1-AA97-4148-8861-C4B8D116ECE5}" type="slidenum">
              <a:rPr lang="en-AU" smtClean="0"/>
              <a:t>‹#›</a:t>
            </a:fld>
            <a:endParaRPr lang="en-AU"/>
          </a:p>
        </p:txBody>
      </p:sp>
    </p:spTree>
    <p:extLst>
      <p:ext uri="{BB962C8B-B14F-4D97-AF65-F5344CB8AC3E}">
        <p14:creationId xmlns:p14="http://schemas.microsoft.com/office/powerpoint/2010/main" val="3625790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CB7B0-F92B-4071-87CF-D325A1EFFE5D}"/>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74CBD3E4-08EA-43F5-A24D-D5A8640E9FAA}"/>
              </a:ext>
            </a:extLst>
          </p:cNvPr>
          <p:cNvSpPr>
            <a:spLocks noGrp="1"/>
          </p:cNvSpPr>
          <p:nvPr>
            <p:ph type="dt" sz="half" idx="10"/>
          </p:nvPr>
        </p:nvSpPr>
        <p:spPr/>
        <p:txBody>
          <a:bodyPr/>
          <a:lstStyle/>
          <a:p>
            <a:fld id="{9A08B09E-2965-4A7B-B03B-14994473B572}" type="datetimeFigureOut">
              <a:rPr lang="en-AU" smtClean="0"/>
              <a:t>28/01/2022</a:t>
            </a:fld>
            <a:endParaRPr lang="en-AU"/>
          </a:p>
        </p:txBody>
      </p:sp>
      <p:sp>
        <p:nvSpPr>
          <p:cNvPr id="4" name="Footer Placeholder 3">
            <a:extLst>
              <a:ext uri="{FF2B5EF4-FFF2-40B4-BE49-F238E27FC236}">
                <a16:creationId xmlns:a16="http://schemas.microsoft.com/office/drawing/2014/main" id="{FE208495-6F6E-4C90-B9C9-8E11EE0FEB1B}"/>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A528CE68-2EEF-471C-ADDF-CEAD5EF86545}"/>
              </a:ext>
            </a:extLst>
          </p:cNvPr>
          <p:cNvSpPr>
            <a:spLocks noGrp="1"/>
          </p:cNvSpPr>
          <p:nvPr>
            <p:ph type="sldNum" sz="quarter" idx="12"/>
          </p:nvPr>
        </p:nvSpPr>
        <p:spPr/>
        <p:txBody>
          <a:bodyPr/>
          <a:lstStyle/>
          <a:p>
            <a:fld id="{4E3589D1-AA97-4148-8861-C4B8D116ECE5}" type="slidenum">
              <a:rPr lang="en-AU" smtClean="0"/>
              <a:t>‹#›</a:t>
            </a:fld>
            <a:endParaRPr lang="en-AU"/>
          </a:p>
        </p:txBody>
      </p:sp>
    </p:spTree>
    <p:extLst>
      <p:ext uri="{BB962C8B-B14F-4D97-AF65-F5344CB8AC3E}">
        <p14:creationId xmlns:p14="http://schemas.microsoft.com/office/powerpoint/2010/main" val="3454036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F55C3F-C8E3-40D2-B634-1D6FF0D81012}"/>
              </a:ext>
            </a:extLst>
          </p:cNvPr>
          <p:cNvSpPr>
            <a:spLocks noGrp="1"/>
          </p:cNvSpPr>
          <p:nvPr>
            <p:ph type="dt" sz="half" idx="10"/>
          </p:nvPr>
        </p:nvSpPr>
        <p:spPr/>
        <p:txBody>
          <a:bodyPr/>
          <a:lstStyle/>
          <a:p>
            <a:fld id="{9A08B09E-2965-4A7B-B03B-14994473B572}" type="datetimeFigureOut">
              <a:rPr lang="en-AU" smtClean="0"/>
              <a:t>28/01/2022</a:t>
            </a:fld>
            <a:endParaRPr lang="en-AU"/>
          </a:p>
        </p:txBody>
      </p:sp>
      <p:sp>
        <p:nvSpPr>
          <p:cNvPr id="3" name="Footer Placeholder 2">
            <a:extLst>
              <a:ext uri="{FF2B5EF4-FFF2-40B4-BE49-F238E27FC236}">
                <a16:creationId xmlns:a16="http://schemas.microsoft.com/office/drawing/2014/main" id="{D4A06013-7C77-4617-BA76-168FAE0292DB}"/>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EBD5FC75-E3EF-4E76-B5AA-626FE00FC90B}"/>
              </a:ext>
            </a:extLst>
          </p:cNvPr>
          <p:cNvSpPr>
            <a:spLocks noGrp="1"/>
          </p:cNvSpPr>
          <p:nvPr>
            <p:ph type="sldNum" sz="quarter" idx="12"/>
          </p:nvPr>
        </p:nvSpPr>
        <p:spPr/>
        <p:txBody>
          <a:bodyPr/>
          <a:lstStyle/>
          <a:p>
            <a:fld id="{4E3589D1-AA97-4148-8861-C4B8D116ECE5}" type="slidenum">
              <a:rPr lang="en-AU" smtClean="0"/>
              <a:t>‹#›</a:t>
            </a:fld>
            <a:endParaRPr lang="en-AU"/>
          </a:p>
        </p:txBody>
      </p:sp>
    </p:spTree>
    <p:extLst>
      <p:ext uri="{BB962C8B-B14F-4D97-AF65-F5344CB8AC3E}">
        <p14:creationId xmlns:p14="http://schemas.microsoft.com/office/powerpoint/2010/main" val="2536280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C98A5-22E9-4853-A6E7-8356E66929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DDF081B0-7166-4B77-A657-6A555D5E03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AF37962A-E620-4C04-9A58-C3FA0B22FE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351C0F-5ABA-43D6-9643-A9B87A01687A}"/>
              </a:ext>
            </a:extLst>
          </p:cNvPr>
          <p:cNvSpPr>
            <a:spLocks noGrp="1"/>
          </p:cNvSpPr>
          <p:nvPr>
            <p:ph type="dt" sz="half" idx="10"/>
          </p:nvPr>
        </p:nvSpPr>
        <p:spPr/>
        <p:txBody>
          <a:bodyPr/>
          <a:lstStyle/>
          <a:p>
            <a:fld id="{9A08B09E-2965-4A7B-B03B-14994473B572}" type="datetimeFigureOut">
              <a:rPr lang="en-AU" smtClean="0"/>
              <a:t>28/01/2022</a:t>
            </a:fld>
            <a:endParaRPr lang="en-AU"/>
          </a:p>
        </p:txBody>
      </p:sp>
      <p:sp>
        <p:nvSpPr>
          <p:cNvPr id="6" name="Footer Placeholder 5">
            <a:extLst>
              <a:ext uri="{FF2B5EF4-FFF2-40B4-BE49-F238E27FC236}">
                <a16:creationId xmlns:a16="http://schemas.microsoft.com/office/drawing/2014/main" id="{A81AE8CA-8C59-442B-9738-05D23BD1051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CC7F5CB-AB6E-471F-94EB-64A99D068D64}"/>
              </a:ext>
            </a:extLst>
          </p:cNvPr>
          <p:cNvSpPr>
            <a:spLocks noGrp="1"/>
          </p:cNvSpPr>
          <p:nvPr>
            <p:ph type="sldNum" sz="quarter" idx="12"/>
          </p:nvPr>
        </p:nvSpPr>
        <p:spPr/>
        <p:txBody>
          <a:bodyPr/>
          <a:lstStyle/>
          <a:p>
            <a:fld id="{4E3589D1-AA97-4148-8861-C4B8D116ECE5}" type="slidenum">
              <a:rPr lang="en-AU" smtClean="0"/>
              <a:t>‹#›</a:t>
            </a:fld>
            <a:endParaRPr lang="en-AU"/>
          </a:p>
        </p:txBody>
      </p:sp>
    </p:spTree>
    <p:extLst>
      <p:ext uri="{BB962C8B-B14F-4D97-AF65-F5344CB8AC3E}">
        <p14:creationId xmlns:p14="http://schemas.microsoft.com/office/powerpoint/2010/main" val="3673651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AB902-2C90-418E-94B5-83A4B141C9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C25DF849-0B43-4B57-9283-F4D999B2A3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7D71B9E7-D384-43AE-890C-E8F91E16DB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E089AF-252B-49DC-BEF3-3D2506401469}"/>
              </a:ext>
            </a:extLst>
          </p:cNvPr>
          <p:cNvSpPr>
            <a:spLocks noGrp="1"/>
          </p:cNvSpPr>
          <p:nvPr>
            <p:ph type="dt" sz="half" idx="10"/>
          </p:nvPr>
        </p:nvSpPr>
        <p:spPr/>
        <p:txBody>
          <a:bodyPr/>
          <a:lstStyle/>
          <a:p>
            <a:fld id="{9A08B09E-2965-4A7B-B03B-14994473B572}" type="datetimeFigureOut">
              <a:rPr lang="en-AU" smtClean="0"/>
              <a:t>28/01/2022</a:t>
            </a:fld>
            <a:endParaRPr lang="en-AU"/>
          </a:p>
        </p:txBody>
      </p:sp>
      <p:sp>
        <p:nvSpPr>
          <p:cNvPr id="6" name="Footer Placeholder 5">
            <a:extLst>
              <a:ext uri="{FF2B5EF4-FFF2-40B4-BE49-F238E27FC236}">
                <a16:creationId xmlns:a16="http://schemas.microsoft.com/office/drawing/2014/main" id="{2C4ED17E-CC8B-49FC-9400-5A2C9655409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B36F546-1BAE-418D-B9CB-3C39C87360C1}"/>
              </a:ext>
            </a:extLst>
          </p:cNvPr>
          <p:cNvSpPr>
            <a:spLocks noGrp="1"/>
          </p:cNvSpPr>
          <p:nvPr>
            <p:ph type="sldNum" sz="quarter" idx="12"/>
          </p:nvPr>
        </p:nvSpPr>
        <p:spPr/>
        <p:txBody>
          <a:bodyPr/>
          <a:lstStyle/>
          <a:p>
            <a:fld id="{4E3589D1-AA97-4148-8861-C4B8D116ECE5}" type="slidenum">
              <a:rPr lang="en-AU" smtClean="0"/>
              <a:t>‹#›</a:t>
            </a:fld>
            <a:endParaRPr lang="en-AU"/>
          </a:p>
        </p:txBody>
      </p:sp>
    </p:spTree>
    <p:extLst>
      <p:ext uri="{BB962C8B-B14F-4D97-AF65-F5344CB8AC3E}">
        <p14:creationId xmlns:p14="http://schemas.microsoft.com/office/powerpoint/2010/main" val="911073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 /><Relationship Id="rId13" Type="http://schemas.openxmlformats.org/officeDocument/2006/relationships/slideLayout" Target="../slideLayouts/slideLayout24.xml" /><Relationship Id="rId18" Type="http://schemas.openxmlformats.org/officeDocument/2006/relationships/slideLayout" Target="../slideLayouts/slideLayout29.xml" /><Relationship Id="rId3" Type="http://schemas.openxmlformats.org/officeDocument/2006/relationships/slideLayout" Target="../slideLayouts/slideLayout14.xml" /><Relationship Id="rId21" Type="http://schemas.openxmlformats.org/officeDocument/2006/relationships/theme" Target="../theme/theme2.xml" /><Relationship Id="rId7" Type="http://schemas.openxmlformats.org/officeDocument/2006/relationships/slideLayout" Target="../slideLayouts/slideLayout18.xml" /><Relationship Id="rId12" Type="http://schemas.openxmlformats.org/officeDocument/2006/relationships/slideLayout" Target="../slideLayouts/slideLayout23.xml" /><Relationship Id="rId17" Type="http://schemas.openxmlformats.org/officeDocument/2006/relationships/slideLayout" Target="../slideLayouts/slideLayout28.xml" /><Relationship Id="rId2" Type="http://schemas.openxmlformats.org/officeDocument/2006/relationships/slideLayout" Target="../slideLayouts/slideLayout13.xml" /><Relationship Id="rId16" Type="http://schemas.openxmlformats.org/officeDocument/2006/relationships/slideLayout" Target="../slideLayouts/slideLayout27.xml" /><Relationship Id="rId20" Type="http://schemas.openxmlformats.org/officeDocument/2006/relationships/slideLayout" Target="../slideLayouts/slideLayout31.xml" /><Relationship Id="rId1" Type="http://schemas.openxmlformats.org/officeDocument/2006/relationships/slideLayout" Target="../slideLayouts/slideLayout12.xml" /><Relationship Id="rId6" Type="http://schemas.openxmlformats.org/officeDocument/2006/relationships/slideLayout" Target="../slideLayouts/slideLayout17.xml" /><Relationship Id="rId11" Type="http://schemas.openxmlformats.org/officeDocument/2006/relationships/slideLayout" Target="../slideLayouts/slideLayout22.xml" /><Relationship Id="rId5" Type="http://schemas.openxmlformats.org/officeDocument/2006/relationships/slideLayout" Target="../slideLayouts/slideLayout16.xml" /><Relationship Id="rId15" Type="http://schemas.openxmlformats.org/officeDocument/2006/relationships/slideLayout" Target="../slideLayouts/slideLayout26.xml" /><Relationship Id="rId10" Type="http://schemas.openxmlformats.org/officeDocument/2006/relationships/slideLayout" Target="../slideLayouts/slideLayout21.xml" /><Relationship Id="rId19" Type="http://schemas.openxmlformats.org/officeDocument/2006/relationships/slideLayout" Target="../slideLayouts/slideLayout30.xml" /><Relationship Id="rId4" Type="http://schemas.openxmlformats.org/officeDocument/2006/relationships/slideLayout" Target="../slideLayouts/slideLayout15.xml" /><Relationship Id="rId9" Type="http://schemas.openxmlformats.org/officeDocument/2006/relationships/slideLayout" Target="../slideLayouts/slideLayout20.xml" /><Relationship Id="rId14" Type="http://schemas.openxmlformats.org/officeDocument/2006/relationships/slideLayout" Target="../slideLayouts/slideLayout25.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874CFB-D31D-4A73-A3D5-46244D4910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416726FE-E9AF-432D-8D8F-A0B47E6454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FB2DF50-937E-4CCA-81D8-CAE6B3FE30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08B09E-2965-4A7B-B03B-14994473B572}" type="datetimeFigureOut">
              <a:rPr lang="en-AU" smtClean="0"/>
              <a:t>28/01/2022</a:t>
            </a:fld>
            <a:endParaRPr lang="en-AU"/>
          </a:p>
        </p:txBody>
      </p:sp>
      <p:sp>
        <p:nvSpPr>
          <p:cNvPr id="5" name="Footer Placeholder 4">
            <a:extLst>
              <a:ext uri="{FF2B5EF4-FFF2-40B4-BE49-F238E27FC236}">
                <a16:creationId xmlns:a16="http://schemas.microsoft.com/office/drawing/2014/main" id="{7BF49A44-3502-4D4C-AE05-96624790DF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FF52DD1C-A62A-4717-9CF8-71EBD5CC9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3589D1-AA97-4148-8861-C4B8D116ECE5}" type="slidenum">
              <a:rPr lang="en-AU" smtClean="0"/>
              <a:t>‹#›</a:t>
            </a:fld>
            <a:endParaRPr lang="en-AU"/>
          </a:p>
        </p:txBody>
      </p:sp>
    </p:spTree>
    <p:extLst>
      <p:ext uri="{BB962C8B-B14F-4D97-AF65-F5344CB8AC3E}">
        <p14:creationId xmlns:p14="http://schemas.microsoft.com/office/powerpoint/2010/main" val="31022080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B534E8-6B0C-8A41-9869-A3F5CDF2CC98}" type="datetimeFigureOut">
              <a:rPr lang="en-US" smtClean="0"/>
              <a:t>1/28/2022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041C85-46E5-8649-8CB5-559295B1D80A}" type="slidenum">
              <a:rPr lang="en-US" smtClean="0"/>
              <a:t>‹#›</a:t>
            </a:fld>
            <a:endParaRPr lang="en-US"/>
          </a:p>
        </p:txBody>
      </p:sp>
    </p:spTree>
    <p:extLst>
      <p:ext uri="{BB962C8B-B14F-4D97-AF65-F5344CB8AC3E}">
        <p14:creationId xmlns:p14="http://schemas.microsoft.com/office/powerpoint/2010/main" val="26760964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notesSlide" Target="../notesSlides/notesSlide1.xml" /><Relationship Id="rId1" Type="http://schemas.openxmlformats.org/officeDocument/2006/relationships/slideLayout" Target="../slideLayouts/slideLayout13.xml" /><Relationship Id="rId5" Type="http://schemas.openxmlformats.org/officeDocument/2006/relationships/image" Target="../media/image2.emf" /><Relationship Id="rId4" Type="http://schemas.microsoft.com/office/2007/relationships/hdphoto" Target="../media/hdphoto1.wdp" /></Relationships>
</file>

<file path=ppt/slides/_rels/slide10.xml.rels><?xml version="1.0" encoding="UTF-8" standalone="yes"?>
<Relationships xmlns="http://schemas.openxmlformats.org/package/2006/relationships"><Relationship Id="rId8" Type="http://schemas.openxmlformats.org/officeDocument/2006/relationships/image" Target="../media/image32.png" /><Relationship Id="rId3" Type="http://schemas.openxmlformats.org/officeDocument/2006/relationships/image" Target="../media/image27.jpeg" /><Relationship Id="rId7" Type="http://schemas.openxmlformats.org/officeDocument/2006/relationships/image" Target="../media/image31.png" /><Relationship Id="rId2" Type="http://schemas.openxmlformats.org/officeDocument/2006/relationships/notesSlide" Target="../notesSlides/notesSlide8.xml" /><Relationship Id="rId1" Type="http://schemas.openxmlformats.org/officeDocument/2006/relationships/slideLayout" Target="../slideLayouts/slideLayout13.xml" /><Relationship Id="rId6" Type="http://schemas.openxmlformats.org/officeDocument/2006/relationships/image" Target="../media/image30.png" /><Relationship Id="rId5" Type="http://schemas.openxmlformats.org/officeDocument/2006/relationships/image" Target="../media/image29.png" /><Relationship Id="rId4" Type="http://schemas.openxmlformats.org/officeDocument/2006/relationships/image" Target="../media/image28.png" /></Relationships>
</file>

<file path=ppt/slides/_rels/slide11.xml.rels><?xml version="1.0" encoding="UTF-8" standalone="yes"?>
<Relationships xmlns="http://schemas.openxmlformats.org/package/2006/relationships"><Relationship Id="rId3" Type="http://schemas.openxmlformats.org/officeDocument/2006/relationships/image" Target="../media/image33.jpeg" /><Relationship Id="rId2" Type="http://schemas.openxmlformats.org/officeDocument/2006/relationships/notesSlide" Target="../notesSlides/notesSlide9.xml" /><Relationship Id="rId1" Type="http://schemas.openxmlformats.org/officeDocument/2006/relationships/slideLayout" Target="../slideLayouts/slideLayout13.xml" /></Relationships>
</file>

<file path=ppt/slides/_rels/slide12.xml.rels><?xml version="1.0" encoding="UTF-8" standalone="yes"?>
<Relationships xmlns="http://schemas.openxmlformats.org/package/2006/relationships"><Relationship Id="rId3" Type="http://schemas.openxmlformats.org/officeDocument/2006/relationships/image" Target="../media/image34.tmp" /><Relationship Id="rId2" Type="http://schemas.openxmlformats.org/officeDocument/2006/relationships/notesSlide" Target="../notesSlides/notesSlide10.xml" /><Relationship Id="rId1" Type="http://schemas.openxmlformats.org/officeDocument/2006/relationships/slideLayout" Target="../slideLayouts/slideLayout13.xml" /><Relationship Id="rId4" Type="http://schemas.openxmlformats.org/officeDocument/2006/relationships/image" Target="../media/image35.jpeg" /></Relationships>
</file>

<file path=ppt/slides/_rels/slide13.xml.rels><?xml version="1.0" encoding="UTF-8" standalone="yes"?>
<Relationships xmlns="http://schemas.openxmlformats.org/package/2006/relationships"><Relationship Id="rId3" Type="http://schemas.openxmlformats.org/officeDocument/2006/relationships/image" Target="../media/image36.jpeg" /><Relationship Id="rId2" Type="http://schemas.openxmlformats.org/officeDocument/2006/relationships/notesSlide" Target="../notesSlides/notesSlide11.xml" /><Relationship Id="rId1" Type="http://schemas.openxmlformats.org/officeDocument/2006/relationships/slideLayout" Target="../slideLayouts/slideLayout13.xml" /></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 /><Relationship Id="rId1" Type="http://schemas.openxmlformats.org/officeDocument/2006/relationships/slideLayout" Target="../slideLayouts/slideLayout13.xml" /></Relationships>
</file>

<file path=ppt/slides/_rels/slide15.xml.rels><?xml version="1.0" encoding="UTF-8" standalone="yes"?>
<Relationships xmlns="http://schemas.openxmlformats.org/package/2006/relationships"><Relationship Id="rId3" Type="http://schemas.openxmlformats.org/officeDocument/2006/relationships/hyperlink" Target="http://www.rotary.org/peace-fellowships" TargetMode="External" /><Relationship Id="rId2" Type="http://schemas.openxmlformats.org/officeDocument/2006/relationships/notesSlide" Target="../notesSlides/notesSlide13.xml" /><Relationship Id="rId1" Type="http://schemas.openxmlformats.org/officeDocument/2006/relationships/slideLayout" Target="../slideLayouts/slideLayout13.xml" /><Relationship Id="rId5" Type="http://schemas.openxmlformats.org/officeDocument/2006/relationships/image" Target="../media/image37.jpeg" /><Relationship Id="rId4" Type="http://schemas.openxmlformats.org/officeDocument/2006/relationships/hyperlink" Target="https://my.rotary.org/en/search/club-finder" TargetMode="External" /></Relationships>
</file>

<file path=ppt/slides/_rels/slide16.xml.rels><?xml version="1.0" encoding="UTF-8" standalone="yes"?>
<Relationships xmlns="http://schemas.openxmlformats.org/package/2006/relationships"><Relationship Id="rId3" Type="http://schemas.openxmlformats.org/officeDocument/2006/relationships/image" Target="../media/image38.jpeg" /><Relationship Id="rId2" Type="http://schemas.openxmlformats.org/officeDocument/2006/relationships/notesSlide" Target="../notesSlides/notesSlide14.xml" /><Relationship Id="rId1" Type="http://schemas.openxmlformats.org/officeDocument/2006/relationships/slideLayout" Target="../slideLayouts/slideLayout13.xml" /><Relationship Id="rId4" Type="http://schemas.openxmlformats.org/officeDocument/2006/relationships/hyperlink" Target="mailto:rotarypeacecenters@rotary.org" TargetMode="External" /></Relationships>
</file>

<file path=ppt/slides/_rels/slide17.xml.rels><?xml version="1.0" encoding="UTF-8" standalone="yes"?>
<Relationships xmlns="http://schemas.openxmlformats.org/package/2006/relationships"><Relationship Id="rId3" Type="http://schemas.openxmlformats.org/officeDocument/2006/relationships/image" Target="../media/image39.png" /><Relationship Id="rId2" Type="http://schemas.openxmlformats.org/officeDocument/2006/relationships/hyperlink" Target="https://1drv.ms/b/s!AhYMdBUelUARgsNM93mGEvgRt9fo8Q?e=Jd7bN4" TargetMode="External" /><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2" Type="http://schemas.openxmlformats.org/officeDocument/2006/relationships/image" Target="../media/image40.jpeg"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2" Type="http://schemas.openxmlformats.org/officeDocument/2006/relationships/image" Target="../media/image40.jpe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3" Type="http://schemas.openxmlformats.org/officeDocument/2006/relationships/image" Target="../media/image18.jpeg" /><Relationship Id="rId2" Type="http://schemas.openxmlformats.org/officeDocument/2006/relationships/notesSlide" Target="../notesSlides/notesSlide2.xml" /><Relationship Id="rId1" Type="http://schemas.openxmlformats.org/officeDocument/2006/relationships/slideLayout" Target="../slideLayouts/slideLayout13.xml" /></Relationships>
</file>

<file path=ppt/slides/_rels/slide20.xml.rels><?xml version="1.0" encoding="UTF-8" standalone="yes"?>
<Relationships xmlns="http://schemas.openxmlformats.org/package/2006/relationships"><Relationship Id="rId3" Type="http://schemas.openxmlformats.org/officeDocument/2006/relationships/hyperlink" Target="mailto:djfield45@bigpond.com" TargetMode="External" /><Relationship Id="rId2" Type="http://schemas.openxmlformats.org/officeDocument/2006/relationships/hyperlink" Target="mailto:dstclair@bigpond.net.au" TargetMode="External" /><Relationship Id="rId1" Type="http://schemas.openxmlformats.org/officeDocument/2006/relationships/slideLayout" Target="../slideLayouts/slideLayout7.xml" /><Relationship Id="rId6" Type="http://schemas.openxmlformats.org/officeDocument/2006/relationships/image" Target="../media/image41.png" /><Relationship Id="rId5" Type="http://schemas.openxmlformats.org/officeDocument/2006/relationships/image" Target="../media/image40.jpeg" /><Relationship Id="rId4" Type="http://schemas.openxmlformats.org/officeDocument/2006/relationships/hyperlink" Target="mailto:leslie@geminiaccounting.com.au" TargetMode="External" /></Relationships>
</file>

<file path=ppt/slides/_rels/slide3.xml.rels><?xml version="1.0" encoding="UTF-8" standalone="yes"?>
<Relationships xmlns="http://schemas.openxmlformats.org/package/2006/relationships"><Relationship Id="rId3" Type="http://schemas.openxmlformats.org/officeDocument/2006/relationships/image" Target="../media/image19.jpeg" /><Relationship Id="rId2" Type="http://schemas.openxmlformats.org/officeDocument/2006/relationships/notesSlide" Target="../notesSlides/notesSlide3.xml" /><Relationship Id="rId1" Type="http://schemas.openxmlformats.org/officeDocument/2006/relationships/slideLayout" Target="../slideLayouts/slideLayout13.xml" /></Relationships>
</file>

<file path=ppt/slides/_rels/slide4.xml.rels><?xml version="1.0" encoding="UTF-8" standalone="yes"?>
<Relationships xmlns="http://schemas.openxmlformats.org/package/2006/relationships"><Relationship Id="rId3" Type="http://schemas.openxmlformats.org/officeDocument/2006/relationships/image" Target="../media/image20.jpeg" /><Relationship Id="rId2" Type="http://schemas.openxmlformats.org/officeDocument/2006/relationships/notesSlide" Target="../notesSlides/notesSlide4.xml" /><Relationship Id="rId1" Type="http://schemas.openxmlformats.org/officeDocument/2006/relationships/slideLayout" Target="../slideLayouts/slideLayout13.xml" /></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video" Target="../media/media1.mp4" /><Relationship Id="rId1" Type="http://schemas.microsoft.com/office/2007/relationships/media" Target="../media/media1.mp4" /><Relationship Id="rId4" Type="http://schemas.openxmlformats.org/officeDocument/2006/relationships/image" Target="../media/image21.png" /></Relationships>
</file>

<file path=ppt/slides/_rels/slide6.xml.rels><?xml version="1.0" encoding="UTF-8" standalone="yes"?>
<Relationships xmlns="http://schemas.openxmlformats.org/package/2006/relationships"><Relationship Id="rId3" Type="http://schemas.openxmlformats.org/officeDocument/2006/relationships/image" Target="../media/image20.jpeg" /><Relationship Id="rId2" Type="http://schemas.openxmlformats.org/officeDocument/2006/relationships/notesSlide" Target="../notesSlides/notesSlide5.xml" /><Relationship Id="rId1" Type="http://schemas.openxmlformats.org/officeDocument/2006/relationships/slideLayout" Target="../slideLayouts/slideLayout13.xml" /><Relationship Id="rId4" Type="http://schemas.openxmlformats.org/officeDocument/2006/relationships/image" Target="../media/image22.jpeg" /></Relationships>
</file>

<file path=ppt/slides/_rels/slide7.xml.rels><?xml version="1.0" encoding="UTF-8" standalone="yes"?>
<Relationships xmlns="http://schemas.openxmlformats.org/package/2006/relationships"><Relationship Id="rId3" Type="http://schemas.microsoft.com/office/2007/relationships/hdphoto" Target="../media/hdphoto2.wdp" /><Relationship Id="rId2" Type="http://schemas.openxmlformats.org/officeDocument/2006/relationships/image" Target="../media/image23.png" /><Relationship Id="rId1" Type="http://schemas.openxmlformats.org/officeDocument/2006/relationships/slideLayout" Target="../slideLayouts/slideLayout13.xml" /></Relationships>
</file>

<file path=ppt/slides/_rels/slide8.xml.rels><?xml version="1.0" encoding="UTF-8" standalone="yes"?>
<Relationships xmlns="http://schemas.openxmlformats.org/package/2006/relationships"><Relationship Id="rId3" Type="http://schemas.openxmlformats.org/officeDocument/2006/relationships/image" Target="../media/image24.tmp" /><Relationship Id="rId2" Type="http://schemas.openxmlformats.org/officeDocument/2006/relationships/notesSlide" Target="../notesSlides/notesSlide6.xml" /><Relationship Id="rId1" Type="http://schemas.openxmlformats.org/officeDocument/2006/relationships/slideLayout" Target="../slideLayouts/slideLayout13.xml" /><Relationship Id="rId4" Type="http://schemas.openxmlformats.org/officeDocument/2006/relationships/image" Target="../media/image25.png" /></Relationships>
</file>

<file path=ppt/slides/_rels/slide9.xml.rels><?xml version="1.0" encoding="UTF-8" standalone="yes"?>
<Relationships xmlns="http://schemas.openxmlformats.org/package/2006/relationships"><Relationship Id="rId3" Type="http://schemas.openxmlformats.org/officeDocument/2006/relationships/image" Target="../media/image26.jpeg" /><Relationship Id="rId2" Type="http://schemas.openxmlformats.org/officeDocument/2006/relationships/notesSlide" Target="../notesSlides/notesSlide7.xml" /><Relationship Id="rId1" Type="http://schemas.openxmlformats.org/officeDocument/2006/relationships/slideLayout" Target="../slideLayouts/slideLayout13.xml"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D5596"/>
        </a:solidFill>
        <a:effectLst/>
      </p:bgPr>
    </p:bg>
    <p:spTree>
      <p:nvGrpSpPr>
        <p:cNvPr id="1" name=""/>
        <p:cNvGrpSpPr/>
        <p:nvPr/>
      </p:nvGrpSpPr>
      <p:grpSpPr>
        <a:xfrm>
          <a:off x="0" y="0"/>
          <a:ext cx="0" cy="0"/>
          <a:chOff x="0" y="0"/>
          <a:chExt cx="0" cy="0"/>
        </a:xfrm>
      </p:grpSpPr>
      <p:pic>
        <p:nvPicPr>
          <p:cNvPr id="8" name="Picture 2" descr="Image may contain: 9 people, people smiling, people standing, shoes and outdoo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1000"/>
                    </a14:imgEffect>
                  </a14:imgLayer>
                </a14:imgProps>
              </a:ext>
              <a:ext uri="{28A0092B-C50C-407E-A947-70E740481C1C}">
                <a14:useLocalDpi xmlns:a14="http://schemas.microsoft.com/office/drawing/2010/main"/>
              </a:ext>
            </a:extLst>
          </a:blip>
          <a:srcRect t="22990" b="22023"/>
          <a:stretch/>
        </p:blipFill>
        <p:spPr bwMode="auto">
          <a:xfrm>
            <a:off x="0" y="39703"/>
            <a:ext cx="12192000" cy="446826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432065" y="4773821"/>
            <a:ext cx="8703769" cy="1679990"/>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60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Rotary Peace Centers Fellowship</a:t>
            </a:r>
            <a:endParaRPr kumimoji="0" lang="en-US" sz="6000" b="0" i="0" u="none" strike="noStrike" kern="1200" cap="none" spc="300" normalizeH="0" baseline="0" noProof="0" dirty="0">
              <a:ln>
                <a:noFill/>
              </a:ln>
              <a:solidFill>
                <a:srgbClr val="48595D"/>
              </a:solidFill>
              <a:effectLst/>
              <a:uLnTx/>
              <a:uFillTx/>
              <a:latin typeface="Arial" panose="020B0604020202020204" pitchFamily="34" charset="0"/>
              <a:ea typeface="Arial" charset="0"/>
              <a:cs typeface="Arial" panose="020B0604020202020204" pitchFamily="34" charset="0"/>
            </a:endParaRPr>
          </a:p>
        </p:txBody>
      </p:sp>
      <p:pic>
        <p:nvPicPr>
          <p:cNvPr id="7" name="Picture 6">
            <a:extLst>
              <a:ext uri="{FF2B5EF4-FFF2-40B4-BE49-F238E27FC236}">
                <a16:creationId xmlns:a16="http://schemas.microsoft.com/office/drawing/2014/main" id="{EB78956F-5F2C-074B-95DC-0C89F8C9A00C}"/>
              </a:ext>
            </a:extLst>
          </p:cNvPr>
          <p:cNvPicPr>
            <a:picLocks noChangeAspect="1"/>
          </p:cNvPicPr>
          <p:nvPr/>
        </p:nvPicPr>
        <p:blipFill>
          <a:blip r:embed="rId5" cstate="screen">
            <a:lum bright="100000"/>
            <a:extLst>
              <a:ext uri="{28A0092B-C50C-407E-A947-70E740481C1C}">
                <a14:useLocalDpi xmlns:a14="http://schemas.microsoft.com/office/drawing/2010/main"/>
              </a:ext>
            </a:extLst>
          </a:blip>
          <a:stretch>
            <a:fillRect/>
          </a:stretch>
        </p:blipFill>
        <p:spPr>
          <a:xfrm>
            <a:off x="10099227" y="6033190"/>
            <a:ext cx="1650555" cy="619535"/>
          </a:xfrm>
          <a:prstGeom prst="rect">
            <a:avLst/>
          </a:prstGeom>
        </p:spPr>
      </p:pic>
    </p:spTree>
    <p:extLst>
      <p:ext uri="{BB962C8B-B14F-4D97-AF65-F5344CB8AC3E}">
        <p14:creationId xmlns:p14="http://schemas.microsoft.com/office/powerpoint/2010/main" val="2346952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gs>
            <a:gs pos="50000">
              <a:srgbClr val="2D5596"/>
            </a:gs>
          </a:gsLst>
          <a:lin ang="0" scaled="1"/>
          <a:tileRect/>
        </a:gradFill>
        <a:effectLst/>
      </p:bgPr>
    </p:bg>
    <p:spTree>
      <p:nvGrpSpPr>
        <p:cNvPr id="1" name=""/>
        <p:cNvGrpSpPr/>
        <p:nvPr/>
      </p:nvGrpSpPr>
      <p:grpSpPr>
        <a:xfrm>
          <a:off x="0" y="0"/>
          <a:ext cx="0" cy="0"/>
          <a:chOff x="0" y="0"/>
          <a:chExt cx="0" cy="0"/>
        </a:xfrm>
      </p:grpSpPr>
      <p:sp>
        <p:nvSpPr>
          <p:cNvPr id="8" name="Rectangle 7"/>
          <p:cNvSpPr/>
          <p:nvPr/>
        </p:nvSpPr>
        <p:spPr>
          <a:xfrm>
            <a:off x="450920" y="784932"/>
            <a:ext cx="5091464" cy="1113125"/>
          </a:xfrm>
          <a:prstGeom prst="rect">
            <a:avLst/>
          </a:prstGeom>
        </p:spPr>
        <p:txBody>
          <a:bodyPr wrap="square" lIns="0" rIns="0" anchor="b">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8595D"/>
                </a:solidFill>
                <a:effectLst/>
                <a:uLnTx/>
                <a:uFillTx/>
                <a:latin typeface="Arial" panose="020B0604020202020204" pitchFamily="34" charset="0"/>
                <a:ea typeface="Arial" charset="0"/>
                <a:cs typeface="Arial" panose="020B0604020202020204" pitchFamily="34" charset="0"/>
              </a:rPr>
              <a:t>Master’s 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48595D"/>
                </a:solidFill>
                <a:effectLst/>
                <a:uLnTx/>
                <a:uFillTx/>
                <a:latin typeface="Arial" panose="020B0604020202020204" pitchFamily="34" charset="0"/>
                <a:ea typeface="Arial" charset="0"/>
                <a:cs typeface="Arial" panose="020B0604020202020204" pitchFamily="34" charset="0"/>
              </a:rPr>
              <a:t>Fellowship components</a:t>
            </a:r>
          </a:p>
        </p:txBody>
      </p:sp>
      <p:cxnSp>
        <p:nvCxnSpPr>
          <p:cNvPr id="10" name="Straight Connector 9"/>
          <p:cNvCxnSpPr/>
          <p:nvPr/>
        </p:nvCxnSpPr>
        <p:spPr>
          <a:xfrm>
            <a:off x="450920" y="1989832"/>
            <a:ext cx="4942174" cy="0"/>
          </a:xfrm>
          <a:prstGeom prst="line">
            <a:avLst/>
          </a:prstGeom>
          <a:ln w="28575">
            <a:solidFill>
              <a:srgbClr val="48595D"/>
            </a:solidFill>
          </a:ln>
        </p:spPr>
        <p:style>
          <a:lnRef idx="1">
            <a:schemeClr val="accent1"/>
          </a:lnRef>
          <a:fillRef idx="0">
            <a:schemeClr val="accent1"/>
          </a:fillRef>
          <a:effectRef idx="0">
            <a:schemeClr val="accent1"/>
          </a:effectRef>
          <a:fontRef idx="minor">
            <a:schemeClr val="tx1"/>
          </a:fontRef>
        </p:style>
      </p:cxnSp>
      <p:pic>
        <p:nvPicPr>
          <p:cNvPr id="6"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425143" y="248287"/>
            <a:ext cx="5507224" cy="6357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Screen Clippi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3935" y="2466012"/>
            <a:ext cx="1776614" cy="1833460"/>
          </a:xfrm>
          <a:prstGeom prst="rect">
            <a:avLst/>
          </a:prstGeom>
        </p:spPr>
      </p:pic>
      <p:pic>
        <p:nvPicPr>
          <p:cNvPr id="12" name="Picture 11" descr="Screen Clippi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164850" y="2466012"/>
            <a:ext cx="1642040" cy="1833460"/>
          </a:xfrm>
          <a:prstGeom prst="rect">
            <a:avLst/>
          </a:prstGeom>
        </p:spPr>
      </p:pic>
      <p:pic>
        <p:nvPicPr>
          <p:cNvPr id="13" name="Picture 12" descr="Screen Clippi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95125" y="2466012"/>
            <a:ext cx="1548883" cy="1833460"/>
          </a:xfrm>
          <a:prstGeom prst="rect">
            <a:avLst/>
          </a:prstGeom>
        </p:spPr>
      </p:pic>
      <p:pic>
        <p:nvPicPr>
          <p:cNvPr id="14" name="Picture 13" descr="Screen Clippin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12242" y="4621110"/>
            <a:ext cx="1548882" cy="1833460"/>
          </a:xfrm>
          <a:prstGeom prst="rect">
            <a:avLst/>
          </a:prstGeom>
        </p:spPr>
      </p:pic>
      <p:pic>
        <p:nvPicPr>
          <p:cNvPr id="15" name="Picture 14" descr="Screen Clippi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203327" y="4621110"/>
            <a:ext cx="1766239" cy="1833460"/>
          </a:xfrm>
          <a:prstGeom prst="rect">
            <a:avLst/>
          </a:prstGeom>
        </p:spPr>
      </p:pic>
    </p:spTree>
    <p:extLst>
      <p:ext uri="{BB962C8B-B14F-4D97-AF65-F5344CB8AC3E}">
        <p14:creationId xmlns:p14="http://schemas.microsoft.com/office/powerpoint/2010/main" val="1274916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gs>
            <a:gs pos="50000">
              <a:srgbClr val="2D5596"/>
            </a:gs>
          </a:gsLst>
          <a:lin ang="0" scaled="1"/>
          <a:tileRect/>
        </a:gradFill>
        <a:effectLst/>
      </p:bgPr>
    </p:bg>
    <p:spTree>
      <p:nvGrpSpPr>
        <p:cNvPr id="1" name=""/>
        <p:cNvGrpSpPr/>
        <p:nvPr/>
      </p:nvGrpSpPr>
      <p:grpSpPr>
        <a:xfrm>
          <a:off x="0" y="0"/>
          <a:ext cx="0" cy="0"/>
          <a:chOff x="0" y="0"/>
          <a:chExt cx="0" cy="0"/>
        </a:xfrm>
      </p:grpSpPr>
      <p:sp>
        <p:nvSpPr>
          <p:cNvPr id="8" name="Rectangle 7"/>
          <p:cNvSpPr/>
          <p:nvPr/>
        </p:nvSpPr>
        <p:spPr>
          <a:xfrm>
            <a:off x="450920" y="519717"/>
            <a:ext cx="5091464" cy="1107996"/>
          </a:xfrm>
          <a:prstGeom prst="rect">
            <a:avLst/>
          </a:prstGeom>
        </p:spPr>
        <p:txBody>
          <a:bodyPr wrap="square" lIns="0" rIns="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48595D"/>
                </a:solidFill>
                <a:effectLst/>
                <a:uLnTx/>
                <a:uFillTx/>
                <a:latin typeface="Arial" panose="020B0604020202020204" pitchFamily="34" charset="0"/>
                <a:ea typeface="Arial" charset="0"/>
                <a:cs typeface="Arial" panose="020B0604020202020204" pitchFamily="34" charset="0"/>
              </a:rPr>
              <a:t>Master’s degree candidates must: </a:t>
            </a:r>
          </a:p>
        </p:txBody>
      </p:sp>
      <p:cxnSp>
        <p:nvCxnSpPr>
          <p:cNvPr id="10" name="Straight Connector 9"/>
          <p:cNvCxnSpPr/>
          <p:nvPr/>
        </p:nvCxnSpPr>
        <p:spPr>
          <a:xfrm>
            <a:off x="450920" y="1840542"/>
            <a:ext cx="4942174" cy="0"/>
          </a:xfrm>
          <a:prstGeom prst="line">
            <a:avLst/>
          </a:prstGeom>
          <a:ln w="28575">
            <a:solidFill>
              <a:srgbClr val="48595D"/>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04800" y="2283596"/>
            <a:ext cx="5237584" cy="3785652"/>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8595D"/>
                </a:solidFill>
                <a:effectLst/>
                <a:uLnTx/>
                <a:uFillTx/>
                <a:latin typeface="Arial" panose="020B0604020202020204" pitchFamily="34" charset="0"/>
                <a:ea typeface="+mn-ea"/>
                <a:cs typeface="Arial" panose="020B0604020202020204" pitchFamily="34" charset="0"/>
              </a:rPr>
              <a:t>Be proficient in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8595D"/>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8595D"/>
                </a:solidFill>
                <a:effectLst/>
                <a:uLnTx/>
                <a:uFillTx/>
                <a:latin typeface="Arial" panose="020B0604020202020204" pitchFamily="34" charset="0"/>
                <a:ea typeface="+mn-ea"/>
                <a:cs typeface="Arial" panose="020B0604020202020204" pitchFamily="34" charset="0"/>
              </a:rPr>
              <a:t>Have a bachelor’s degree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8595D"/>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8595D"/>
                </a:solidFill>
                <a:effectLst/>
                <a:uLnTx/>
                <a:uFillTx/>
                <a:latin typeface="Arial" panose="020B0604020202020204" pitchFamily="34" charset="0"/>
                <a:ea typeface="+mn-ea"/>
                <a:cs typeface="Arial" panose="020B0604020202020204" pitchFamily="34" charset="0"/>
              </a:rPr>
              <a:t>Have a strong and proven commitment to cross-cultural understanding and peace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8595D"/>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8595D"/>
                </a:solidFill>
                <a:effectLst/>
                <a:uLnTx/>
                <a:uFillTx/>
                <a:latin typeface="Arial" panose="020B0604020202020204" pitchFamily="34" charset="0"/>
                <a:ea typeface="+mn-ea"/>
                <a:cs typeface="Arial" panose="020B0604020202020204" pitchFamily="34" charset="0"/>
              </a:rPr>
              <a:t>Demonstrate leadership skills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8595D"/>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8595D"/>
                </a:solidFill>
                <a:effectLst/>
                <a:uLnTx/>
                <a:uFillTx/>
                <a:latin typeface="Arial" panose="020B0604020202020204" pitchFamily="34" charset="0"/>
                <a:ea typeface="+mn-ea"/>
                <a:cs typeface="Arial" panose="020B0604020202020204" pitchFamily="34" charset="0"/>
              </a:rPr>
              <a:t>Have at least three years of full-time experience in peace or development work (five years for the Duke program)</a:t>
            </a:r>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46286" y="317241"/>
            <a:ext cx="5395963" cy="6270171"/>
          </a:xfrm>
          <a:prstGeom prst="rect">
            <a:avLst/>
          </a:prstGeom>
        </p:spPr>
      </p:pic>
    </p:spTree>
    <p:extLst>
      <p:ext uri="{BB962C8B-B14F-4D97-AF65-F5344CB8AC3E}">
        <p14:creationId xmlns:p14="http://schemas.microsoft.com/office/powerpoint/2010/main" val="651935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gs>
            <a:gs pos="50000">
              <a:srgbClr val="2D5596"/>
            </a:gs>
          </a:gsLst>
          <a:lin ang="0" scaled="1"/>
          <a:tileRect/>
        </a:gradFill>
        <a:effectLst/>
      </p:bgPr>
    </p:bg>
    <p:spTree>
      <p:nvGrpSpPr>
        <p:cNvPr id="1" name=""/>
        <p:cNvGrpSpPr/>
        <p:nvPr/>
      </p:nvGrpSpPr>
      <p:grpSpPr>
        <a:xfrm>
          <a:off x="0" y="0"/>
          <a:ext cx="0" cy="0"/>
          <a:chOff x="0" y="0"/>
          <a:chExt cx="0" cy="0"/>
        </a:xfrm>
      </p:grpSpPr>
      <p:sp>
        <p:nvSpPr>
          <p:cNvPr id="8" name="Rectangle 7"/>
          <p:cNvSpPr/>
          <p:nvPr/>
        </p:nvSpPr>
        <p:spPr>
          <a:xfrm>
            <a:off x="6590463" y="429661"/>
            <a:ext cx="5293088" cy="1113125"/>
          </a:xfrm>
          <a:prstGeom prst="rect">
            <a:avLst/>
          </a:prstGeom>
        </p:spPr>
        <p:txBody>
          <a:bodyPr wrap="square" lIns="0" rIns="0" anchor="b">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Certificate 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Fellowship components</a:t>
            </a:r>
          </a:p>
        </p:txBody>
      </p:sp>
      <p:cxnSp>
        <p:nvCxnSpPr>
          <p:cNvPr id="10" name="Straight Connector 9"/>
          <p:cNvCxnSpPr/>
          <p:nvPr/>
        </p:nvCxnSpPr>
        <p:spPr>
          <a:xfrm>
            <a:off x="6590463" y="1956462"/>
            <a:ext cx="4942174"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pic>
        <p:nvPicPr>
          <p:cNvPr id="16" name="Picture 15"/>
          <p:cNvPicPr/>
          <p:nvPr/>
        </p:nvPicPr>
        <p:blipFill rotWithShape="1">
          <a:blip r:embed="rId3" cstate="screen">
            <a:extLst>
              <a:ext uri="{28A0092B-C50C-407E-A947-70E740481C1C}">
                <a14:useLocalDpi xmlns:a14="http://schemas.microsoft.com/office/drawing/2010/main"/>
              </a:ext>
            </a:extLst>
          </a:blip>
          <a:srcRect l="31" t="5830" r="4239" b="1478"/>
          <a:stretch/>
        </p:blipFill>
        <p:spPr>
          <a:xfrm>
            <a:off x="0" y="242596"/>
            <a:ext cx="6107850" cy="6959007"/>
          </a:xfrm>
          <a:prstGeom prst="rect">
            <a:avLst/>
          </a:prstGeom>
        </p:spPr>
      </p:pic>
      <p:pic>
        <p:nvPicPr>
          <p:cNvPr id="17"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13368" y="2926701"/>
            <a:ext cx="5348151" cy="356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1117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gs>
            <a:gs pos="50000">
              <a:srgbClr val="2D5596"/>
            </a:gs>
          </a:gsLst>
          <a:lin ang="0" scaled="1"/>
          <a:tileRect/>
        </a:gradFill>
        <a:effectLst/>
      </p:bgPr>
    </p:bg>
    <p:spTree>
      <p:nvGrpSpPr>
        <p:cNvPr id="1" name=""/>
        <p:cNvGrpSpPr/>
        <p:nvPr/>
      </p:nvGrpSpPr>
      <p:grpSpPr>
        <a:xfrm>
          <a:off x="0" y="0"/>
          <a:ext cx="0" cy="0"/>
          <a:chOff x="0" y="0"/>
          <a:chExt cx="0" cy="0"/>
        </a:xfrm>
      </p:grpSpPr>
      <p:sp>
        <p:nvSpPr>
          <p:cNvPr id="8" name="Rectangle 7"/>
          <p:cNvSpPr/>
          <p:nvPr/>
        </p:nvSpPr>
        <p:spPr>
          <a:xfrm>
            <a:off x="450920" y="373727"/>
            <a:ext cx="5091464" cy="1107996"/>
          </a:xfrm>
          <a:prstGeom prst="rect">
            <a:avLst/>
          </a:prstGeom>
        </p:spPr>
        <p:txBody>
          <a:bodyPr wrap="square" lIns="0" rIns="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48595D"/>
                </a:solidFill>
                <a:effectLst/>
                <a:uLnTx/>
                <a:uFillTx/>
                <a:latin typeface="Arial" panose="020B0604020202020204" pitchFamily="34" charset="0"/>
                <a:ea typeface="Arial" charset="0"/>
                <a:cs typeface="Arial" panose="020B0604020202020204" pitchFamily="34" charset="0"/>
              </a:rPr>
              <a:t>Certificate candidates must: </a:t>
            </a:r>
          </a:p>
        </p:txBody>
      </p:sp>
      <p:cxnSp>
        <p:nvCxnSpPr>
          <p:cNvPr id="10" name="Straight Connector 9"/>
          <p:cNvCxnSpPr/>
          <p:nvPr/>
        </p:nvCxnSpPr>
        <p:spPr>
          <a:xfrm>
            <a:off x="450920" y="1512126"/>
            <a:ext cx="4942174" cy="0"/>
          </a:xfrm>
          <a:prstGeom prst="line">
            <a:avLst/>
          </a:prstGeom>
          <a:ln w="28575">
            <a:solidFill>
              <a:srgbClr val="48595D"/>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09158" y="1643710"/>
            <a:ext cx="5835610" cy="532453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8595D"/>
                </a:solidFill>
                <a:effectLst/>
                <a:uLnTx/>
                <a:uFillTx/>
                <a:latin typeface="Arial" panose="020B0604020202020204" pitchFamily="34" charset="0"/>
                <a:ea typeface="+mn-ea"/>
                <a:cs typeface="Arial" panose="020B0604020202020204" pitchFamily="34" charset="0"/>
              </a:rPr>
              <a:t>Be proficient in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8595D"/>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8595D"/>
                </a:solidFill>
                <a:effectLst/>
                <a:uLnTx/>
                <a:uFillTx/>
                <a:latin typeface="Arial" panose="020B0604020202020204" pitchFamily="34" charset="0"/>
                <a:ea typeface="+mn-ea"/>
                <a:cs typeface="Arial" panose="020B0604020202020204" pitchFamily="34" charset="0"/>
              </a:rPr>
              <a:t>Have a bachelor’s degree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8595D"/>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8595D"/>
                </a:solidFill>
                <a:effectLst/>
                <a:uLnTx/>
                <a:uFillTx/>
                <a:latin typeface="Arial" panose="020B0604020202020204" pitchFamily="34" charset="0"/>
                <a:ea typeface="+mn-ea"/>
                <a:cs typeface="Arial" panose="020B0604020202020204" pitchFamily="34" charset="0"/>
              </a:rPr>
              <a:t>Have a strong and proven commitment to cross-cultural understanding and peace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8595D"/>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8595D"/>
                </a:solidFill>
                <a:effectLst/>
                <a:uLnTx/>
                <a:uFillTx/>
                <a:latin typeface="Arial" panose="020B0604020202020204" pitchFamily="34" charset="0"/>
                <a:ea typeface="+mn-ea"/>
                <a:cs typeface="Arial" panose="020B0604020202020204" pitchFamily="34" charset="0"/>
              </a:rPr>
              <a:t>Demonstrate leadership skills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8595D"/>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8595D"/>
                </a:solidFill>
                <a:effectLst/>
                <a:uLnTx/>
                <a:uFillTx/>
                <a:latin typeface="Arial" panose="020B0604020202020204" pitchFamily="34" charset="0"/>
                <a:ea typeface="+mn-ea"/>
                <a:cs typeface="Arial" panose="020B0604020202020204" pitchFamily="34" charset="0"/>
              </a:rPr>
              <a:t>Have at least five years of full-time experience in peace or development work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8595D"/>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8595D"/>
                </a:solidFill>
                <a:effectLst/>
                <a:uLnTx/>
                <a:uFillTx/>
                <a:latin typeface="Arial" panose="020B0604020202020204" pitchFamily="34" charset="0"/>
                <a:ea typeface="ヒラギノ角ゴ Pro W3" pitchFamily="-107" charset="-128"/>
                <a:cs typeface="Arial" panose="020B0604020202020204" pitchFamily="34" charset="0"/>
              </a:rPr>
              <a:t>Be able to explain how their plan to promote peace aligns with Rotary’s mission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8595D"/>
              </a:solidFill>
              <a:effectLst/>
              <a:uLnTx/>
              <a:uFillTx/>
              <a:latin typeface="Arial" panose="020B0604020202020204" pitchFamily="34" charset="0"/>
              <a:ea typeface="ヒラギノ角ゴ Pro W3" pitchFamily="-107" charset="-128"/>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8595D"/>
                </a:solidFill>
                <a:effectLst/>
                <a:uLnTx/>
                <a:uFillTx/>
                <a:latin typeface="Arial" panose="020B0604020202020204" pitchFamily="34" charset="0"/>
                <a:ea typeface="+mn-ea"/>
                <a:cs typeface="Arial" panose="020B0604020202020204" pitchFamily="34" charset="0"/>
              </a:rPr>
              <a:t>Candidates for Makerere University: Either be</a:t>
            </a:r>
            <a:r>
              <a:rPr kumimoji="0" lang="en-US" sz="1800" b="0" i="1" u="none" strike="noStrike" kern="1200" cap="none" spc="0" normalizeH="0" baseline="0" noProof="0" dirty="0">
                <a:ln>
                  <a:noFill/>
                </a:ln>
                <a:solidFill>
                  <a:srgbClr val="48595D"/>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srgbClr val="48595D"/>
                </a:solidFill>
                <a:effectLst/>
                <a:uLnTx/>
                <a:uFillTx/>
                <a:latin typeface="Arial" panose="020B0604020202020204" pitchFamily="34" charset="0"/>
                <a:ea typeface="+mn-ea"/>
                <a:cs typeface="Arial" panose="020B0604020202020204" pitchFamily="34" charset="0"/>
              </a:rPr>
              <a:t>from Africa, have worked in Africa, or work with African communities or initiatives outside the continent.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858E91"/>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61447" y="205274"/>
            <a:ext cx="5408645" cy="6438122"/>
          </a:xfrm>
          <a:prstGeom prst="rect">
            <a:avLst/>
          </a:prstGeom>
        </p:spPr>
      </p:pic>
    </p:spTree>
    <p:extLst>
      <p:ext uri="{BB962C8B-B14F-4D97-AF65-F5344CB8AC3E}">
        <p14:creationId xmlns:p14="http://schemas.microsoft.com/office/powerpoint/2010/main" val="1872143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rgbClr val="2D5596"/>
            </a:gs>
            <a:gs pos="50000">
              <a:schemeClr val="bg1"/>
            </a:gs>
          </a:gsLst>
          <a:lin ang="0" scaled="1"/>
          <a:tileRect/>
        </a:gradFill>
        <a:effectLst/>
      </p:bgPr>
    </p:bg>
    <p:spTree>
      <p:nvGrpSpPr>
        <p:cNvPr id="1" name=""/>
        <p:cNvGrpSpPr/>
        <p:nvPr/>
      </p:nvGrpSpPr>
      <p:grpSpPr>
        <a:xfrm>
          <a:off x="0" y="0"/>
          <a:ext cx="0" cy="0"/>
          <a:chOff x="0" y="0"/>
          <a:chExt cx="0" cy="0"/>
        </a:xfrm>
      </p:grpSpPr>
      <p:sp>
        <p:nvSpPr>
          <p:cNvPr id="6" name="TextBox 5"/>
          <p:cNvSpPr txBox="1"/>
          <p:nvPr/>
        </p:nvSpPr>
        <p:spPr>
          <a:xfrm>
            <a:off x="6636590" y="242596"/>
            <a:ext cx="5266172" cy="6858000"/>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50000"/>
              </a:lnSpc>
              <a:spcBef>
                <a:spcPts val="0"/>
              </a:spcBef>
              <a:spcAft>
                <a:spcPts val="0"/>
              </a:spcAft>
              <a:buClrTx/>
              <a:buSzPct val="115000"/>
              <a:buFontTx/>
              <a:buNone/>
              <a:tabLst/>
              <a:defRPr/>
            </a:pPr>
            <a:r>
              <a:rPr kumimoji="0" lang="en-US" sz="2000" b="1" i="0" u="none" strike="noStrike" kern="1200" cap="none" spc="0" normalizeH="0" baseline="0" noProof="0" dirty="0">
                <a:ln>
                  <a:noFill/>
                </a:ln>
                <a:solidFill>
                  <a:srgbClr val="48595D"/>
                </a:solidFill>
                <a:effectLst/>
                <a:uLnTx/>
                <a:uFillTx/>
                <a:latin typeface="Arial" panose="020B0604020202020204" pitchFamily="34" charset="0"/>
                <a:ea typeface="Arial" charset="0"/>
                <a:cs typeface="Arial" panose="020B0604020202020204" pitchFamily="34" charset="0"/>
              </a:rPr>
              <a:t>Master’s funding includes: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8595D"/>
                </a:solidFill>
                <a:effectLst/>
                <a:uLnTx/>
                <a:uFillTx/>
                <a:latin typeface="Arial" panose="020B0604020202020204" pitchFamily="34" charset="0"/>
                <a:ea typeface="+mn-ea"/>
                <a:cs typeface="Arial" panose="020B0604020202020204" pitchFamily="34" charset="0"/>
              </a:rPr>
              <a:t>Tuition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8595D"/>
                </a:solidFill>
                <a:effectLst/>
                <a:uLnTx/>
                <a:uFillTx/>
                <a:latin typeface="Arial" panose="020B0604020202020204" pitchFamily="34" charset="0"/>
                <a:ea typeface="+mn-ea"/>
                <a:cs typeface="Arial" panose="020B0604020202020204" pitchFamily="34" charset="0"/>
              </a:rPr>
              <a:t>Room and board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8595D"/>
                </a:solidFill>
                <a:effectLst/>
                <a:uLnTx/>
                <a:uFillTx/>
                <a:latin typeface="Arial" panose="020B0604020202020204" pitchFamily="34" charset="0"/>
                <a:ea typeface="+mn-ea"/>
                <a:cs typeface="Arial" panose="020B0604020202020204" pitchFamily="34" charset="0"/>
              </a:rPr>
              <a:t>Travel to and from country of study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8595D"/>
                </a:solidFill>
                <a:effectLst/>
                <a:uLnTx/>
                <a:uFillTx/>
                <a:latin typeface="Arial" panose="020B0604020202020204" pitchFamily="34" charset="0"/>
                <a:ea typeface="+mn-ea"/>
                <a:cs typeface="Arial" panose="020B0604020202020204" pitchFamily="34" charset="0"/>
              </a:rPr>
              <a:t>Internship expenses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8595D"/>
                </a:solidFill>
                <a:effectLst/>
                <a:uLnTx/>
                <a:uFillTx/>
                <a:latin typeface="Arial" panose="020B0604020202020204" pitchFamily="34" charset="0"/>
                <a:ea typeface="+mn-ea"/>
                <a:cs typeface="Arial" panose="020B0604020202020204" pitchFamily="34" charset="0"/>
              </a:rPr>
              <a:t>Conference/research expenses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8595D"/>
                </a:solidFill>
                <a:effectLst/>
                <a:uLnTx/>
                <a:uFillTx/>
                <a:latin typeface="Arial" panose="020B0604020202020204" pitchFamily="34" charset="0"/>
                <a:ea typeface="+mn-ea"/>
                <a:cs typeface="Arial" panose="020B0604020202020204" pitchFamily="34" charset="0"/>
              </a:rPr>
              <a:t>Insurance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8595D"/>
                </a:solidFill>
                <a:effectLst/>
                <a:uLnTx/>
                <a:uFillTx/>
                <a:latin typeface="Arial" panose="020B0604020202020204" pitchFamily="34" charset="0"/>
                <a:ea typeface="+mn-ea"/>
                <a:cs typeface="Arial" panose="020B0604020202020204" pitchFamily="34" charset="0"/>
              </a:rPr>
              <a:t>Contingency fund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48595D"/>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8595D"/>
                </a:solidFill>
                <a:effectLst/>
                <a:uLnTx/>
                <a:uFillTx/>
                <a:latin typeface="Arial" panose="020B0604020202020204" pitchFamily="34" charset="0"/>
                <a:ea typeface="Arial" charset="0"/>
                <a:cs typeface="Arial" panose="020B0604020202020204" pitchFamily="34" charset="0"/>
              </a:rPr>
              <a:t>Certificate funding includes: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8595D"/>
                </a:solidFill>
                <a:effectLst/>
                <a:uLnTx/>
                <a:uFillTx/>
                <a:latin typeface="Arial" panose="020B0604020202020204" pitchFamily="34" charset="0"/>
                <a:ea typeface="+mn-ea"/>
                <a:cs typeface="Arial" panose="020B0604020202020204" pitchFamily="34" charset="0"/>
              </a:rPr>
              <a:t>Tuition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8595D"/>
                </a:solidFill>
                <a:effectLst/>
                <a:uLnTx/>
                <a:uFillTx/>
                <a:latin typeface="Arial" panose="020B0604020202020204" pitchFamily="34" charset="0"/>
                <a:ea typeface="+mn-ea"/>
                <a:cs typeface="Arial" panose="020B0604020202020204" pitchFamily="34" charset="0"/>
              </a:rPr>
              <a:t>On-campus accommodations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8595D"/>
                </a:solidFill>
                <a:effectLst/>
                <a:uLnTx/>
                <a:uFillTx/>
                <a:latin typeface="Arial" panose="020B0604020202020204" pitchFamily="34" charset="0"/>
                <a:ea typeface="+mn-ea"/>
                <a:cs typeface="Arial" panose="020B0604020202020204" pitchFamily="34" charset="0"/>
              </a:rPr>
              <a:t>Travel to and from country of study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8595D"/>
                </a:solidFill>
                <a:effectLst/>
                <a:uLnTx/>
                <a:uFillTx/>
                <a:latin typeface="Arial" panose="020B0604020202020204" pitchFamily="34" charset="0"/>
                <a:ea typeface="+mn-ea"/>
                <a:cs typeface="Arial" panose="020B0604020202020204" pitchFamily="34" charset="0"/>
              </a:rPr>
              <a:t>Field study expenses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8595D"/>
                </a:solidFill>
                <a:effectLst/>
                <a:uLnTx/>
                <a:uFillTx/>
                <a:latin typeface="Arial" panose="020B0604020202020204" pitchFamily="34" charset="0"/>
                <a:ea typeface="+mn-ea"/>
                <a:cs typeface="Arial" panose="020B0604020202020204" pitchFamily="34" charset="0"/>
              </a:rPr>
              <a:t>Course materials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8595D"/>
                </a:solidFill>
                <a:effectLst/>
                <a:uLnTx/>
                <a:uFillTx/>
                <a:latin typeface="Arial" panose="020B0604020202020204" pitchFamily="34" charset="0"/>
                <a:ea typeface="+mn-ea"/>
                <a:cs typeface="Arial" panose="020B0604020202020204" pitchFamily="34" charset="0"/>
              </a:rPr>
              <a:t>Insurance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617E92"/>
              </a:solidFill>
              <a:effectLst/>
              <a:uLnTx/>
              <a:uFillTx/>
              <a:latin typeface="Arial" panose="020B0604020202020204" pitchFamily="34" charset="0"/>
              <a:ea typeface="Arial"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lumMod val="10000"/>
                </a:srgbClr>
              </a:solidFill>
              <a:effectLst/>
              <a:uLnTx/>
              <a:uFillTx/>
              <a:latin typeface="Georgia" panose="02040502050405020303" pitchFamily="18" charset="0"/>
              <a:ea typeface="+mn-ea"/>
              <a:cs typeface="+mn-cs"/>
            </a:endParaRPr>
          </a:p>
        </p:txBody>
      </p:sp>
      <p:sp>
        <p:nvSpPr>
          <p:cNvPr id="16" name="Rectangle 15"/>
          <p:cNvSpPr/>
          <p:nvPr/>
        </p:nvSpPr>
        <p:spPr>
          <a:xfrm>
            <a:off x="450920" y="2170777"/>
            <a:ext cx="3692610" cy="1118448"/>
          </a:xfrm>
          <a:prstGeom prst="rect">
            <a:avLst/>
          </a:prstGeom>
        </p:spPr>
        <p:txBody>
          <a:bodyPr wrap="square" lIns="0" rIns="0" anchor="b">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Fellowship funding</a:t>
            </a:r>
          </a:p>
        </p:txBody>
      </p:sp>
      <p:sp>
        <p:nvSpPr>
          <p:cNvPr id="17" name="Rectangle 16"/>
          <p:cNvSpPr/>
          <p:nvPr/>
        </p:nvSpPr>
        <p:spPr>
          <a:xfrm>
            <a:off x="440364" y="3852597"/>
            <a:ext cx="5266172" cy="1569660"/>
          </a:xfrm>
          <a:prstGeom prst="rect">
            <a:avLst/>
          </a:prstGeom>
        </p:spPr>
        <p:txBody>
          <a:bodyPr wrap="square" l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Total average funding: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Master’s fellowship: US$75,000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Certificate fellowship: US$11,000</a:t>
            </a:r>
          </a:p>
        </p:txBody>
      </p:sp>
      <p:cxnSp>
        <p:nvCxnSpPr>
          <p:cNvPr id="18" name="Straight Connector 17"/>
          <p:cNvCxnSpPr/>
          <p:nvPr/>
        </p:nvCxnSpPr>
        <p:spPr>
          <a:xfrm>
            <a:off x="450920" y="3438650"/>
            <a:ext cx="407243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788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B58910-04FE-F041-B23E-E6D77357CD21}"/>
              </a:ext>
            </a:extLst>
          </p:cNvPr>
          <p:cNvSpPr/>
          <p:nvPr/>
        </p:nvSpPr>
        <p:spPr>
          <a:xfrm flipV="1">
            <a:off x="0" y="0"/>
            <a:ext cx="12192000" cy="1190445"/>
          </a:xfrm>
          <a:prstGeom prst="rect">
            <a:avLst/>
          </a:prstGeom>
          <a:solidFill>
            <a:srgbClr val="61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 Placeholder 10">
            <a:extLst>
              <a:ext uri="{FF2B5EF4-FFF2-40B4-BE49-F238E27FC236}">
                <a16:creationId xmlns:a16="http://schemas.microsoft.com/office/drawing/2014/main" id="{78BC29EA-25D2-CA4E-A2EA-DCEDFBC5AC68}"/>
              </a:ext>
            </a:extLst>
          </p:cNvPr>
          <p:cNvSpPr txBox="1">
            <a:spLocks/>
          </p:cNvSpPr>
          <p:nvPr/>
        </p:nvSpPr>
        <p:spPr>
          <a:xfrm>
            <a:off x="155893" y="349596"/>
            <a:ext cx="9149184" cy="840849"/>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4400" b="1" i="0" kern="1200">
                <a:solidFill>
                  <a:srgbClr val="4859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How to apply </a:t>
            </a:r>
          </a:p>
        </p:txBody>
      </p:sp>
      <p:sp>
        <p:nvSpPr>
          <p:cNvPr id="4" name="Rectangle 3"/>
          <p:cNvSpPr/>
          <p:nvPr/>
        </p:nvSpPr>
        <p:spPr>
          <a:xfrm>
            <a:off x="155893" y="1447279"/>
            <a:ext cx="7725518" cy="5324535"/>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700" b="0" i="0" u="none" strike="noStrike" kern="1200" cap="none" spc="0" normalizeH="0" baseline="0" noProof="0" dirty="0">
                <a:ln>
                  <a:noFill/>
                </a:ln>
                <a:solidFill>
                  <a:srgbClr val="060606"/>
                </a:solidFill>
                <a:effectLst/>
                <a:uLnTx/>
                <a:uFillTx/>
                <a:latin typeface="Arial" panose="020B0604020202020204" pitchFamily="34" charset="0"/>
                <a:ea typeface="+mn-ea"/>
                <a:cs typeface="Arial" panose="020B0604020202020204" pitchFamily="34" charset="0"/>
              </a:rPr>
              <a:t>Visit </a:t>
            </a:r>
            <a:r>
              <a:rPr kumimoji="0" lang="en-US" altLang="en-US" sz="1700" b="0" i="0" u="none" strike="noStrike" kern="1200" cap="none" spc="0" normalizeH="0" baseline="0" noProof="0" dirty="0">
                <a:ln>
                  <a:noFill/>
                </a:ln>
                <a:solidFill>
                  <a:srgbClr val="060606"/>
                </a:solidFill>
                <a:effectLst/>
                <a:uLnTx/>
                <a:uFillTx/>
                <a:latin typeface="Arial" panose="020B0604020202020204" pitchFamily="34" charset="0"/>
                <a:ea typeface="+mn-ea"/>
                <a:cs typeface="Arial" panose="020B0604020202020204" pitchFamily="34" charset="0"/>
                <a:hlinkClick r:id="rId3"/>
              </a:rPr>
              <a:t>rotary.org/peace-fellowships</a:t>
            </a:r>
            <a:r>
              <a:rPr kumimoji="0" lang="en-US" altLang="en-US" sz="1700" b="0" i="0" u="none" strike="noStrike" kern="1200" cap="none" spc="0" normalizeH="0" baseline="0" noProof="0" dirty="0">
                <a:ln>
                  <a:noFill/>
                </a:ln>
                <a:solidFill>
                  <a:srgbClr val="060606"/>
                </a:solidFill>
                <a:effectLst/>
                <a:uLnTx/>
                <a:uFillTx/>
                <a:latin typeface="Arial" panose="020B0604020202020204" pitchFamily="34" charset="0"/>
                <a:ea typeface="+mn-ea"/>
                <a:cs typeface="Arial" panose="020B0604020202020204" pitchFamily="34" charset="0"/>
              </a:rPr>
              <a:t> to </a:t>
            </a:r>
            <a:r>
              <a:rPr kumimoji="0" lang="en-US" sz="1700" b="0" i="0" u="none" strike="noStrike" kern="1200" cap="none" spc="0" normalizeH="0" baseline="0" noProof="0" dirty="0">
                <a:ln>
                  <a:noFill/>
                </a:ln>
                <a:solidFill>
                  <a:srgbClr val="060606"/>
                </a:solidFill>
                <a:effectLst/>
                <a:uLnTx/>
                <a:uFillTx/>
                <a:latin typeface="Arial" panose="020B0604020202020204" pitchFamily="34" charset="0"/>
                <a:ea typeface="+mn-ea"/>
                <a:cs typeface="Arial" panose="020B0604020202020204" pitchFamily="34" charset="0"/>
              </a:rPr>
              <a:t>see the eligibility requirements and restrictions.</a:t>
            </a:r>
            <a:r>
              <a:rPr kumimoji="0" lang="en-US" sz="1700" b="0" i="0" u="none" strike="noStrike" kern="1200" cap="none" spc="0" normalizeH="0" baseline="0" noProof="0" dirty="0">
                <a:ln>
                  <a:noFill/>
                </a:ln>
                <a:solidFill>
                  <a:srgbClr val="01B4E7"/>
                </a:solidFill>
                <a:effectLst/>
                <a:uLnTx/>
                <a:uFillTx/>
                <a:latin typeface="Arial" panose="020B0604020202020204" pitchFamily="34" charset="0"/>
                <a:ea typeface="+mn-ea"/>
                <a:cs typeface="Arial" panose="020B0604020202020204" pitchFamily="34" charset="0"/>
              </a:rPr>
              <a:t> </a:t>
            </a:r>
            <a:r>
              <a:rPr kumimoji="0" lang="en-US" altLang="en-US" sz="1700" b="0" i="0" u="none" strike="noStrike" kern="1200" cap="none" spc="0" normalizeH="0" baseline="0" noProof="0" dirty="0">
                <a:ln>
                  <a:noFill/>
                </a:ln>
                <a:solidFill>
                  <a:srgbClr val="060606"/>
                </a:solidFill>
                <a:effectLst/>
                <a:uLnTx/>
                <a:uFillTx/>
                <a:latin typeface="Arial" panose="020B0604020202020204" pitchFamily="34" charset="0"/>
                <a:ea typeface="+mn-ea"/>
                <a:cs typeface="Arial" panose="020B0604020202020204" pitchFamily="34" charset="0"/>
              </a:rPr>
              <a:t>Applications are available in </a:t>
            </a:r>
            <a:r>
              <a:rPr kumimoji="0" lang="en-US" altLang="en-US" sz="1700" b="1" i="0" u="none" strike="noStrike" kern="1200" cap="none" spc="0" normalizeH="0" baseline="0" noProof="0" dirty="0">
                <a:ln>
                  <a:noFill/>
                </a:ln>
                <a:solidFill>
                  <a:srgbClr val="060606"/>
                </a:solidFill>
                <a:effectLst/>
                <a:uLnTx/>
                <a:uFillTx/>
                <a:latin typeface="Arial" panose="020B0604020202020204" pitchFamily="34" charset="0"/>
                <a:ea typeface="+mn-ea"/>
                <a:cs typeface="Arial" panose="020B0604020202020204" pitchFamily="34" charset="0"/>
              </a:rPr>
              <a:t>February</a:t>
            </a:r>
            <a:r>
              <a:rPr kumimoji="0" lang="en-US" altLang="en-US" sz="1700" b="0" i="0" u="none" strike="noStrike" kern="1200" cap="none" spc="0" normalizeH="0" baseline="0" noProof="0" dirty="0">
                <a:ln>
                  <a:noFill/>
                </a:ln>
                <a:solidFill>
                  <a:srgbClr val="060606"/>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700" b="0" i="0" u="none" strike="noStrike" kern="1200" cap="none" spc="0" normalizeH="0" baseline="0" noProof="0" dirty="0">
              <a:ln>
                <a:noFill/>
              </a:ln>
              <a:solidFill>
                <a:srgbClr val="060606"/>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700" b="0" i="0" u="none" strike="noStrike" kern="1200" cap="none" spc="0" normalizeH="0" baseline="0" noProof="0" dirty="0">
                <a:ln>
                  <a:noFill/>
                </a:ln>
                <a:solidFill>
                  <a:srgbClr val="060606"/>
                </a:solidFill>
                <a:effectLst/>
                <a:uLnTx/>
                <a:uFillTx/>
                <a:latin typeface="Arial" panose="020B0604020202020204" pitchFamily="34" charset="0"/>
                <a:ea typeface="+mn-ea"/>
                <a:cs typeface="Arial" panose="020B0604020202020204" pitchFamily="34" charset="0"/>
              </a:rPr>
              <a:t>Research the curriculum and programs at each Rotary Peace Center. Be prepared to rank two centers for the master’s program or choose one for the certificate program.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700" b="0" i="0" u="none" strike="noStrike" kern="1200" cap="none" spc="0" normalizeH="0" baseline="0" noProof="0" dirty="0">
              <a:ln>
                <a:noFill/>
              </a:ln>
              <a:solidFill>
                <a:srgbClr val="060606"/>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700" b="0" i="0" u="none" strike="noStrike" kern="1200" cap="none" spc="0" normalizeH="0" baseline="0" noProof="0" dirty="0">
                <a:ln>
                  <a:noFill/>
                </a:ln>
                <a:solidFill>
                  <a:srgbClr val="060606"/>
                </a:solidFill>
                <a:effectLst/>
                <a:uLnTx/>
                <a:uFillTx/>
                <a:latin typeface="Arial" panose="020B0604020202020204" pitchFamily="34" charset="0"/>
                <a:ea typeface="+mn-ea"/>
                <a:cs typeface="Arial" panose="020B0604020202020204" pitchFamily="34" charset="0"/>
              </a:rPr>
              <a:t>Use the </a:t>
            </a:r>
            <a:r>
              <a:rPr kumimoji="0" lang="en-US" altLang="en-US" sz="1700" b="0" i="0" u="none" strike="noStrike" kern="1200" cap="none" spc="0" normalizeH="0" baseline="0" noProof="0" dirty="0">
                <a:ln>
                  <a:noFill/>
                </a:ln>
                <a:solidFill>
                  <a:srgbClr val="060606"/>
                </a:solidFill>
                <a:effectLst/>
                <a:uLnTx/>
                <a:uFillTx/>
                <a:latin typeface="Arial" panose="020B0604020202020204" pitchFamily="34" charset="0"/>
                <a:ea typeface="+mn-ea"/>
                <a:cs typeface="Arial" panose="020B0604020202020204" pitchFamily="34" charset="0"/>
                <a:hlinkClick r:id="rId4"/>
              </a:rPr>
              <a:t>Club Finder </a:t>
            </a:r>
            <a:r>
              <a:rPr kumimoji="0" lang="en-US" altLang="en-US" sz="1700" b="0" i="0" u="none" strike="noStrike" kern="1200" cap="none" spc="0" normalizeH="0" baseline="0" noProof="0" dirty="0">
                <a:ln>
                  <a:noFill/>
                </a:ln>
                <a:solidFill>
                  <a:srgbClr val="060606"/>
                </a:solidFill>
                <a:effectLst/>
                <a:uLnTx/>
                <a:uFillTx/>
                <a:latin typeface="Arial" panose="020B0604020202020204" pitchFamily="34" charset="0"/>
                <a:ea typeface="+mn-ea"/>
                <a:cs typeface="Arial" panose="020B0604020202020204" pitchFamily="34" charset="0"/>
              </a:rPr>
              <a:t>to locate a club near you and engage with Rotary.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700" b="0" i="0" u="none" strike="noStrike" kern="1200" cap="none" spc="0" normalizeH="0" baseline="0" noProof="0" dirty="0">
              <a:ln>
                <a:noFill/>
              </a:ln>
              <a:solidFill>
                <a:srgbClr val="060606"/>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700" b="0" i="0" u="none" strike="noStrike" kern="1200" cap="none" spc="0" normalizeH="0" baseline="0" noProof="0" dirty="0">
                <a:ln>
                  <a:noFill/>
                </a:ln>
                <a:solidFill>
                  <a:srgbClr val="060606"/>
                </a:solidFill>
                <a:effectLst/>
                <a:uLnTx/>
                <a:uFillTx/>
                <a:latin typeface="Arial" panose="020B0604020202020204" pitchFamily="34" charset="0"/>
                <a:ea typeface="+mn-ea"/>
                <a:cs typeface="Arial" panose="020B0604020202020204" pitchFamily="34" charset="0"/>
              </a:rPr>
              <a:t>Submit the online application to The Rotary Foundation by </a:t>
            </a:r>
            <a:r>
              <a:rPr kumimoji="0" lang="en-US" altLang="en-US" sz="1700" b="1" i="0" u="none" strike="noStrike" kern="1200" cap="none" spc="0" normalizeH="0" baseline="0" noProof="0" dirty="0">
                <a:ln>
                  <a:noFill/>
                </a:ln>
                <a:solidFill>
                  <a:srgbClr val="060606"/>
                </a:solidFill>
                <a:effectLst/>
                <a:uLnTx/>
                <a:uFillTx/>
                <a:latin typeface="Arial" panose="020B0604020202020204" pitchFamily="34" charset="0"/>
                <a:ea typeface="+mn-ea"/>
                <a:cs typeface="Arial" panose="020B0604020202020204" pitchFamily="34" charset="0"/>
              </a:rPr>
              <a:t>15 May</a:t>
            </a:r>
            <a:r>
              <a:rPr kumimoji="0" lang="en-US" altLang="en-US" sz="1700" b="0" i="0" u="none" strike="noStrike" kern="1200" cap="none" spc="0" normalizeH="0" baseline="0" noProof="0" dirty="0">
                <a:ln>
                  <a:noFill/>
                </a:ln>
                <a:solidFill>
                  <a:srgbClr val="060606"/>
                </a:solidFill>
                <a:effectLst/>
                <a:uLnTx/>
                <a:uFillTx/>
                <a:latin typeface="Arial" panose="020B0604020202020204" pitchFamily="34" charset="0"/>
                <a:ea typeface="+mn-ea"/>
                <a:cs typeface="Arial" panose="020B060402020202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700" b="0" i="0" u="none" strike="noStrike" kern="1200" cap="none" spc="0" normalizeH="0" baseline="0" noProof="0" dirty="0">
              <a:ln>
                <a:noFill/>
              </a:ln>
              <a:solidFill>
                <a:srgbClr val="060606"/>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700" b="0" i="0" u="none" strike="noStrike" kern="1200" cap="none" spc="0" normalizeH="0" baseline="0" noProof="0" dirty="0">
                <a:ln>
                  <a:noFill/>
                </a:ln>
                <a:solidFill>
                  <a:srgbClr val="060606"/>
                </a:solidFill>
                <a:effectLst/>
                <a:uLnTx/>
                <a:uFillTx/>
                <a:latin typeface="Arial" panose="020B0604020202020204" pitchFamily="34" charset="0"/>
                <a:ea typeface="+mn-ea"/>
                <a:cs typeface="Arial" panose="020B0604020202020204" pitchFamily="34" charset="0"/>
              </a:rPr>
              <a:t>Get endorsed. Qualified applications will be sent to Rotary districts or an alternative pathway for endorsement consideration in early June. Districts have until 1 July to submit their endorsement decisions.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700" b="0" i="0" u="none" strike="noStrike" kern="1200" cap="none" spc="0" normalizeH="0" baseline="0" noProof="0" dirty="0">
              <a:ln>
                <a:noFill/>
              </a:ln>
              <a:solidFill>
                <a:srgbClr val="060606"/>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700" b="0" i="0" u="none" strike="noStrike" kern="1200" cap="none" spc="0" normalizeH="0" baseline="0" noProof="0" dirty="0">
                <a:ln>
                  <a:noFill/>
                </a:ln>
                <a:solidFill>
                  <a:srgbClr val="060606"/>
                </a:solidFill>
                <a:effectLst/>
                <a:uLnTx/>
                <a:uFillTx/>
                <a:latin typeface="Arial" panose="020B0604020202020204" pitchFamily="34" charset="0"/>
                <a:ea typeface="+mn-ea"/>
                <a:cs typeface="Arial" panose="020B0604020202020204" pitchFamily="34" charset="0"/>
              </a:rPr>
              <a:t>Candidates will be notified of the Rotary Foundation’s decision in </a:t>
            </a:r>
            <a:r>
              <a:rPr kumimoji="0" lang="en-US" altLang="en-US" sz="1700" b="1" i="0" u="none" strike="noStrike" kern="1200" cap="none" spc="0" normalizeH="0" baseline="0" noProof="0" dirty="0">
                <a:ln>
                  <a:noFill/>
                </a:ln>
                <a:solidFill>
                  <a:srgbClr val="060606"/>
                </a:solidFill>
                <a:effectLst/>
                <a:uLnTx/>
                <a:uFillTx/>
                <a:latin typeface="Arial" panose="020B0604020202020204" pitchFamily="34" charset="0"/>
                <a:ea typeface="+mn-ea"/>
                <a:cs typeface="Arial" panose="020B0604020202020204" pitchFamily="34" charset="0"/>
              </a:rPr>
              <a:t>November</a:t>
            </a:r>
            <a:r>
              <a:rPr kumimoji="0" lang="en-US" altLang="en-US" sz="1700" b="0" i="0" u="none" strike="noStrike" kern="1200" cap="none" spc="0" normalizeH="0" baseline="0" noProof="0" dirty="0">
                <a:ln>
                  <a:noFill/>
                </a:ln>
                <a:solidFill>
                  <a:srgbClr val="060606"/>
                </a:solidFill>
                <a:effectLst/>
                <a:uLnTx/>
                <a:uFillTx/>
                <a:latin typeface="Arial" panose="020B0604020202020204" pitchFamily="34" charset="0"/>
                <a:ea typeface="+mn-ea"/>
                <a:cs typeface="Arial" panose="020B060402020202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700" b="0" i="0" u="none" strike="noStrike" kern="1200" cap="none" spc="0" normalizeH="0" baseline="0" noProof="0" dirty="0">
              <a:ln>
                <a:noFill/>
              </a:ln>
              <a:solidFill>
                <a:srgbClr val="060606"/>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700" b="0" i="0" u="none" strike="noStrike" kern="1200" cap="none" spc="0" normalizeH="0" baseline="0" noProof="0" dirty="0">
                <a:ln>
                  <a:noFill/>
                </a:ln>
                <a:solidFill>
                  <a:srgbClr val="060606"/>
                </a:solidFill>
                <a:effectLst/>
                <a:uLnTx/>
                <a:uFillTx/>
                <a:latin typeface="Arial" panose="020B0604020202020204" pitchFamily="34" charset="0"/>
                <a:ea typeface="+mn-ea"/>
                <a:cs typeface="Arial" panose="020B0604020202020204" pitchFamily="34" charset="0"/>
              </a:rPr>
              <a:t>Once selected, master’s fellowship finalists must apply separately for university admission. </a:t>
            </a:r>
          </a:p>
        </p:txBody>
      </p:sp>
      <p:pic>
        <p:nvPicPr>
          <p:cNvPr id="7" name="Picture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7881411" y="2340242"/>
            <a:ext cx="4106785" cy="337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7735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78BC29EA-25D2-CA4E-A2EA-DCEDFBC5AC68}"/>
              </a:ext>
            </a:extLst>
          </p:cNvPr>
          <p:cNvSpPr txBox="1">
            <a:spLocks/>
          </p:cNvSpPr>
          <p:nvPr/>
        </p:nvSpPr>
        <p:spPr>
          <a:xfrm>
            <a:off x="155893" y="349596"/>
            <a:ext cx="9149184" cy="840849"/>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4400" b="1" i="0" kern="1200">
                <a:solidFill>
                  <a:srgbClr val="4859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Rotary Peace Centers</a:t>
            </a:r>
          </a:p>
        </p:txBody>
      </p:sp>
      <p:sp>
        <p:nvSpPr>
          <p:cNvPr id="7" name="TextBox 6"/>
          <p:cNvSpPr txBox="1"/>
          <p:nvPr/>
        </p:nvSpPr>
        <p:spPr>
          <a:xfrm>
            <a:off x="778104" y="4723026"/>
            <a:ext cx="3432517" cy="135421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Caption here. Replace the map image with a graphic from the web or your documents.</a:t>
            </a: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55574" y="1735494"/>
            <a:ext cx="8872477" cy="4905959"/>
          </a:xfrm>
          <a:prstGeom prst="rect">
            <a:avLst/>
          </a:prstGeom>
        </p:spPr>
      </p:pic>
      <p:sp>
        <p:nvSpPr>
          <p:cNvPr id="9" name="Rectangle 8"/>
          <p:cNvSpPr/>
          <p:nvPr/>
        </p:nvSpPr>
        <p:spPr>
          <a:xfrm>
            <a:off x="1362269" y="349596"/>
            <a:ext cx="9144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07" charset="-128"/>
                <a:cs typeface="Arial" panose="020B0604020202020204" pitchFamily="34" charset="0"/>
              </a:rPr>
              <a:t>For more information, write to us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07" charset="-128"/>
                <a:cs typeface="Arial" panose="020B0604020202020204" pitchFamily="34" charset="0"/>
                <a:hlinkClick r:id="rId4"/>
              </a:rPr>
              <a:t>rotarypeacecenters@rotary.org</a:t>
            </a: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07"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altLang="en-US" sz="3200" b="0" i="0" u="none" strike="noStrike" kern="1200" cap="none" spc="0" normalizeH="0" baseline="0" noProof="0" dirty="0">
              <a:ln>
                <a:noFill/>
              </a:ln>
              <a:solidFill>
                <a:srgbClr val="06060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26494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30F989-F666-4476-8760-AD540921385E}"/>
              </a:ext>
            </a:extLst>
          </p:cNvPr>
          <p:cNvSpPr txBox="1"/>
          <p:nvPr/>
        </p:nvSpPr>
        <p:spPr>
          <a:xfrm>
            <a:off x="1124210" y="3140803"/>
            <a:ext cx="10315121" cy="2437206"/>
          </a:xfrm>
          <a:prstGeom prst="rect">
            <a:avLst/>
          </a:prstGeom>
          <a:noFill/>
        </p:spPr>
        <p:txBody>
          <a:bodyPr wrap="square">
            <a:spAutoFit/>
          </a:bodyPr>
          <a:lstStyle/>
          <a:p>
            <a:pPr>
              <a:lnSpc>
                <a:spcPct val="107000"/>
              </a:lnSpc>
              <a:spcAft>
                <a:spcPts val="800"/>
              </a:spcAft>
            </a:pPr>
            <a:r>
              <a:rPr lang="en-AU" sz="3600" dirty="0">
                <a:effectLst/>
                <a:latin typeface="Calibri" panose="020F0502020204030204" pitchFamily="34" charset="0"/>
                <a:ea typeface="Calibri" panose="020F0502020204030204" pitchFamily="34" charset="0"/>
                <a:cs typeface="Times New Roman" panose="02020603050405020304" pitchFamily="18" charset="0"/>
              </a:rPr>
              <a:t>At the local level our need is for counsellors.  Here is the link to the </a:t>
            </a:r>
            <a:r>
              <a:rPr lang="en-AU" sz="36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Invitation to become a Rotary Peace Fellow Counsellor</a:t>
            </a:r>
            <a:r>
              <a:rPr lang="en-AU" sz="3600" dirty="0">
                <a:effectLst/>
                <a:latin typeface="Calibri" panose="020F0502020204030204" pitchFamily="34" charset="0"/>
                <a:ea typeface="Calibri" panose="020F0502020204030204" pitchFamily="34" charset="0"/>
                <a:cs typeface="Times New Roman" panose="02020603050405020304" pitchFamily="18" charset="0"/>
              </a:rPr>
              <a:t> and the Counsellor Position Description.</a:t>
            </a:r>
            <a:endParaRPr lang="en-A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B25D6016-B26B-4D5C-A0F2-A2085F4BEF7E}"/>
              </a:ext>
            </a:extLst>
          </p:cNvPr>
          <p:cNvPicPr>
            <a:picLocks noChangeAspect="1"/>
          </p:cNvPicPr>
          <p:nvPr/>
        </p:nvPicPr>
        <p:blipFill>
          <a:blip r:embed="rId3"/>
          <a:stretch>
            <a:fillRect/>
          </a:stretch>
        </p:blipFill>
        <p:spPr>
          <a:xfrm>
            <a:off x="1124210" y="691774"/>
            <a:ext cx="9994622" cy="2079418"/>
          </a:xfrm>
          <a:prstGeom prst="rect">
            <a:avLst/>
          </a:prstGeom>
        </p:spPr>
      </p:pic>
    </p:spTree>
    <p:extLst>
      <p:ext uri="{BB962C8B-B14F-4D97-AF65-F5344CB8AC3E}">
        <p14:creationId xmlns:p14="http://schemas.microsoft.com/office/powerpoint/2010/main" val="481027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96522AA-9E9B-4DDE-ACD4-1B461B4C4CDF}"/>
              </a:ext>
            </a:extLst>
          </p:cNvPr>
          <p:cNvSpPr txBox="1"/>
          <p:nvPr/>
        </p:nvSpPr>
        <p:spPr>
          <a:xfrm>
            <a:off x="939337" y="1172752"/>
            <a:ext cx="10523913" cy="4247317"/>
          </a:xfrm>
          <a:prstGeom prst="rect">
            <a:avLst/>
          </a:prstGeom>
          <a:noFill/>
        </p:spPr>
        <p:txBody>
          <a:bodyPr wrap="square">
            <a:spAutoFit/>
          </a:bodyPr>
          <a:lstStyle/>
          <a:p>
            <a:pPr algn="just"/>
            <a:r>
              <a:rPr lang="en-AU" sz="1800">
                <a:effectLst/>
                <a:latin typeface="Calibri" panose="020F0502020204030204" pitchFamily="34" charset="0"/>
                <a:ea typeface="Calibri" panose="020F0502020204030204" pitchFamily="34" charset="0"/>
                <a:cs typeface="Cordia New" panose="020B0304020202020204" pitchFamily="34" charset="-34"/>
              </a:rPr>
              <a:t>Once you have been allocated a Rotary Peace Fellow you are expected to:</a:t>
            </a:r>
            <a:endParaRPr lang="en-AU" sz="1600">
              <a:effectLst/>
              <a:latin typeface="Consolas" panose="020B0609020204030204" pitchFamily="49" charset="0"/>
              <a:ea typeface="Calibri" panose="020F0502020204030204" pitchFamily="34" charset="0"/>
              <a:cs typeface="Cordia New" panose="020B0304020202020204" pitchFamily="34" charset="-34"/>
            </a:endParaRPr>
          </a:p>
          <a:p>
            <a:pPr algn="just"/>
            <a:r>
              <a:rPr lang="en-AU" sz="1800">
                <a:effectLst/>
                <a:latin typeface="Calibri" panose="020F0502020204030204" pitchFamily="34" charset="0"/>
                <a:ea typeface="Calibri" panose="020F0502020204030204" pitchFamily="34" charset="0"/>
                <a:cs typeface="Cordia New" panose="020B0304020202020204" pitchFamily="34" charset="-34"/>
              </a:rPr>
              <a:t> </a:t>
            </a:r>
            <a:endParaRPr lang="en-AU" sz="1600">
              <a:effectLst/>
              <a:latin typeface="Consolas" panose="020B0609020204030204" pitchFamily="49" charset="0"/>
              <a:ea typeface="Calibri" panose="020F0502020204030204" pitchFamily="34" charset="0"/>
              <a:cs typeface="Cordia New" panose="020B0304020202020204" pitchFamily="34" charset="-34"/>
            </a:endParaRPr>
          </a:p>
          <a:p>
            <a:pPr marL="342900" lvl="0" indent="-342900" algn="just">
              <a:buFont typeface="Symbol" panose="05050102010706020507" pitchFamily="18" charset="2"/>
              <a:buChar char=""/>
            </a:pPr>
            <a:r>
              <a:rPr lang="en-AU" sz="1800">
                <a:effectLst/>
                <a:latin typeface="Calibri" panose="020F0502020204030204" pitchFamily="34" charset="0"/>
                <a:ea typeface="Calibri" panose="020F0502020204030204" pitchFamily="34" charset="0"/>
                <a:cs typeface="Cordia New" panose="020B0304020202020204" pitchFamily="34" charset="-34"/>
              </a:rPr>
              <a:t>correspond with them by email, providing information about Brisbane, yourself and family.</a:t>
            </a:r>
            <a:endParaRPr lang="en-AU" sz="1600">
              <a:effectLst/>
              <a:latin typeface="Consolas" panose="020B0609020204030204" pitchFamily="49" charset="0"/>
              <a:ea typeface="Calibri" panose="020F0502020204030204" pitchFamily="34" charset="0"/>
              <a:cs typeface="Cordia New" panose="020B0304020202020204" pitchFamily="34" charset="-34"/>
            </a:endParaRPr>
          </a:p>
          <a:p>
            <a:pPr marL="342900" lvl="0" indent="-342900" algn="just">
              <a:buFont typeface="Symbol" panose="05050102010706020507" pitchFamily="18" charset="2"/>
              <a:buChar char=""/>
            </a:pPr>
            <a:r>
              <a:rPr lang="en-AU" sz="1800">
                <a:effectLst/>
                <a:latin typeface="Calibri" panose="020F0502020204030204" pitchFamily="34" charset="0"/>
                <a:ea typeface="Calibri" panose="020F0502020204030204" pitchFamily="34" charset="0"/>
                <a:cs typeface="Cordia New" panose="020B0304020202020204" pitchFamily="34" charset="-34"/>
              </a:rPr>
              <a:t>invite them to stay with you until suitable accommodation is found (2 – 3 weeks).</a:t>
            </a:r>
            <a:endParaRPr lang="en-AU" sz="1600">
              <a:effectLst/>
              <a:latin typeface="Consolas" panose="020B0609020204030204" pitchFamily="49" charset="0"/>
              <a:ea typeface="Calibri" panose="020F0502020204030204" pitchFamily="34" charset="0"/>
              <a:cs typeface="Cordia New" panose="020B0304020202020204" pitchFamily="34" charset="-34"/>
            </a:endParaRPr>
          </a:p>
          <a:p>
            <a:pPr marL="342900" lvl="0" indent="-342900" algn="just">
              <a:buFont typeface="Symbol" panose="05050102010706020507" pitchFamily="18" charset="2"/>
              <a:buChar char=""/>
            </a:pPr>
            <a:r>
              <a:rPr lang="en-AU" sz="1800">
                <a:effectLst/>
                <a:latin typeface="Calibri" panose="020F0502020204030204" pitchFamily="34" charset="0"/>
                <a:ea typeface="Calibri" panose="020F0502020204030204" pitchFamily="34" charset="0"/>
                <a:cs typeface="Cordia New" panose="020B0304020202020204" pitchFamily="34" charset="-34"/>
              </a:rPr>
              <a:t>assist them with accommodation (be aware that the Rotary scholarship, whilst generous, can mean that they have fairly tight budget requirements).</a:t>
            </a:r>
            <a:endParaRPr lang="en-AU" sz="1600">
              <a:effectLst/>
              <a:latin typeface="Consolas" panose="020B0609020204030204" pitchFamily="49" charset="0"/>
              <a:ea typeface="Calibri" panose="020F0502020204030204" pitchFamily="34" charset="0"/>
              <a:cs typeface="Cordia New" panose="020B0304020202020204" pitchFamily="34" charset="-34"/>
            </a:endParaRPr>
          </a:p>
          <a:p>
            <a:pPr marL="342900" lvl="0" indent="-342900" algn="just">
              <a:buFont typeface="Symbol" panose="05050102010706020507" pitchFamily="18" charset="2"/>
              <a:buChar char=""/>
            </a:pPr>
            <a:r>
              <a:rPr lang="en-AU" sz="1800">
                <a:effectLst/>
                <a:latin typeface="Calibri" panose="020F0502020204030204" pitchFamily="34" charset="0"/>
                <a:ea typeface="Calibri" panose="020F0502020204030204" pitchFamily="34" charset="0"/>
                <a:cs typeface="Cordia New" panose="020B0304020202020204" pitchFamily="34" charset="-34"/>
              </a:rPr>
              <a:t>give them as much information about Brisbane, most importantly accommodation and public transport options in an around Queensland University.   </a:t>
            </a:r>
            <a:endParaRPr lang="en-AU" sz="1600">
              <a:effectLst/>
              <a:latin typeface="Consolas" panose="020B0609020204030204" pitchFamily="49" charset="0"/>
              <a:ea typeface="Calibri" panose="020F0502020204030204" pitchFamily="34" charset="0"/>
              <a:cs typeface="Cordia New" panose="020B0304020202020204" pitchFamily="34" charset="-34"/>
            </a:endParaRPr>
          </a:p>
          <a:p>
            <a:pPr marL="342900" lvl="0" indent="-342900" algn="just">
              <a:buFont typeface="Symbol" panose="05050102010706020507" pitchFamily="18" charset="2"/>
              <a:buChar char=""/>
            </a:pPr>
            <a:r>
              <a:rPr lang="en-AU" sz="1800">
                <a:effectLst/>
                <a:latin typeface="Calibri" panose="020F0502020204030204" pitchFamily="34" charset="0"/>
                <a:ea typeface="Calibri" panose="020F0502020204030204" pitchFamily="34" charset="0"/>
                <a:cs typeface="Cordia New" panose="020B0304020202020204" pitchFamily="34" charset="-34"/>
              </a:rPr>
              <a:t>find out their date of arrival, flight details and arrival time.</a:t>
            </a:r>
            <a:endParaRPr lang="en-AU" sz="1600">
              <a:effectLst/>
              <a:latin typeface="Consolas" panose="020B0609020204030204" pitchFamily="49" charset="0"/>
              <a:ea typeface="Calibri" panose="020F0502020204030204" pitchFamily="34" charset="0"/>
              <a:cs typeface="Cordia New" panose="020B0304020202020204" pitchFamily="34" charset="-34"/>
            </a:endParaRPr>
          </a:p>
          <a:p>
            <a:pPr marL="342900" lvl="0" indent="-342900" algn="just">
              <a:buFont typeface="Symbol" panose="05050102010706020507" pitchFamily="18" charset="2"/>
              <a:buChar char=""/>
            </a:pPr>
            <a:r>
              <a:rPr lang="en-AU" sz="1800">
                <a:effectLst/>
                <a:latin typeface="Calibri" panose="020F0502020204030204" pitchFamily="34" charset="0"/>
                <a:ea typeface="Calibri" panose="020F0502020204030204" pitchFamily="34" charset="0"/>
                <a:cs typeface="Cordia New" panose="020B0304020202020204" pitchFamily="34" charset="-34"/>
              </a:rPr>
              <a:t>meet the student (and others who sometimes may accompany them) when they arrive in Brisbane and assist them with their orientation to Brisbane.</a:t>
            </a:r>
            <a:endParaRPr lang="en-AU" sz="1600">
              <a:effectLst/>
              <a:latin typeface="Consolas" panose="020B0609020204030204" pitchFamily="49" charset="0"/>
              <a:ea typeface="Calibri" panose="020F0502020204030204" pitchFamily="34" charset="0"/>
              <a:cs typeface="Cordia New" panose="020B0304020202020204" pitchFamily="34" charset="-34"/>
            </a:endParaRPr>
          </a:p>
          <a:p>
            <a:pPr marL="342900" lvl="0" indent="-342900" algn="just">
              <a:buFont typeface="Symbol" panose="05050102010706020507" pitchFamily="18" charset="2"/>
              <a:buChar char=""/>
            </a:pPr>
            <a:r>
              <a:rPr lang="en-AU" sz="1800">
                <a:effectLst/>
                <a:latin typeface="Calibri" panose="020F0502020204030204" pitchFamily="34" charset="0"/>
                <a:ea typeface="Calibri" panose="020F0502020204030204" pitchFamily="34" charset="0"/>
                <a:cs typeface="Cordia New" panose="020B0304020202020204" pitchFamily="34" charset="-34"/>
              </a:rPr>
              <a:t>take them to the University, assist in opening a bank account (A scholarship payment would have been forwarded to them), assist with setting up their mobiles and assist them to obtain their student ID card. </a:t>
            </a:r>
          </a:p>
          <a:p>
            <a:pPr marL="342900" lvl="0" indent="-342900" algn="just">
              <a:buFont typeface="Symbol" panose="05050102010706020507" pitchFamily="18" charset="2"/>
              <a:buChar char=""/>
            </a:pPr>
            <a:r>
              <a:rPr lang="en-AU">
                <a:latin typeface="Calibri" panose="020F0502020204030204" pitchFamily="34" charset="0"/>
                <a:ea typeface="Calibri" panose="020F0502020204030204" pitchFamily="34" charset="0"/>
                <a:cs typeface="Cordia New" panose="020B0304020202020204" pitchFamily="34" charset="-34"/>
              </a:rPr>
              <a:t>I</a:t>
            </a:r>
            <a:r>
              <a:rPr lang="en-AU" sz="1800">
                <a:effectLst/>
                <a:latin typeface="Calibri" panose="020F0502020204030204" pitchFamily="34" charset="0"/>
                <a:ea typeface="Calibri" panose="020F0502020204030204" pitchFamily="34" charset="0"/>
              </a:rPr>
              <a:t>nvite them to your Rotary Club Meetings particularly for special occasions. Lectures for Peace Fellows are often held during the evenings so this may be a factor to consider.</a:t>
            </a:r>
            <a:endParaRPr lang="en-AU" dirty="0"/>
          </a:p>
        </p:txBody>
      </p:sp>
      <p:pic>
        <p:nvPicPr>
          <p:cNvPr id="6" name="Picture 5" descr="Image result for peace fellows icon">
            <a:extLst>
              <a:ext uri="{FF2B5EF4-FFF2-40B4-BE49-F238E27FC236}">
                <a16:creationId xmlns:a16="http://schemas.microsoft.com/office/drawing/2014/main" id="{485590BB-06E0-45D2-BC39-7F70903D5E5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00210" y="521190"/>
            <a:ext cx="1463040" cy="1476375"/>
          </a:xfrm>
          <a:prstGeom prst="rect">
            <a:avLst/>
          </a:prstGeom>
          <a:noFill/>
          <a:ln>
            <a:noFill/>
          </a:ln>
        </p:spPr>
      </p:pic>
    </p:spTree>
    <p:extLst>
      <p:ext uri="{BB962C8B-B14F-4D97-AF65-F5344CB8AC3E}">
        <p14:creationId xmlns:p14="http://schemas.microsoft.com/office/powerpoint/2010/main" val="990847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D30B99-2457-49C1-BD9E-79C710F589FD}"/>
              </a:ext>
            </a:extLst>
          </p:cNvPr>
          <p:cNvSpPr txBox="1"/>
          <p:nvPr/>
        </p:nvSpPr>
        <p:spPr>
          <a:xfrm>
            <a:off x="673331" y="1039090"/>
            <a:ext cx="10540538" cy="4401205"/>
          </a:xfrm>
          <a:prstGeom prst="rect">
            <a:avLst/>
          </a:prstGeom>
          <a:noFill/>
        </p:spPr>
        <p:txBody>
          <a:bodyPr wrap="square">
            <a:spAutoFit/>
          </a:bodyPr>
          <a:lstStyle/>
          <a:p>
            <a:pPr marL="457200" indent="-457200">
              <a:buFont typeface="Wingdings" panose="05000000000000000000" pitchFamily="2" charset="2"/>
              <a:buChar char="v"/>
            </a:pPr>
            <a:r>
              <a:rPr lang="en-AU" sz="2800" dirty="0">
                <a:effectLst/>
                <a:ea typeface="Calibri" panose="020F0502020204030204" pitchFamily="34" charset="0"/>
                <a:cs typeface="Cordia New" panose="020B0304020202020204" pitchFamily="34" charset="-34"/>
              </a:rPr>
              <a:t>Counsellors are also required to attend </a:t>
            </a:r>
            <a:r>
              <a:rPr lang="en-AU" sz="2800" b="1" u="sng" dirty="0">
                <a:effectLst/>
                <a:ea typeface="Calibri" panose="020F0502020204030204" pitchFamily="34" charset="0"/>
                <a:cs typeface="Cordia New" panose="020B0304020202020204" pitchFamily="34" charset="-34"/>
              </a:rPr>
              <a:t>Cultural Sensitivity Training</a:t>
            </a:r>
            <a:r>
              <a:rPr lang="en-AU" sz="2800" b="1" dirty="0">
                <a:effectLst/>
                <a:ea typeface="Calibri" panose="020F0502020204030204" pitchFamily="34" charset="0"/>
                <a:cs typeface="Cordia New" panose="020B0304020202020204" pitchFamily="34" charset="-34"/>
              </a:rPr>
              <a:t> on Saturday 7</a:t>
            </a:r>
            <a:r>
              <a:rPr lang="en-AU" sz="2800" b="1" baseline="30000" dirty="0">
                <a:effectLst/>
                <a:ea typeface="Calibri" panose="020F0502020204030204" pitchFamily="34" charset="0"/>
                <a:cs typeface="Cordia New" panose="020B0304020202020204" pitchFamily="34" charset="-34"/>
              </a:rPr>
              <a:t>th</a:t>
            </a:r>
            <a:r>
              <a:rPr lang="en-AU" sz="2800" b="1" dirty="0">
                <a:effectLst/>
                <a:ea typeface="Calibri" panose="020F0502020204030204" pitchFamily="34" charset="0"/>
                <a:cs typeface="Cordia New" panose="020B0304020202020204" pitchFamily="34" charset="-34"/>
              </a:rPr>
              <a:t> May, 2022 at Queensland University.</a:t>
            </a:r>
            <a:br>
              <a:rPr lang="en-AU" sz="2800" b="1" dirty="0">
                <a:effectLst/>
                <a:ea typeface="Calibri" panose="020F0502020204030204" pitchFamily="34" charset="0"/>
                <a:cs typeface="Cordia New" panose="020B0304020202020204" pitchFamily="34" charset="-34"/>
              </a:rPr>
            </a:br>
            <a:endParaRPr lang="en-AU" sz="2800" b="1" dirty="0">
              <a:effectLst/>
              <a:ea typeface="Calibri" panose="020F0502020204030204" pitchFamily="34" charset="0"/>
              <a:cs typeface="Cordia New" panose="020B0304020202020204" pitchFamily="34" charset="-34"/>
            </a:endParaRPr>
          </a:p>
          <a:p>
            <a:pPr marL="457200" indent="-457200">
              <a:buFont typeface="Wingdings" panose="05000000000000000000" pitchFamily="2" charset="2"/>
              <a:buChar char="v"/>
            </a:pPr>
            <a:r>
              <a:rPr lang="en-AU" sz="2800" dirty="0">
                <a:effectLst/>
                <a:ea typeface="Calibri" panose="020F0502020204030204" pitchFamily="34" charset="0"/>
                <a:cs typeface="Cordia New" panose="020B0304020202020204" pitchFamily="34" charset="-34"/>
              </a:rPr>
              <a:t>A </a:t>
            </a:r>
            <a:r>
              <a:rPr lang="en-AU" sz="2800" b="1" u="sng" dirty="0">
                <a:effectLst/>
                <a:ea typeface="Calibri" panose="020F0502020204030204" pitchFamily="34" charset="0"/>
                <a:cs typeface="Cordia New" panose="020B0304020202020204" pitchFamily="34" charset="-34"/>
              </a:rPr>
              <a:t>Rotary Foundation Information Day and Orientation to District 9620</a:t>
            </a:r>
            <a:r>
              <a:rPr lang="en-AU" sz="2800" dirty="0">
                <a:effectLst/>
                <a:ea typeface="Calibri" panose="020F0502020204030204" pitchFamily="34" charset="0"/>
                <a:cs typeface="Cordia New" panose="020B0304020202020204" pitchFamily="34" charset="-34"/>
              </a:rPr>
              <a:t> is held on the Sunday before University commences at District Headquarters, Wacol on Sunday 24</a:t>
            </a:r>
            <a:r>
              <a:rPr lang="en-AU" sz="2800" baseline="30000" dirty="0">
                <a:effectLst/>
                <a:ea typeface="Calibri" panose="020F0502020204030204" pitchFamily="34" charset="0"/>
                <a:cs typeface="Cordia New" panose="020B0304020202020204" pitchFamily="34" charset="-34"/>
              </a:rPr>
              <a:t>th</a:t>
            </a:r>
            <a:r>
              <a:rPr lang="en-AU" sz="2800" dirty="0">
                <a:effectLst/>
                <a:ea typeface="Calibri" panose="020F0502020204030204" pitchFamily="34" charset="0"/>
                <a:cs typeface="Cordia New" panose="020B0304020202020204" pitchFamily="34" charset="-34"/>
              </a:rPr>
              <a:t> July, 2022 </a:t>
            </a:r>
            <a:r>
              <a:rPr lang="en-AU" sz="2800" i="1" dirty="0">
                <a:effectLst/>
                <a:ea typeface="Calibri" panose="020F0502020204030204" pitchFamily="34" charset="0"/>
                <a:cs typeface="Cordia New" panose="020B0304020202020204" pitchFamily="34" charset="-34"/>
              </a:rPr>
              <a:t>(12 noon – 3:30 pm commencing with lunch)</a:t>
            </a:r>
            <a:r>
              <a:rPr lang="en-AU" sz="2800" dirty="0">
                <a:effectLst/>
                <a:ea typeface="Calibri" panose="020F0502020204030204" pitchFamily="34" charset="0"/>
                <a:cs typeface="Cordia New" panose="020B0304020202020204" pitchFamily="34" charset="-34"/>
              </a:rPr>
              <a:t>. Counsellors are also invited to attend.</a:t>
            </a:r>
            <a:br>
              <a:rPr lang="en-AU" sz="2800" dirty="0">
                <a:effectLst/>
                <a:ea typeface="Calibri" panose="020F0502020204030204" pitchFamily="34" charset="0"/>
                <a:cs typeface="Cordia New" panose="020B0304020202020204" pitchFamily="34" charset="-34"/>
              </a:rPr>
            </a:br>
            <a:endParaRPr lang="en-AU" sz="2800" dirty="0">
              <a:effectLst/>
              <a:ea typeface="Calibri" panose="020F0502020204030204" pitchFamily="34" charset="0"/>
              <a:cs typeface="Cordia New" panose="020B0304020202020204" pitchFamily="34" charset="-34"/>
            </a:endParaRPr>
          </a:p>
          <a:p>
            <a:pPr marL="457200" indent="-457200">
              <a:buFont typeface="Wingdings" panose="05000000000000000000" pitchFamily="2" charset="2"/>
              <a:buChar char="v"/>
            </a:pPr>
            <a:r>
              <a:rPr lang="en-AU" sz="2800" dirty="0">
                <a:effectLst/>
                <a:ea typeface="Calibri" panose="020F0502020204030204" pitchFamily="34" charset="0"/>
                <a:cs typeface="Cordia New" panose="020B0304020202020204" pitchFamily="34" charset="-34"/>
              </a:rPr>
              <a:t>One of the highlights on the calendar is the </a:t>
            </a:r>
            <a:r>
              <a:rPr lang="en-AU" sz="2800" b="1" u="sng" dirty="0">
                <a:effectLst/>
                <a:ea typeface="Calibri" panose="020F0502020204030204" pitchFamily="34" charset="0"/>
                <a:cs typeface="Cordia New" panose="020B0304020202020204" pitchFamily="34" charset="-34"/>
              </a:rPr>
              <a:t>Annual Peace Fellow Seminar </a:t>
            </a:r>
            <a:r>
              <a:rPr lang="en-AU" sz="2800" dirty="0">
                <a:effectLst/>
                <a:ea typeface="Calibri" panose="020F0502020204030204" pitchFamily="34" charset="0"/>
                <a:cs typeface="Cordia New" panose="020B0304020202020204" pitchFamily="34" charset="-34"/>
              </a:rPr>
              <a:t>at a date, time and place to be announced.</a:t>
            </a:r>
          </a:p>
        </p:txBody>
      </p:sp>
      <p:pic>
        <p:nvPicPr>
          <p:cNvPr id="4" name="Picture 3" descr="Image result for peace fellows icon">
            <a:extLst>
              <a:ext uri="{FF2B5EF4-FFF2-40B4-BE49-F238E27FC236}">
                <a16:creationId xmlns:a16="http://schemas.microsoft.com/office/drawing/2014/main" id="{A882A569-019B-45A6-8CFE-6153B8831C8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55629" y="5080722"/>
            <a:ext cx="1463040" cy="1476375"/>
          </a:xfrm>
          <a:prstGeom prst="rect">
            <a:avLst/>
          </a:prstGeom>
          <a:noFill/>
          <a:ln>
            <a:noFill/>
          </a:ln>
        </p:spPr>
      </p:pic>
    </p:spTree>
    <p:extLst>
      <p:ext uri="{BB962C8B-B14F-4D97-AF65-F5344CB8AC3E}">
        <p14:creationId xmlns:p14="http://schemas.microsoft.com/office/powerpoint/2010/main" val="4051946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8595D"/>
        </a:solidFill>
        <a:effectLst/>
      </p:bgPr>
    </p:bg>
    <p:spTree>
      <p:nvGrpSpPr>
        <p:cNvPr id="1" name=""/>
        <p:cNvGrpSpPr/>
        <p:nvPr/>
      </p:nvGrpSpPr>
      <p:grpSpPr>
        <a:xfrm>
          <a:off x="0" y="0"/>
          <a:ext cx="0" cy="0"/>
          <a:chOff x="0" y="0"/>
          <a:chExt cx="0" cy="0"/>
        </a:xfrm>
      </p:grpSpPr>
      <p:sp>
        <p:nvSpPr>
          <p:cNvPr id="19" name="Rectangle 18"/>
          <p:cNvSpPr/>
          <p:nvPr/>
        </p:nvSpPr>
        <p:spPr>
          <a:xfrm>
            <a:off x="6935170" y="1802964"/>
            <a:ext cx="4952030" cy="3539430"/>
          </a:xfrm>
          <a:prstGeom prst="rect">
            <a:avLst/>
          </a:prstGeom>
        </p:spPr>
        <p:txBody>
          <a:bodyPr wrap="square" lIns="0" anchor="t">
            <a:spAutoFit/>
          </a:bodyPr>
          <a:lstStyle/>
          <a:p>
            <a:pPr marL="0" marR="0" lvl="0" indent="0" algn="l" defTabSz="914400" rtl="0" eaLnBrk="1" fontAlgn="auto" latinLnBrk="0" hangingPunct="1">
              <a:lnSpc>
                <a:spcPct val="100000"/>
              </a:lnSpc>
              <a:spcBef>
                <a:spcPts val="0"/>
              </a:spcBef>
              <a:spcAft>
                <a:spcPts val="225"/>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 Rotary Peace Centers program has a </a:t>
            </a:r>
            <a:r>
              <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vision of sustainable peace</a:t>
            </a:r>
            <a:r>
              <a:rPr kumimoji="0" lang="en-US" alt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encompassing a network of peacebuilders and community leaders dedicated to preventing and resolving conflicts around the globe.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b="-952"/>
          <a:stretch/>
        </p:blipFill>
        <p:spPr>
          <a:xfrm>
            <a:off x="-1" y="0"/>
            <a:ext cx="6214189" cy="6923314"/>
          </a:xfrm>
          <a:prstGeom prst="rect">
            <a:avLst/>
          </a:prstGeom>
        </p:spPr>
      </p:pic>
    </p:spTree>
    <p:extLst>
      <p:ext uri="{BB962C8B-B14F-4D97-AF65-F5344CB8AC3E}">
        <p14:creationId xmlns:p14="http://schemas.microsoft.com/office/powerpoint/2010/main" val="1510171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78EC4BA-EE3E-4DE2-B5E1-0407995038CB}"/>
              </a:ext>
            </a:extLst>
          </p:cNvPr>
          <p:cNvSpPr txBox="1"/>
          <p:nvPr/>
        </p:nvSpPr>
        <p:spPr>
          <a:xfrm>
            <a:off x="838200" y="2401330"/>
            <a:ext cx="7410061" cy="3719384"/>
          </a:xfrm>
          <a:prstGeom prst="rect">
            <a:avLst/>
          </a:prstGeom>
        </p:spPr>
        <p:txBody>
          <a:bodyPr vert="horz" lIns="91440" tIns="45720" rIns="91440" bIns="45720" rtlCol="0">
            <a:normAutofit/>
          </a:bodyPr>
          <a:lstStyle/>
          <a:p>
            <a:pPr>
              <a:lnSpc>
                <a:spcPct val="90000"/>
              </a:lnSpc>
              <a:spcAft>
                <a:spcPts val="600"/>
              </a:spcAft>
            </a:pPr>
            <a:r>
              <a:rPr lang="en-US" sz="2000" dirty="0">
                <a:effectLst/>
              </a:rPr>
              <a:t>Please contact Peace Fellow Host Area Coordinator, Doug St Clair or District 9620 Liaison persons, David Field and Leslie Smith for further information or to express and interest in becoming a counsellor.</a:t>
            </a:r>
          </a:p>
          <a:p>
            <a:pPr>
              <a:lnSpc>
                <a:spcPct val="90000"/>
              </a:lnSpc>
              <a:spcAft>
                <a:spcPts val="600"/>
              </a:spcAft>
            </a:pPr>
            <a:r>
              <a:rPr lang="en-US" sz="2000" dirty="0">
                <a:effectLst/>
              </a:rPr>
              <a:t> </a:t>
            </a:r>
          </a:p>
          <a:p>
            <a:pPr indent="-228600">
              <a:lnSpc>
                <a:spcPct val="90000"/>
              </a:lnSpc>
              <a:spcAft>
                <a:spcPts val="600"/>
              </a:spcAft>
              <a:buFont typeface="Arial" panose="020B0604020202020204" pitchFamily="34" charset="0"/>
              <a:buChar char="•"/>
            </a:pPr>
            <a:r>
              <a:rPr lang="en-US" sz="2000" b="1" dirty="0">
                <a:effectLst/>
              </a:rPr>
              <a:t>Contact details: </a:t>
            </a:r>
            <a:endParaRPr lang="en-US" sz="2000" dirty="0">
              <a:effectLst/>
            </a:endParaRPr>
          </a:p>
          <a:p>
            <a:pPr indent="-228600">
              <a:lnSpc>
                <a:spcPct val="90000"/>
              </a:lnSpc>
              <a:spcAft>
                <a:spcPts val="600"/>
              </a:spcAft>
              <a:buFont typeface="Arial" panose="020B0604020202020204" pitchFamily="34" charset="0"/>
              <a:buChar char="•"/>
            </a:pPr>
            <a:r>
              <a:rPr lang="en-US" sz="2000" dirty="0">
                <a:effectLst/>
              </a:rPr>
              <a:t>Doug - 0419 026 817 or </a:t>
            </a:r>
            <a:r>
              <a:rPr lang="en-US" sz="2000" u="sng" dirty="0">
                <a:effectLst/>
                <a:hlinkClick r:id="rId2"/>
              </a:rPr>
              <a:t>dstclair@bigpond.net.au</a:t>
            </a:r>
            <a:endParaRPr lang="en-US" sz="2000" dirty="0">
              <a:effectLst/>
            </a:endParaRPr>
          </a:p>
          <a:p>
            <a:pPr indent="-228600">
              <a:lnSpc>
                <a:spcPct val="90000"/>
              </a:lnSpc>
              <a:spcAft>
                <a:spcPts val="600"/>
              </a:spcAft>
              <a:buFont typeface="Arial" panose="020B0604020202020204" pitchFamily="34" charset="0"/>
              <a:buChar char="•"/>
            </a:pPr>
            <a:r>
              <a:rPr lang="en-US" sz="2000" u="none" strike="noStrike" dirty="0">
                <a:effectLst/>
              </a:rPr>
              <a:t>David - 0439 855 894 or </a:t>
            </a:r>
            <a:r>
              <a:rPr lang="en-US" sz="2000" u="sng" spc="15" dirty="0">
                <a:effectLst/>
                <a:hlinkClick r:id="rId3"/>
              </a:rPr>
              <a:t>djfield45@bigpond.com</a:t>
            </a:r>
            <a:endParaRPr lang="en-US" sz="2000" dirty="0">
              <a:effectLst/>
            </a:endParaRPr>
          </a:p>
          <a:p>
            <a:pPr indent="-228600">
              <a:lnSpc>
                <a:spcPct val="90000"/>
              </a:lnSpc>
              <a:spcAft>
                <a:spcPts val="600"/>
              </a:spcAft>
              <a:buFont typeface="Arial" panose="020B0604020202020204" pitchFamily="34" charset="0"/>
              <a:buChar char="•"/>
            </a:pPr>
            <a:r>
              <a:rPr lang="en-US" sz="2000" u="none" strike="noStrike" dirty="0">
                <a:effectLst/>
              </a:rPr>
              <a:t>Leslie - </a:t>
            </a:r>
            <a:r>
              <a:rPr lang="en-US" sz="2000" u="none" strike="noStrike" spc="20" dirty="0">
                <a:effectLst/>
              </a:rPr>
              <a:t>0403 069 841</a:t>
            </a:r>
            <a:r>
              <a:rPr lang="en-US" sz="2000" spc="30" dirty="0">
                <a:effectLst/>
              </a:rPr>
              <a:t> </a:t>
            </a:r>
            <a:r>
              <a:rPr lang="en-US" sz="2000" u="none" strike="noStrike" dirty="0">
                <a:effectLst/>
              </a:rPr>
              <a:t>or </a:t>
            </a:r>
            <a:r>
              <a:rPr lang="en-US" sz="2000" u="sng" dirty="0">
                <a:effectLst/>
                <a:hlinkClick r:id="rId4"/>
              </a:rPr>
              <a:t>leslie@geminiaccounting.com.au</a:t>
            </a:r>
            <a:endParaRPr lang="en-US" sz="2000" dirty="0">
              <a:effectLst/>
            </a:endParaRPr>
          </a:p>
        </p:txBody>
      </p:sp>
      <p:pic>
        <p:nvPicPr>
          <p:cNvPr id="4" name="Picture 3" descr="Image result for peace fellows icon">
            <a:extLst>
              <a:ext uri="{FF2B5EF4-FFF2-40B4-BE49-F238E27FC236}">
                <a16:creationId xmlns:a16="http://schemas.microsoft.com/office/drawing/2014/main" id="{C299F195-9308-410D-8656-3C01893D11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569047" y="2952559"/>
            <a:ext cx="3132558" cy="3168155"/>
          </a:xfrm>
          <a:prstGeom prst="rect">
            <a:avLst/>
          </a:prstGeom>
          <a:noFill/>
        </p:spPr>
      </p:pic>
      <p:pic>
        <p:nvPicPr>
          <p:cNvPr id="6" name="Picture 5" descr="Logo&#10;&#10;Description automatically generated">
            <a:extLst>
              <a:ext uri="{FF2B5EF4-FFF2-40B4-BE49-F238E27FC236}">
                <a16:creationId xmlns:a16="http://schemas.microsoft.com/office/drawing/2014/main" id="{2472D3CD-84F1-42E8-89EC-B598EBB1F0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354" y="216192"/>
            <a:ext cx="3995623" cy="1968947"/>
          </a:xfrm>
          <a:prstGeom prst="rect">
            <a:avLst/>
          </a:prstGeom>
        </p:spPr>
      </p:pic>
    </p:spTree>
    <p:extLst>
      <p:ext uri="{BB962C8B-B14F-4D97-AF65-F5344CB8AC3E}">
        <p14:creationId xmlns:p14="http://schemas.microsoft.com/office/powerpoint/2010/main" val="1512164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8595D"/>
        </a:solidFill>
        <a:effectLst/>
      </p:bgPr>
    </p:bg>
    <p:spTree>
      <p:nvGrpSpPr>
        <p:cNvPr id="1" name=""/>
        <p:cNvGrpSpPr/>
        <p:nvPr/>
      </p:nvGrpSpPr>
      <p:grpSpPr>
        <a:xfrm>
          <a:off x="0" y="0"/>
          <a:ext cx="0" cy="0"/>
          <a:chOff x="0" y="0"/>
          <a:chExt cx="0" cy="0"/>
        </a:xfrm>
      </p:grpSpPr>
      <p:sp>
        <p:nvSpPr>
          <p:cNvPr id="19" name="Rectangle 18"/>
          <p:cNvSpPr/>
          <p:nvPr/>
        </p:nvSpPr>
        <p:spPr>
          <a:xfrm>
            <a:off x="6767219" y="2277623"/>
            <a:ext cx="5266172" cy="2246769"/>
          </a:xfrm>
          <a:prstGeom prst="rect">
            <a:avLst/>
          </a:prstGeom>
        </p:spPr>
        <p:txBody>
          <a:bodyPr wrap="square" lIns="0" anchor="t">
            <a:spAutoFit/>
          </a:bodyPr>
          <a:lstStyle/>
          <a:p>
            <a:pPr marL="0" marR="0" lvl="0" indent="0" algn="l" defTabSz="914400" rtl="0" eaLnBrk="1" fontAlgn="auto" latinLnBrk="0" hangingPunct="1">
              <a:lnSpc>
                <a:spcPct val="100000"/>
              </a:lnSpc>
              <a:spcBef>
                <a:spcPts val="0"/>
              </a:spcBef>
              <a:spcAft>
                <a:spcPts val="225"/>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Rotary partners with </a:t>
            </a:r>
            <a:r>
              <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eight leading universities</a:t>
            </a:r>
            <a:r>
              <a:rPr kumimoji="0" lang="en-US" alt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to host Rotary Peace Centers that empower, educate, and increase the capacity of peacebuilders.</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817"/>
          <a:stretch/>
        </p:blipFill>
        <p:spPr>
          <a:xfrm>
            <a:off x="-1142573" y="-55984"/>
            <a:ext cx="7352522" cy="6913984"/>
          </a:xfrm>
          <a:prstGeom prst="rect">
            <a:avLst/>
          </a:prstGeom>
        </p:spPr>
      </p:pic>
    </p:spTree>
    <p:extLst>
      <p:ext uri="{BB962C8B-B14F-4D97-AF65-F5344CB8AC3E}">
        <p14:creationId xmlns:p14="http://schemas.microsoft.com/office/powerpoint/2010/main" val="2367027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8595D"/>
        </a:solidFill>
        <a:effectLst/>
      </p:bgPr>
    </p:bg>
    <p:spTree>
      <p:nvGrpSpPr>
        <p:cNvPr id="1" name=""/>
        <p:cNvGrpSpPr/>
        <p:nvPr/>
      </p:nvGrpSpPr>
      <p:grpSpPr>
        <a:xfrm>
          <a:off x="0" y="0"/>
          <a:ext cx="0" cy="0"/>
          <a:chOff x="0" y="0"/>
          <a:chExt cx="0" cy="0"/>
        </a:xfrm>
      </p:grpSpPr>
      <p:sp>
        <p:nvSpPr>
          <p:cNvPr id="19" name="Rectangle 18"/>
          <p:cNvSpPr/>
          <p:nvPr/>
        </p:nvSpPr>
        <p:spPr>
          <a:xfrm>
            <a:off x="6767219" y="2407389"/>
            <a:ext cx="5266172" cy="2246769"/>
          </a:xfrm>
          <a:prstGeom prst="rect">
            <a:avLst/>
          </a:prstGeom>
        </p:spPr>
        <p:txBody>
          <a:bodyPr wrap="square" l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More than </a:t>
            </a:r>
            <a:r>
              <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1,400</a:t>
            </a:r>
            <a:r>
              <a:rPr kumimoji="0" lang="en-US" alt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program alumni </a:t>
            </a:r>
            <a:r>
              <a:rPr kumimoji="0" lang="en-US" alt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are working on peace and development in more than 115 countries.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1B4E7"/>
              </a:solidFill>
              <a:effectLst/>
              <a:uLnTx/>
              <a:uFillTx/>
              <a:latin typeface="Calibri" panose="020F0502020204030204"/>
              <a:ea typeface="+mn-ea"/>
              <a:cs typeface="+mn-cs"/>
            </a:endParaRPr>
          </a:p>
        </p:txBody>
      </p:sp>
      <p:pic>
        <p:nvPicPr>
          <p:cNvPr id="5" name="Picture 5" descr="C:\Users\cunnings\Desktop\PCDN ADS\20150604_BR_067.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620994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3520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Rotary Peace Fellows in Action">
            <a:hlinkClick r:id="" action="ppaction://media"/>
            <a:extLst>
              <a:ext uri="{FF2B5EF4-FFF2-40B4-BE49-F238E27FC236}">
                <a16:creationId xmlns:a16="http://schemas.microsoft.com/office/drawing/2014/main" id="{38D7ED13-4D74-4FC1-8612-AB1B1D81698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940" y="643466"/>
            <a:ext cx="9904119" cy="5571067"/>
          </a:xfrm>
          <a:prstGeom prst="rect">
            <a:avLst/>
          </a:prstGeom>
        </p:spPr>
      </p:pic>
    </p:spTree>
    <p:extLst>
      <p:ext uri="{BB962C8B-B14F-4D97-AF65-F5344CB8AC3E}">
        <p14:creationId xmlns:p14="http://schemas.microsoft.com/office/powerpoint/2010/main" val="417895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2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17E92"/>
        </a:solidFill>
        <a:effectLst/>
      </p:bgPr>
    </p:bg>
    <p:spTree>
      <p:nvGrpSpPr>
        <p:cNvPr id="1" name=""/>
        <p:cNvGrpSpPr/>
        <p:nvPr/>
      </p:nvGrpSpPr>
      <p:grpSpPr>
        <a:xfrm>
          <a:off x="0" y="0"/>
          <a:ext cx="0" cy="0"/>
          <a:chOff x="0" y="0"/>
          <a:chExt cx="0" cy="0"/>
        </a:xfrm>
      </p:grpSpPr>
      <p:sp>
        <p:nvSpPr>
          <p:cNvPr id="19" name="Rectangle 18"/>
          <p:cNvSpPr/>
          <p:nvPr/>
        </p:nvSpPr>
        <p:spPr>
          <a:xfrm>
            <a:off x="6767219" y="1605048"/>
            <a:ext cx="5082659" cy="3970318"/>
          </a:xfrm>
          <a:prstGeom prst="rect">
            <a:avLst/>
          </a:prstGeom>
        </p:spPr>
        <p:txBody>
          <a:bodyPr wrap="square" l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mn-cs"/>
              </a:rPr>
              <a:t>Program alumni serve as leaders in government and nongovernment agencies, education and research, United Nations agencies, law enforcement and the military, humanitarian groups, and international organizations.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5" name="Picture 5" descr="C:\Users\cunnings\Desktop\PCDN ADS\20150604_BR_067.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620994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b="-543"/>
          <a:stretch/>
        </p:blipFill>
        <p:spPr>
          <a:xfrm>
            <a:off x="0" y="-1"/>
            <a:ext cx="6222387" cy="6904654"/>
          </a:xfrm>
          <a:prstGeom prst="rect">
            <a:avLst/>
          </a:prstGeom>
        </p:spPr>
      </p:pic>
    </p:spTree>
    <p:extLst>
      <p:ext uri="{BB962C8B-B14F-4D97-AF65-F5344CB8AC3E}">
        <p14:creationId xmlns:p14="http://schemas.microsoft.com/office/powerpoint/2010/main" val="3272789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8595D"/>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16000"/>
                    </a14:imgEffect>
                  </a14:imgLayer>
                </a14:imgProps>
              </a:ext>
              <a:ext uri="{28A0092B-C50C-407E-A947-70E740481C1C}">
                <a14:useLocalDpi xmlns:a14="http://schemas.microsoft.com/office/drawing/2010/main"/>
              </a:ext>
            </a:extLst>
          </a:blip>
          <a:srcRect t="37106" b="26086"/>
          <a:stretch/>
        </p:blipFill>
        <p:spPr>
          <a:xfrm>
            <a:off x="-381000" y="-74645"/>
            <a:ext cx="12573000" cy="6941976"/>
          </a:xfrm>
          <a:prstGeom prst="rect">
            <a:avLst/>
          </a:prstGeom>
        </p:spPr>
      </p:pic>
      <p:sp>
        <p:nvSpPr>
          <p:cNvPr id="5" name="Rectangle 4"/>
          <p:cNvSpPr/>
          <p:nvPr/>
        </p:nvSpPr>
        <p:spPr>
          <a:xfrm>
            <a:off x="5488074" y="5404062"/>
            <a:ext cx="7385539" cy="669671"/>
          </a:xfrm>
          <a:prstGeom prst="rect">
            <a:avLst/>
          </a:prstGeom>
        </p:spPr>
        <p:txBody>
          <a:bodyPr wrap="square" lIns="0" rIns="0" anchor="ctr">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Our Programs</a:t>
            </a:r>
            <a:endParaRPr kumimoji="0" lang="en-US" sz="3300" b="0"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518198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B58910-04FE-F041-B23E-E6D77357CD21}"/>
              </a:ext>
            </a:extLst>
          </p:cNvPr>
          <p:cNvSpPr/>
          <p:nvPr/>
        </p:nvSpPr>
        <p:spPr>
          <a:xfrm flipV="1">
            <a:off x="0" y="0"/>
            <a:ext cx="12192000" cy="1190445"/>
          </a:xfrm>
          <a:prstGeom prst="rect">
            <a:avLst/>
          </a:prstGeom>
          <a:solidFill>
            <a:srgbClr val="2D5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 Placeholder 10">
            <a:extLst>
              <a:ext uri="{FF2B5EF4-FFF2-40B4-BE49-F238E27FC236}">
                <a16:creationId xmlns:a16="http://schemas.microsoft.com/office/drawing/2014/main" id="{78BC29EA-25D2-CA4E-A2EA-DCEDFBC5AC68}"/>
              </a:ext>
            </a:extLst>
          </p:cNvPr>
          <p:cNvSpPr txBox="1">
            <a:spLocks/>
          </p:cNvSpPr>
          <p:nvPr/>
        </p:nvSpPr>
        <p:spPr>
          <a:xfrm>
            <a:off x="155893" y="349596"/>
            <a:ext cx="9149184" cy="840849"/>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4400" b="1" i="0" kern="1200">
                <a:solidFill>
                  <a:srgbClr val="4859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Rotary Peace Centers</a:t>
            </a: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5502" y="1540041"/>
            <a:ext cx="10300996" cy="5176276"/>
          </a:xfrm>
          <a:prstGeom prst="rect">
            <a:avLst/>
          </a:prstGeom>
        </p:spPr>
      </p:pic>
      <p:pic>
        <p:nvPicPr>
          <p:cNvPr id="6" name="Picture 5" descr="Screen Clippi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30485" y="6007615"/>
            <a:ext cx="4419600" cy="850385"/>
          </a:xfrm>
          <a:prstGeom prst="rect">
            <a:avLst/>
          </a:prstGeom>
        </p:spPr>
      </p:pic>
    </p:spTree>
    <p:extLst>
      <p:ext uri="{BB962C8B-B14F-4D97-AF65-F5344CB8AC3E}">
        <p14:creationId xmlns:p14="http://schemas.microsoft.com/office/powerpoint/2010/main" val="123890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rgbClr val="2D5596"/>
            </a:gs>
            <a:gs pos="50000">
              <a:schemeClr val="bg1"/>
            </a:gs>
          </a:gsLst>
          <a:lin ang="0" scaled="1"/>
          <a:tileRect/>
        </a:gradFill>
        <a:effectLst/>
      </p:bgPr>
    </p:bg>
    <p:spTree>
      <p:nvGrpSpPr>
        <p:cNvPr id="1" name=""/>
        <p:cNvGrpSpPr/>
        <p:nvPr/>
      </p:nvGrpSpPr>
      <p:grpSpPr>
        <a:xfrm>
          <a:off x="0" y="0"/>
          <a:ext cx="0" cy="0"/>
          <a:chOff x="0" y="0"/>
          <a:chExt cx="0" cy="0"/>
        </a:xfrm>
      </p:grpSpPr>
      <p:sp>
        <p:nvSpPr>
          <p:cNvPr id="6" name="TextBox 5"/>
          <p:cNvSpPr txBox="1"/>
          <p:nvPr/>
        </p:nvSpPr>
        <p:spPr>
          <a:xfrm>
            <a:off x="6478292" y="0"/>
            <a:ext cx="5424470" cy="6858000"/>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50000"/>
              </a:lnSpc>
              <a:spcBef>
                <a:spcPts val="0"/>
              </a:spcBef>
              <a:spcAft>
                <a:spcPts val="0"/>
              </a:spcAft>
              <a:buClrTx/>
              <a:buSzPct val="115000"/>
              <a:buFontTx/>
              <a:buNone/>
              <a:tabLst/>
              <a:defRPr/>
            </a:pPr>
            <a:r>
              <a:rPr kumimoji="0" lang="en-US" sz="2000" b="1" i="0" u="none" strike="noStrike" kern="1200" cap="none" spc="0" normalizeH="0" baseline="0" noProof="0" dirty="0">
                <a:ln>
                  <a:noFill/>
                </a:ln>
                <a:solidFill>
                  <a:srgbClr val="48595D"/>
                </a:solidFill>
                <a:effectLst/>
                <a:uLnTx/>
                <a:uFillTx/>
                <a:latin typeface="Arial" panose="020B0604020202020204" pitchFamily="34" charset="0"/>
                <a:ea typeface="Arial" charset="0"/>
                <a:cs typeface="Arial" panose="020B0604020202020204" pitchFamily="34" charset="0"/>
              </a:rPr>
              <a:t>Master’s program:</a:t>
            </a:r>
          </a:p>
          <a:p>
            <a:pPr marL="342900" marR="0" lvl="0" indent="-342900" algn="l" defTabSz="914400" rtl="0" eaLnBrk="1" fontAlgn="auto" latinLnBrk="0" hangingPunct="1">
              <a:lnSpc>
                <a:spcPct val="150000"/>
              </a:lnSpc>
              <a:spcBef>
                <a:spcPts val="0"/>
              </a:spcBef>
              <a:spcAft>
                <a:spcPts val="0"/>
              </a:spcAft>
              <a:buClrTx/>
              <a:buSzPct val="115000"/>
              <a:buFont typeface="Arial" panose="020B0604020202020204" pitchFamily="34" charset="0"/>
              <a:buChar char="•"/>
              <a:tabLst/>
              <a:defRPr/>
            </a:pPr>
            <a:r>
              <a:rPr kumimoji="0" lang="en-US" sz="2000" b="0" i="0" u="none" strike="noStrike" kern="1200" cap="none" spc="0" normalizeH="0" baseline="0" noProof="0" dirty="0">
                <a:ln>
                  <a:noFill/>
                </a:ln>
                <a:solidFill>
                  <a:srgbClr val="48595D"/>
                </a:solidFill>
                <a:effectLst/>
                <a:uLnTx/>
                <a:uFillTx/>
                <a:latin typeface="Arial" panose="020B0604020202020204" pitchFamily="34" charset="0"/>
                <a:ea typeface="Arial" charset="0"/>
                <a:cs typeface="Arial" panose="020B0604020202020204" pitchFamily="34" charset="0"/>
              </a:rPr>
              <a:t>Those near the start of their careers</a:t>
            </a:r>
          </a:p>
          <a:p>
            <a:pPr marL="342900" marR="0" lvl="0" indent="-342900" algn="l" defTabSz="914400" rtl="0" eaLnBrk="1" fontAlgn="auto" latinLnBrk="0" hangingPunct="1">
              <a:lnSpc>
                <a:spcPct val="150000"/>
              </a:lnSpc>
              <a:spcBef>
                <a:spcPts val="0"/>
              </a:spcBef>
              <a:spcAft>
                <a:spcPts val="0"/>
              </a:spcAft>
              <a:buClrTx/>
              <a:buSzPct val="115000"/>
              <a:buFont typeface="Arial" panose="020B0604020202020204" pitchFamily="34" charset="0"/>
              <a:buChar char="•"/>
              <a:tabLst/>
              <a:defRPr/>
            </a:pPr>
            <a:r>
              <a:rPr kumimoji="0" lang="en-US" sz="2000" b="1" i="0" u="none" strike="noStrike" kern="1200" cap="none" spc="0" normalizeH="0" baseline="0" noProof="0" dirty="0">
                <a:ln>
                  <a:noFill/>
                </a:ln>
                <a:solidFill>
                  <a:srgbClr val="48595D"/>
                </a:solidFill>
                <a:effectLst/>
                <a:uLnTx/>
                <a:uFillTx/>
                <a:latin typeface="Arial" panose="020B0604020202020204" pitchFamily="34" charset="0"/>
                <a:ea typeface="Arial" charset="0"/>
                <a:cs typeface="Arial" panose="020B0604020202020204" pitchFamily="34" charset="0"/>
              </a:rPr>
              <a:t>50</a:t>
            </a:r>
            <a:r>
              <a:rPr kumimoji="0" lang="en-US" sz="2000" b="0" i="0" u="none" strike="noStrike" kern="1200" cap="none" spc="0" normalizeH="0" baseline="0" noProof="0" dirty="0">
                <a:ln>
                  <a:noFill/>
                </a:ln>
                <a:solidFill>
                  <a:srgbClr val="48595D"/>
                </a:solidFill>
                <a:effectLst/>
                <a:uLnTx/>
                <a:uFillTx/>
                <a:latin typeface="Arial" panose="020B0604020202020204" pitchFamily="34" charset="0"/>
                <a:ea typeface="Arial" charset="0"/>
                <a:cs typeface="Arial" panose="020B0604020202020204" pitchFamily="34" charset="0"/>
              </a:rPr>
              <a:t> fellows per year (10 per center)</a:t>
            </a:r>
          </a:p>
          <a:p>
            <a:pPr marL="342900" marR="0" lvl="0" indent="-342900" algn="l" defTabSz="914400" rtl="0" eaLnBrk="1" fontAlgn="auto" latinLnBrk="0" hangingPunct="1">
              <a:lnSpc>
                <a:spcPct val="150000"/>
              </a:lnSpc>
              <a:spcBef>
                <a:spcPts val="0"/>
              </a:spcBef>
              <a:spcAft>
                <a:spcPts val="0"/>
              </a:spcAft>
              <a:buClrTx/>
              <a:buSzPct val="115000"/>
              <a:buFont typeface="Arial" panose="020B0604020202020204" pitchFamily="34" charset="0"/>
              <a:buChar char="•"/>
              <a:tabLst/>
              <a:defRPr/>
            </a:pPr>
            <a:r>
              <a:rPr kumimoji="0" lang="en-US" sz="2000" b="0" i="0" u="none" strike="noStrike" kern="1200" cap="none" spc="0" normalizeH="0" baseline="0" noProof="0" dirty="0">
                <a:ln>
                  <a:noFill/>
                </a:ln>
                <a:solidFill>
                  <a:srgbClr val="48595D"/>
                </a:solidFill>
                <a:effectLst/>
                <a:uLnTx/>
                <a:uFillTx/>
                <a:latin typeface="Arial" panose="020B0604020202020204" pitchFamily="34" charset="0"/>
                <a:ea typeface="Arial" charset="0"/>
                <a:cs typeface="Arial" panose="020B0604020202020204" pitchFamily="34" charset="0"/>
              </a:rPr>
              <a:t>15-24 month course</a:t>
            </a:r>
          </a:p>
          <a:p>
            <a:pPr marL="342900" marR="0" lvl="0" indent="-342900" algn="l" defTabSz="914400" rtl="0" eaLnBrk="1" fontAlgn="auto" latinLnBrk="0" hangingPunct="1">
              <a:lnSpc>
                <a:spcPct val="150000"/>
              </a:lnSpc>
              <a:spcBef>
                <a:spcPts val="0"/>
              </a:spcBef>
              <a:spcAft>
                <a:spcPts val="0"/>
              </a:spcAft>
              <a:buClrTx/>
              <a:buSzPct val="115000"/>
              <a:buFont typeface="Arial" panose="020B0604020202020204" pitchFamily="34" charset="0"/>
              <a:buChar char="•"/>
              <a:tabLst/>
              <a:defRPr/>
            </a:pPr>
            <a:endParaRPr kumimoji="0" lang="en-US" sz="2000" b="0" i="0" u="none" strike="noStrike" kern="1200" cap="none" spc="0" normalizeH="0" baseline="0" noProof="0" dirty="0">
              <a:ln>
                <a:noFill/>
              </a:ln>
              <a:solidFill>
                <a:srgbClr val="48595D"/>
              </a:solidFill>
              <a:effectLst/>
              <a:uLnTx/>
              <a:uFillTx/>
              <a:latin typeface="Arial" panose="020B0604020202020204" pitchFamily="34" charset="0"/>
              <a:ea typeface="Arial"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Pct val="115000"/>
              <a:buFontTx/>
              <a:buNone/>
              <a:tabLst/>
              <a:defRPr/>
            </a:pPr>
            <a:r>
              <a:rPr kumimoji="0" lang="en-US" sz="2000" b="1" i="0" u="none" strike="noStrike" kern="1200" cap="none" spc="0" normalizeH="0" baseline="0" noProof="0" dirty="0">
                <a:ln>
                  <a:noFill/>
                </a:ln>
                <a:solidFill>
                  <a:srgbClr val="48595D"/>
                </a:solidFill>
                <a:effectLst/>
                <a:uLnTx/>
                <a:uFillTx/>
                <a:latin typeface="Arial" panose="020B0604020202020204" pitchFamily="34" charset="0"/>
                <a:ea typeface="Arial" charset="0"/>
                <a:cs typeface="Arial" panose="020B0604020202020204" pitchFamily="34" charset="0"/>
              </a:rPr>
              <a:t>Certificate program:</a:t>
            </a:r>
          </a:p>
          <a:p>
            <a:pPr marL="342900" marR="0" lvl="0" indent="-342900" algn="l" defTabSz="914400" rtl="0" eaLnBrk="1" fontAlgn="auto" latinLnBrk="0" hangingPunct="1">
              <a:lnSpc>
                <a:spcPct val="150000"/>
              </a:lnSpc>
              <a:spcBef>
                <a:spcPts val="0"/>
              </a:spcBef>
              <a:spcAft>
                <a:spcPts val="0"/>
              </a:spcAft>
              <a:buClrTx/>
              <a:buSzPct val="115000"/>
              <a:buFont typeface="Arial" panose="020B0604020202020204" pitchFamily="34" charset="0"/>
              <a:buChar char="•"/>
              <a:tabLst/>
              <a:defRPr/>
            </a:pPr>
            <a:r>
              <a:rPr kumimoji="0" lang="en-US" sz="2000" b="0" i="0" u="none" strike="noStrike" kern="1200" cap="none" spc="0" normalizeH="0" baseline="0" noProof="0" dirty="0">
                <a:ln>
                  <a:noFill/>
                </a:ln>
                <a:solidFill>
                  <a:srgbClr val="48595D"/>
                </a:solidFill>
                <a:effectLst/>
                <a:uLnTx/>
                <a:uFillTx/>
                <a:latin typeface="Arial" panose="020B0604020202020204" pitchFamily="34" charset="0"/>
                <a:ea typeface="Arial" charset="0"/>
                <a:cs typeface="Arial" panose="020B0604020202020204" pitchFamily="34" charset="0"/>
              </a:rPr>
              <a:t>Proven peace and development leaders</a:t>
            </a:r>
          </a:p>
          <a:p>
            <a:pPr marL="342900" marR="0" lvl="0" indent="-342900" algn="l" defTabSz="914400" rtl="0" eaLnBrk="1" fontAlgn="auto" latinLnBrk="0" hangingPunct="1">
              <a:lnSpc>
                <a:spcPct val="150000"/>
              </a:lnSpc>
              <a:spcBef>
                <a:spcPts val="0"/>
              </a:spcBef>
              <a:spcAft>
                <a:spcPts val="0"/>
              </a:spcAft>
              <a:buClrTx/>
              <a:buSzPct val="115000"/>
              <a:buFont typeface="Arial" panose="020B0604020202020204" pitchFamily="34" charset="0"/>
              <a:buChar char="•"/>
              <a:tabLst/>
              <a:defRPr/>
            </a:pPr>
            <a:r>
              <a:rPr kumimoji="0" lang="en-US" sz="2000" b="1" i="0" u="none" strike="noStrike" kern="1200" cap="none" spc="0" normalizeH="0" baseline="0" noProof="0" dirty="0">
                <a:ln>
                  <a:noFill/>
                </a:ln>
                <a:solidFill>
                  <a:srgbClr val="48595D"/>
                </a:solidFill>
                <a:effectLst/>
                <a:uLnTx/>
                <a:uFillTx/>
                <a:latin typeface="Arial" panose="020B0604020202020204" pitchFamily="34" charset="0"/>
                <a:ea typeface="Arial" charset="0"/>
                <a:cs typeface="Arial" panose="020B0604020202020204" pitchFamily="34" charset="0"/>
              </a:rPr>
              <a:t>80</a:t>
            </a:r>
            <a:r>
              <a:rPr kumimoji="0" lang="en-US" sz="2000" b="0" i="0" u="none" strike="noStrike" kern="1200" cap="none" spc="0" normalizeH="0" baseline="0" noProof="0" dirty="0">
                <a:ln>
                  <a:noFill/>
                </a:ln>
                <a:solidFill>
                  <a:srgbClr val="48595D"/>
                </a:solidFill>
                <a:effectLst/>
                <a:uLnTx/>
                <a:uFillTx/>
                <a:latin typeface="Arial" panose="020B0604020202020204" pitchFamily="34" charset="0"/>
                <a:ea typeface="Arial" charset="0"/>
                <a:cs typeface="Arial" panose="020B0604020202020204" pitchFamily="34" charset="0"/>
              </a:rPr>
              <a:t> fellows per year (20 per cohort) </a:t>
            </a:r>
          </a:p>
          <a:p>
            <a:pPr marL="342900" marR="0" lvl="0" indent="-342900" algn="l" defTabSz="914400" rtl="0" eaLnBrk="1" fontAlgn="auto" latinLnBrk="0" hangingPunct="1">
              <a:lnSpc>
                <a:spcPct val="150000"/>
              </a:lnSpc>
              <a:spcBef>
                <a:spcPts val="0"/>
              </a:spcBef>
              <a:spcAft>
                <a:spcPts val="0"/>
              </a:spcAft>
              <a:buClrTx/>
              <a:buSzPct val="115000"/>
              <a:buFont typeface="Arial" panose="020B0604020202020204" pitchFamily="34" charset="0"/>
              <a:buChar char="•"/>
              <a:tabLst/>
              <a:defRPr/>
            </a:pPr>
            <a:r>
              <a:rPr kumimoji="0" lang="en-US" sz="2000" b="0" i="0" u="none" strike="noStrike" kern="1200" cap="none" spc="0" normalizeH="0" baseline="0" noProof="0" dirty="0">
                <a:ln>
                  <a:noFill/>
                </a:ln>
                <a:solidFill>
                  <a:srgbClr val="48595D"/>
                </a:solidFill>
                <a:effectLst/>
                <a:uLnTx/>
                <a:uFillTx/>
                <a:latin typeface="Arial" panose="020B0604020202020204" pitchFamily="34" charset="0"/>
                <a:ea typeface="Arial" charset="0"/>
                <a:cs typeface="Arial" panose="020B0604020202020204" pitchFamily="34" charset="0"/>
              </a:rPr>
              <a:t>One-year blended learning program intended for working professionals</a:t>
            </a:r>
          </a:p>
        </p:txBody>
      </p:sp>
      <p:sp>
        <p:nvSpPr>
          <p:cNvPr id="16" name="Rectangle 15"/>
          <p:cNvSpPr/>
          <p:nvPr/>
        </p:nvSpPr>
        <p:spPr>
          <a:xfrm>
            <a:off x="600210" y="734414"/>
            <a:ext cx="4587611" cy="1938992"/>
          </a:xfrm>
          <a:prstGeom prst="rect">
            <a:avLst/>
          </a:prstGeom>
        </p:spPr>
        <p:txBody>
          <a:bodyPr wrap="square" lIns="0" rIns="0" anchor="b">
            <a:spAutoFit/>
          </a:bodyPr>
          <a:lstStyle/>
          <a:p>
            <a:pPr marL="0" marR="0" lvl="0" indent="0" algn="ctr" defTabSz="914400" rtl="0" eaLnBrk="1" fontAlgn="auto" latinLnBrk="0" hangingPunct="1">
              <a:lnSpc>
                <a:spcPct val="100000"/>
              </a:lnSpc>
              <a:spcBef>
                <a:spcPts val="0"/>
              </a:spcBef>
              <a:spcAft>
                <a:spcPts val="225"/>
              </a:spcAft>
              <a:buClrTx/>
              <a:buSzTx/>
              <a:buFontTx/>
              <a:buNone/>
              <a:tabLst/>
              <a:defRPr/>
            </a:pPr>
            <a:r>
              <a:rPr kumimoji="0" lang="en-US" altLang="en-US" sz="4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Up to </a:t>
            </a:r>
            <a:r>
              <a:rPr kumimoji="0" lang="en-US" altLang="en-US" sz="4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130</a:t>
            </a:r>
            <a:r>
              <a:rPr kumimoji="0" lang="en-US" altLang="en-US" sz="4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Rotary Peace Fellows are chosen annually</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0547" y="2975633"/>
            <a:ext cx="5187821" cy="3458547"/>
          </a:xfrm>
          <a:prstGeom prst="rect">
            <a:avLst/>
          </a:prstGeom>
        </p:spPr>
      </p:pic>
    </p:spTree>
    <p:extLst>
      <p:ext uri="{BB962C8B-B14F-4D97-AF65-F5344CB8AC3E}">
        <p14:creationId xmlns:p14="http://schemas.microsoft.com/office/powerpoint/2010/main" val="8294111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Rotary Palette">
      <a:dk1>
        <a:srgbClr val="01B4E7"/>
      </a:dk1>
      <a:lt1>
        <a:srgbClr val="FFFFFF"/>
      </a:lt1>
      <a:dk2>
        <a:srgbClr val="01B4E7"/>
      </a:dk2>
      <a:lt2>
        <a:srgbClr val="FFFFFF"/>
      </a:lt2>
      <a:accent1>
        <a:srgbClr val="F7A81B"/>
      </a:accent1>
      <a:accent2>
        <a:srgbClr val="D91B5C"/>
      </a:accent2>
      <a:accent3>
        <a:srgbClr val="009999"/>
      </a:accent3>
      <a:accent4>
        <a:srgbClr val="872175"/>
      </a:accent4>
      <a:accent5>
        <a:srgbClr val="FF7600"/>
      </a:accent5>
      <a:accent6>
        <a:srgbClr val="005DAA"/>
      </a:accent6>
      <a:hlink>
        <a:srgbClr val="17458F"/>
      </a:hlink>
      <a:folHlink>
        <a:srgbClr val="C9DEE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2315</Words>
  <Application>Microsoft Office PowerPoint</Application>
  <PresentationFormat>Widescreen</PresentationFormat>
  <Paragraphs>209</Paragraphs>
  <Slides>20</Slides>
  <Notes>14</Notes>
  <HiddenSlides>0</HiddenSlides>
  <MMClips>1</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St Clair</dc:creator>
  <cp:lastModifiedBy>karen.kankkunen@gmail.com</cp:lastModifiedBy>
  <cp:revision>12</cp:revision>
  <dcterms:created xsi:type="dcterms:W3CDTF">2021-10-31T20:11:20Z</dcterms:created>
  <dcterms:modified xsi:type="dcterms:W3CDTF">2022-01-28T05:05:39Z</dcterms:modified>
</cp:coreProperties>
</file>