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Georgia" panose="02040502050405020303" pitchFamily="18" charset="0"/>
      <p:regular r:id="rId37"/>
      <p:bold r:id="rId38"/>
      <p:italic r:id="rId39"/>
      <p:boldItalic r:id="rId40"/>
    </p:embeddedFont>
    <p:embeddedFont>
      <p:font typeface="Roboto"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B355AA-25F6-4DDB-8E29-6F8F5C90CEA5}">
  <a:tblStyle styleId="{FCB355AA-25F6-4DDB-8E29-6F8F5C90CE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66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canterbury.leadinglights.org.nz/311.htm" TargetMode="External"/><Relationship Id="rId3" Type="http://schemas.openxmlformats.org/officeDocument/2006/relationships/hyperlink" Target="https://canterbury.leadinglights.org.nz/227.htm" TargetMode="External"/><Relationship Id="rId7" Type="http://schemas.openxmlformats.org/officeDocument/2006/relationships/hyperlink" Target="https://canterbury.leadinglights.org.nz/298.ht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anterbury.leadinglights.org.nz/258.htm" TargetMode="External"/><Relationship Id="rId5" Type="http://schemas.openxmlformats.org/officeDocument/2006/relationships/hyperlink" Target="https://canterbury.leadinglights.org.nz/242.htm" TargetMode="External"/><Relationship Id="rId10" Type="http://schemas.openxmlformats.org/officeDocument/2006/relationships/hyperlink" Target="https://canterbury.leadinglights.org.nz/346.htm" TargetMode="External"/><Relationship Id="rId4" Type="http://schemas.openxmlformats.org/officeDocument/2006/relationships/hyperlink" Target="https://canterbury.leadinglights.org.nz/230.htm" TargetMode="External"/><Relationship Id="rId9" Type="http://schemas.openxmlformats.org/officeDocument/2006/relationships/hyperlink" Target="https://canterbury.leadinglights.org.nz/318.ht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7aef7e7a4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7aef7e7a4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Before we go further we might need to give a brief overview of who we are and our recent roles.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7b40e9c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7b40e9c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7b40e9c3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7b40e9c3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7aef7e7a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7aef7e7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 - ask group to think about something that they are grateful for.  Maybe some people to share?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57aef7e7a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57aef7e7a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7aef7e7a4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7aef7e7a4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ad592e1b4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ad592e1b4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7aef7e7a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7aef7e7a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 + topics include:</a:t>
            </a:r>
            <a:r>
              <a:rPr lang="en-GB" sz="1050" u="sng">
                <a:solidFill>
                  <a:schemeClr val="hlink"/>
                </a:solidFill>
                <a:highlight>
                  <a:srgbClr val="FFFFFF"/>
                </a:highlight>
                <a:latin typeface="Roboto"/>
                <a:ea typeface="Roboto"/>
                <a:cs typeface="Roboto"/>
                <a:sym typeface="Roboto"/>
                <a:hlinkClick r:id="rId3"/>
              </a:rPr>
              <a:t>Home</a:t>
            </a:r>
            <a:endParaRPr sz="1050" u="sng">
              <a:solidFill>
                <a:schemeClr val="hlink"/>
              </a:solidFill>
              <a:highlight>
                <a:srgbClr val="FFFFFF"/>
              </a:highlight>
              <a:latin typeface="Roboto"/>
              <a:ea typeface="Roboto"/>
              <a:cs typeface="Roboto"/>
              <a:sym typeface="Roboto"/>
              <a:hlinkClick r:id="rId3"/>
            </a:endParaRPr>
          </a:p>
          <a:p>
            <a:pPr marL="457200" lvl="0" indent="-295275" algn="l" rtl="0">
              <a:lnSpc>
                <a:spcPct val="313636"/>
              </a:lnSpc>
              <a:spcBef>
                <a:spcPts val="0"/>
              </a:spcBef>
              <a:spcAft>
                <a:spcPts val="0"/>
              </a:spcAft>
              <a:buClr>
                <a:schemeClr val="dk1"/>
              </a:buClr>
              <a:buSzPts val="1050"/>
              <a:buFont typeface="Roboto"/>
              <a:buChar char="●"/>
            </a:pPr>
            <a:r>
              <a:rPr lang="en-GB" sz="1050" u="sng">
                <a:solidFill>
                  <a:schemeClr val="hlink"/>
                </a:solidFill>
                <a:highlight>
                  <a:srgbClr val="FFFFFF"/>
                </a:highlight>
                <a:latin typeface="Roboto"/>
                <a:ea typeface="Roboto"/>
                <a:cs typeface="Roboto"/>
                <a:sym typeface="Roboto"/>
                <a:hlinkClick r:id="rId4"/>
              </a:rPr>
              <a:t>About Leading Lights</a:t>
            </a:r>
            <a:r>
              <a:rPr lang="en-GB"/>
              <a:t> </a:t>
            </a:r>
            <a:r>
              <a:rPr lang="en-GB" sz="1050" u="sng">
                <a:solidFill>
                  <a:schemeClr val="hlink"/>
                </a:solidFill>
                <a:highlight>
                  <a:srgbClr val="FFFFFF"/>
                </a:highlight>
                <a:latin typeface="Roboto"/>
                <a:ea typeface="Roboto"/>
                <a:cs typeface="Roboto"/>
                <a:sym typeface="Roboto"/>
                <a:hlinkClick r:id="rId5"/>
              </a:rPr>
              <a:t>Behaviour</a:t>
            </a:r>
            <a:r>
              <a:rPr lang="en-GB"/>
              <a:t> </a:t>
            </a:r>
            <a:r>
              <a:rPr lang="en-GB" sz="1050" u="sng">
                <a:solidFill>
                  <a:schemeClr val="hlink"/>
                </a:solidFill>
                <a:highlight>
                  <a:srgbClr val="FFFFFF"/>
                </a:highlight>
                <a:latin typeface="Roboto"/>
                <a:ea typeface="Roboto"/>
                <a:cs typeface="Roboto"/>
                <a:sym typeface="Roboto"/>
                <a:hlinkClick r:id="rId6"/>
              </a:rPr>
              <a:t>Health</a:t>
            </a:r>
            <a:r>
              <a:rPr lang="en-GB"/>
              <a:t> </a:t>
            </a:r>
            <a:r>
              <a:rPr lang="en-GB" sz="1050" u="sng">
                <a:solidFill>
                  <a:schemeClr val="hlink"/>
                </a:solidFill>
                <a:highlight>
                  <a:srgbClr val="FFFFFF"/>
                </a:highlight>
                <a:latin typeface="Roboto"/>
                <a:ea typeface="Roboto"/>
                <a:cs typeface="Roboto"/>
                <a:sym typeface="Roboto"/>
                <a:hlinkClick r:id="rId7"/>
              </a:rPr>
              <a:t>Learning</a:t>
            </a:r>
            <a:r>
              <a:rPr lang="en-GB"/>
              <a:t> </a:t>
            </a:r>
            <a:r>
              <a:rPr lang="en-GB" sz="1050" u="sng">
                <a:solidFill>
                  <a:schemeClr val="hlink"/>
                </a:solidFill>
                <a:highlight>
                  <a:srgbClr val="FFFFFF"/>
                </a:highlight>
                <a:latin typeface="Roboto"/>
                <a:ea typeface="Roboto"/>
                <a:cs typeface="Roboto"/>
                <a:sym typeface="Roboto"/>
                <a:hlinkClick r:id="rId8"/>
              </a:rPr>
              <a:t>Safety</a:t>
            </a:r>
            <a:r>
              <a:rPr lang="en-GB"/>
              <a:t> </a:t>
            </a:r>
            <a:r>
              <a:rPr lang="en-GB" sz="1050" u="sng">
                <a:solidFill>
                  <a:schemeClr val="hlink"/>
                </a:solidFill>
                <a:highlight>
                  <a:srgbClr val="FFFFFF"/>
                </a:highlight>
                <a:latin typeface="Roboto"/>
                <a:ea typeface="Roboto"/>
                <a:cs typeface="Roboto"/>
                <a:sym typeface="Roboto"/>
                <a:hlinkClick r:id="rId9"/>
              </a:rPr>
              <a:t>Wellbeing and Belonging</a:t>
            </a:r>
            <a:r>
              <a:rPr lang="en-GB"/>
              <a:t> </a:t>
            </a:r>
            <a:r>
              <a:rPr lang="en-GB" sz="1050" u="sng">
                <a:solidFill>
                  <a:schemeClr val="hlink"/>
                </a:solidFill>
                <a:highlight>
                  <a:srgbClr val="FFFFFF"/>
                </a:highlight>
                <a:latin typeface="Roboto"/>
                <a:ea typeface="Roboto"/>
                <a:cs typeface="Roboto"/>
                <a:sym typeface="Roboto"/>
                <a:hlinkClick r:id="rId10"/>
              </a:rPr>
              <a:t>Our Education and Health System</a:t>
            </a:r>
            <a:endParaRPr sz="1050" u="sng">
              <a:solidFill>
                <a:schemeClr val="hlink"/>
              </a:solidFill>
              <a:highlight>
                <a:srgbClr val="FFFFFF"/>
              </a:highlight>
              <a:latin typeface="Roboto"/>
              <a:ea typeface="Roboto"/>
              <a:cs typeface="Roboto"/>
              <a:sym typeface="Roboto"/>
              <a:hlinkClick r:id="rId10"/>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7aef7e7a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7aef7e7a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7aef7e7a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7aef7e7a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 - why it is important that the students that we work with see us with a smile each day!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a9edd0967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a9edd0967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 and Nick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7b40e9c31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7b40e9c31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Show clip</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7aef7e7a4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7aef7e7a4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7aef7e7a4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7aef7e7a4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r>
              <a:rPr lang="en-GB"/>
              <a:t>Discussion with a partner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7b40e9c3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7b40e9c3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 and Nick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7b40e9c3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7b40e9c3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 to show the kit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ad592e1b4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ad592e1b4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ad592e1b4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ad592e1b4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7aef7e7a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7aef7e7a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 - what are you grateful for today?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7aef7e7a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57aef7e7a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 - can show website</a:t>
            </a:r>
            <a:endParaRPr/>
          </a:p>
          <a:p>
            <a:pPr marL="0" lvl="0" indent="0" algn="l" rtl="0">
              <a:spcBef>
                <a:spcPts val="0"/>
              </a:spcBef>
              <a:spcAft>
                <a:spcPts val="0"/>
              </a:spcAft>
              <a:buNone/>
            </a:pPr>
            <a:r>
              <a:rPr lang="en-GB"/>
              <a:t>26 guides - including topics about ADHD - ASD and behaviour - Behaviour and Learning - Teacher Aide Practice and Inclusive classroom culture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7aef7e7a4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57aef7e7a4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57aef7e7a4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57aef7e7a4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a:p>
            <a:pPr marL="0" lvl="0" indent="0" algn="l" rtl="0">
              <a:spcBef>
                <a:spcPts val="0"/>
              </a:spcBef>
              <a:spcAft>
                <a:spcPts val="0"/>
              </a:spcAft>
              <a:buNone/>
            </a:pPr>
            <a:r>
              <a:rPr lang="en-GB"/>
              <a:t>HOLD THIS SLIDE - and get people to guess how much students remember - immediately after learning (80%), by the time they get back from morning tea (lose another 22% - so now remember 58%), by tomorrow (only retain ⅓ of it), next week (25%) - BEFORE showing next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7b40e9c31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7b40e9c31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Show clip</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7aef7e7a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7aef7e7a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 - </a:t>
            </a:r>
            <a:r>
              <a:rPr lang="en-GB">
                <a:solidFill>
                  <a:srgbClr val="545454"/>
                </a:solidFill>
                <a:highlight>
                  <a:srgbClr val="FFFFFF"/>
                </a:highlight>
              </a:rPr>
              <a:t>The </a:t>
            </a:r>
            <a:r>
              <a:rPr lang="en-GB" b="1">
                <a:solidFill>
                  <a:srgbClr val="6A6A6A"/>
                </a:solidFill>
                <a:highlight>
                  <a:srgbClr val="FFFFFF"/>
                </a:highlight>
              </a:rPr>
              <a:t>forgetting curve</a:t>
            </a:r>
            <a:r>
              <a:rPr lang="en-GB">
                <a:solidFill>
                  <a:srgbClr val="545454"/>
                </a:solidFill>
                <a:highlight>
                  <a:srgbClr val="FFFFFF"/>
                </a:highlight>
              </a:rPr>
              <a:t> hypothesizes the decline of memory retention in time. This curve shows how information is lost over time when there is no attempt to retain it. </a:t>
            </a:r>
            <a:endParaRPr>
              <a:solidFill>
                <a:srgbClr val="545454"/>
              </a:solidFill>
              <a:highlight>
                <a:srgbClr val="FFFFFF"/>
              </a:highlight>
            </a:endParaRPr>
          </a:p>
          <a:p>
            <a:pPr marL="0" lvl="0" indent="0" algn="l" rtl="0">
              <a:spcBef>
                <a:spcPts val="0"/>
              </a:spcBef>
              <a:spcAft>
                <a:spcPts val="0"/>
              </a:spcAft>
              <a:buNone/>
            </a:pPr>
            <a:r>
              <a:rPr lang="en-GB">
                <a:solidFill>
                  <a:srgbClr val="545454"/>
                </a:solidFill>
                <a:highlight>
                  <a:srgbClr val="FFFFFF"/>
                </a:highlight>
              </a:rPr>
              <a:t>Baseline memory = chronological age + 2 in minutes eg. 5 years old + 2 = 7 minutes retention.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ad592e1b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ad592e1b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7aef7e7a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57aef7e7a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Why it is important to constantly review</a:t>
            </a:r>
            <a:endParaRPr/>
          </a:p>
          <a:p>
            <a:pPr marL="0" lvl="0" indent="0" algn="l" rtl="0">
              <a:spcBef>
                <a:spcPts val="0"/>
              </a:spcBef>
              <a:spcAft>
                <a:spcPts val="0"/>
              </a:spcAft>
              <a:buNone/>
            </a:pPr>
            <a:r>
              <a:rPr lang="en-GB"/>
              <a:t>How can we review? Recap main points after returning from play - talk to a partner about what you learnt, summarise what you learnt in 3 sentences with a partner and then reduce it to 3 words, draw what you learnt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7aef7e7a4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57aef7e7a4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7aef7e7a4_1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7aef7e7a4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 and Nick - thank you and we hope that you have found this useful. Evaluation sheet.</a:t>
            </a:r>
            <a:endParaRPr/>
          </a:p>
          <a:p>
            <a:pPr marL="0" lvl="0" indent="0" algn="l" rtl="0">
              <a:spcBef>
                <a:spcPts val="0"/>
              </a:spcBef>
              <a:spcAft>
                <a:spcPts val="0"/>
              </a:spcAft>
              <a:buNone/>
            </a:pPr>
            <a:endParaRPr/>
          </a:p>
          <a:p>
            <a:pPr marL="0" lvl="0" indent="0" algn="l" rtl="0">
              <a:spcBef>
                <a:spcPts val="0"/>
              </a:spcBef>
              <a:spcAft>
                <a:spcPts val="0"/>
              </a:spcAft>
              <a:buNone/>
            </a:pPr>
            <a:r>
              <a:rPr lang="en-GB"/>
              <a:t>Are there two things that you can take away and use next week?</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ad592e1b4_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ad592e1b4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a9edd0967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a9edd0967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7aef7e7a4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7aef7e7a4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Nick + notes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7aef7e7a4_1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7aef7e7a4_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7aef7e7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7aef7e7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Sandra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7b40e9c3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7b40e9c3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admin.healthpathways.org.nz/SubscribeEmails.aspx?siteid=84"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canterbury.leadinglights.org.nz/307.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hX_GzVqLy9o"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inclusive.tki.org.nz/guid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c7SuIkt1k7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body" idx="1"/>
          </p:nvPr>
        </p:nvSpPr>
        <p:spPr>
          <a:xfrm>
            <a:off x="311700" y="218175"/>
            <a:ext cx="8520600" cy="4814400"/>
          </a:xfrm>
          <a:prstGeom prst="rect">
            <a:avLst/>
          </a:prstGeom>
          <a:solidFill>
            <a:srgbClr val="CFE2F3"/>
          </a:solidFill>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u="sng">
                <a:solidFill>
                  <a:srgbClr val="A64D79"/>
                </a:solidFill>
              </a:rPr>
              <a:t>Thought for the day</a:t>
            </a:r>
            <a:endParaRPr u="sng">
              <a:solidFill>
                <a:srgbClr val="A64D79"/>
              </a:solidFill>
            </a:endParaRPr>
          </a:p>
          <a:p>
            <a:pPr marL="0" lvl="0" indent="0" algn="ctr" rtl="0">
              <a:lnSpc>
                <a:spcPct val="100000"/>
              </a:lnSpc>
              <a:spcBef>
                <a:spcPts val="0"/>
              </a:spcBef>
              <a:spcAft>
                <a:spcPts val="0"/>
              </a:spcAft>
              <a:buClr>
                <a:schemeClr val="dk1"/>
              </a:buClr>
              <a:buSzPts val="1100"/>
              <a:buFont typeface="Arial"/>
              <a:buNone/>
            </a:pPr>
            <a:endParaRPr u="sng">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So far today I’ve done all</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right.  I haven’t gossiped, I </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haven’t lost my temper, I</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haven’t criticised or moaned.</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I haven’t been snappy, grumpy, nasty, selfish, or</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over indulgent.  I’m very</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thankful for that.</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But in a few minutes, I’m </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going to get out of bed, and </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from then on I’m probably </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going to need a lot more</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a:solidFill>
                  <a:srgbClr val="A64D79"/>
                </a:solidFill>
              </a:rPr>
              <a:t>help!</a:t>
            </a:r>
            <a:endParaRPr>
              <a:solidFill>
                <a:srgbClr val="A64D79"/>
              </a:solidFill>
            </a:endParaRPr>
          </a:p>
          <a:p>
            <a:pPr marL="0" lvl="0" indent="0" algn="ctr" rtl="0">
              <a:lnSpc>
                <a:spcPct val="100000"/>
              </a:lnSpc>
              <a:spcBef>
                <a:spcPts val="0"/>
              </a:spcBef>
              <a:spcAft>
                <a:spcPts val="0"/>
              </a:spcAft>
              <a:buClr>
                <a:schemeClr val="dk1"/>
              </a:buClr>
              <a:buSzPts val="1100"/>
              <a:buFont typeface="Arial"/>
              <a:buNone/>
            </a:pPr>
            <a:r>
              <a:rPr lang="en-GB" sz="1200">
                <a:solidFill>
                  <a:srgbClr val="A64D79"/>
                </a:solidFill>
              </a:rPr>
              <a:t>Adapted from an original anonymous source</a:t>
            </a:r>
            <a:endParaRPr sz="1200">
              <a:solidFill>
                <a:srgbClr val="A64D79"/>
              </a:solidFill>
            </a:endParaRPr>
          </a:p>
        </p:txBody>
      </p:sp>
      <p:pic>
        <p:nvPicPr>
          <p:cNvPr id="55" name="Google Shape;55;p13"/>
          <p:cNvPicPr preferRelativeResize="0"/>
          <p:nvPr/>
        </p:nvPicPr>
        <p:blipFill>
          <a:blip r:embed="rId3">
            <a:alphaModFix/>
          </a:blip>
          <a:stretch>
            <a:fillRect/>
          </a:stretch>
        </p:blipFill>
        <p:spPr>
          <a:xfrm>
            <a:off x="544075" y="446250"/>
            <a:ext cx="1557950" cy="4286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22"/>
          <p:cNvSpPr txBox="1">
            <a:spLocks noGrp="1"/>
          </p:cNvSpPr>
          <p:nvPr>
            <p:ph type="body" idx="1"/>
          </p:nvPr>
        </p:nvSpPr>
        <p:spPr>
          <a:xfrm>
            <a:off x="311700" y="445025"/>
            <a:ext cx="8520600" cy="412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2000" b="1">
                <a:solidFill>
                  <a:srgbClr val="000000"/>
                </a:solidFill>
              </a:rPr>
              <a:t>                 	</a:t>
            </a:r>
            <a:endParaRPr sz="2000" b="1">
              <a:solidFill>
                <a:srgbClr val="000000"/>
              </a:solidFill>
            </a:endParaRPr>
          </a:p>
          <a:p>
            <a:pPr marL="0" lvl="0" indent="0" algn="ctr" rtl="0">
              <a:spcBef>
                <a:spcPts val="0"/>
              </a:spcBef>
              <a:spcAft>
                <a:spcPts val="0"/>
              </a:spcAft>
              <a:buNone/>
            </a:pPr>
            <a:r>
              <a:rPr lang="en-GB" sz="2000" b="1">
                <a:solidFill>
                  <a:srgbClr val="000000"/>
                </a:solidFill>
              </a:rPr>
              <a:t> </a:t>
            </a:r>
            <a:endParaRPr sz="2000" b="1">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lnSpc>
                <a:spcPct val="100000"/>
              </a:lnSpc>
              <a:spcBef>
                <a:spcPts val="0"/>
              </a:spcBef>
              <a:spcAft>
                <a:spcPts val="0"/>
              </a:spcAft>
              <a:buNone/>
            </a:pPr>
            <a:endParaRPr sz="10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spcBef>
                <a:spcPts val="0"/>
              </a:spcBef>
              <a:spcAft>
                <a:spcPts val="1600"/>
              </a:spcAft>
              <a:buNone/>
            </a:pPr>
            <a:endParaRPr/>
          </a:p>
        </p:txBody>
      </p:sp>
      <p:pic>
        <p:nvPicPr>
          <p:cNvPr id="113" name="Google Shape;113;p22"/>
          <p:cNvPicPr preferRelativeResize="0"/>
          <p:nvPr/>
        </p:nvPicPr>
        <p:blipFill>
          <a:blip r:embed="rId3">
            <a:alphaModFix/>
          </a:blip>
          <a:stretch>
            <a:fillRect/>
          </a:stretch>
        </p:blipFill>
        <p:spPr>
          <a:xfrm>
            <a:off x="2751625" y="445025"/>
            <a:ext cx="3210975" cy="453631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23"/>
          <p:cNvSpPr txBox="1">
            <a:spLocks noGrp="1"/>
          </p:cNvSpPr>
          <p:nvPr>
            <p:ph type="body" idx="1"/>
          </p:nvPr>
        </p:nvSpPr>
        <p:spPr>
          <a:xfrm>
            <a:off x="311700" y="372750"/>
            <a:ext cx="8520600" cy="41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000" b="1">
              <a:solidFill>
                <a:srgbClr val="000000"/>
              </a:solidFill>
            </a:endParaRPr>
          </a:p>
          <a:p>
            <a:pPr marL="0" lvl="0" indent="0" algn="ctr" rtl="0">
              <a:spcBef>
                <a:spcPts val="0"/>
              </a:spcBef>
              <a:spcAft>
                <a:spcPts val="0"/>
              </a:spcAft>
              <a:buNone/>
            </a:pPr>
            <a:r>
              <a:rPr lang="en-GB" b="1">
                <a:solidFill>
                  <a:srgbClr val="000000"/>
                </a:solidFill>
              </a:rPr>
              <a:t> </a:t>
            </a:r>
            <a:endParaRPr b="1">
              <a:solidFill>
                <a:srgbClr val="000000"/>
              </a:solidFill>
            </a:endParaRPr>
          </a:p>
          <a:p>
            <a:pPr marL="0" lvl="0" indent="0" algn="l" rtl="0">
              <a:spcBef>
                <a:spcPts val="0"/>
              </a:spcBef>
              <a:spcAft>
                <a:spcPts val="0"/>
              </a:spcAft>
              <a:buNone/>
            </a:pPr>
            <a:r>
              <a:rPr lang="en-GB" sz="1600" b="1">
                <a:solidFill>
                  <a:srgbClr val="000000"/>
                </a:solidFill>
              </a:rPr>
              <a:t> </a:t>
            </a:r>
            <a:endParaRPr sz="1000">
              <a:solidFill>
                <a:srgbClr val="000000"/>
              </a:solidFill>
            </a:endParaRPr>
          </a:p>
          <a:p>
            <a:pPr marL="0" lvl="0" indent="0" algn="l" rtl="0">
              <a:lnSpc>
                <a:spcPct val="100000"/>
              </a:lnSpc>
              <a:spcBef>
                <a:spcPts val="0"/>
              </a:spcBef>
              <a:spcAft>
                <a:spcPts val="0"/>
              </a:spcAft>
              <a:buNone/>
            </a:pPr>
            <a:r>
              <a:rPr lang="en-GB" sz="1400">
                <a:solidFill>
                  <a:srgbClr val="000000"/>
                </a:solidFill>
              </a:rPr>
              <a:t> </a:t>
            </a:r>
            <a:endParaRPr sz="1400">
              <a:solidFill>
                <a:srgbClr val="000000"/>
              </a:solidFill>
            </a:endParaRPr>
          </a:p>
          <a:p>
            <a:pPr marL="0" lvl="0" indent="0" algn="l" rtl="0">
              <a:spcBef>
                <a:spcPts val="0"/>
              </a:spcBef>
              <a:spcAft>
                <a:spcPts val="1600"/>
              </a:spcAft>
              <a:buNone/>
            </a:pPr>
            <a:endParaRPr/>
          </a:p>
        </p:txBody>
      </p:sp>
      <p:pic>
        <p:nvPicPr>
          <p:cNvPr id="120" name="Google Shape;120;p23"/>
          <p:cNvPicPr preferRelativeResize="0"/>
          <p:nvPr/>
        </p:nvPicPr>
        <p:blipFill>
          <a:blip r:embed="rId3">
            <a:alphaModFix/>
          </a:blip>
          <a:stretch>
            <a:fillRect/>
          </a:stretch>
        </p:blipFill>
        <p:spPr>
          <a:xfrm>
            <a:off x="2751625" y="301150"/>
            <a:ext cx="3307350" cy="4529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26" name="Google Shape;126;p24"/>
          <p:cNvSpPr txBox="1">
            <a:spLocks noGrp="1"/>
          </p:cNvSpPr>
          <p:nvPr>
            <p:ph type="body" idx="1"/>
          </p:nvPr>
        </p:nvSpPr>
        <p:spPr>
          <a:xfrm>
            <a:off x="227375" y="445025"/>
            <a:ext cx="8520600" cy="4160100"/>
          </a:xfrm>
          <a:prstGeom prst="rect">
            <a:avLst/>
          </a:prstGeom>
          <a:solidFill>
            <a:srgbClr val="A2C4C9"/>
          </a:solidFill>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lnSpc>
                <a:spcPct val="150000"/>
              </a:lnSpc>
              <a:spcBef>
                <a:spcPts val="3800"/>
              </a:spcBef>
              <a:spcAft>
                <a:spcPts val="0"/>
              </a:spcAft>
              <a:buClr>
                <a:schemeClr val="dk1"/>
              </a:buClr>
              <a:buSzPts val="1100"/>
              <a:buFont typeface="Arial"/>
              <a:buNone/>
            </a:pPr>
            <a:r>
              <a:rPr lang="en-GB" b="1">
                <a:solidFill>
                  <a:srgbClr val="323232"/>
                </a:solidFill>
              </a:rPr>
              <a:t>The Daily Gratitude Habit</a:t>
            </a:r>
            <a:endParaRPr b="1">
              <a:solidFill>
                <a:srgbClr val="323232"/>
              </a:solidFill>
            </a:endParaRPr>
          </a:p>
          <a:p>
            <a:pPr marL="0" lvl="0" indent="0" algn="l" rtl="0">
              <a:lnSpc>
                <a:spcPct val="165000"/>
              </a:lnSpc>
              <a:spcBef>
                <a:spcPts val="800"/>
              </a:spcBef>
              <a:spcAft>
                <a:spcPts val="0"/>
              </a:spcAft>
              <a:buClr>
                <a:schemeClr val="dk1"/>
              </a:buClr>
              <a:buSzPts val="1100"/>
              <a:buFont typeface="Arial"/>
              <a:buNone/>
            </a:pPr>
            <a:r>
              <a:rPr lang="en-GB">
                <a:solidFill>
                  <a:srgbClr val="323232"/>
                </a:solidFill>
                <a:latin typeface="Georgia"/>
                <a:ea typeface="Georgia"/>
                <a:cs typeface="Georgia"/>
                <a:sym typeface="Georgia"/>
              </a:rPr>
              <a:t>The habit is super simple. Here it is…</a:t>
            </a:r>
            <a:endParaRPr>
              <a:solidFill>
                <a:srgbClr val="323232"/>
              </a:solidFill>
              <a:latin typeface="Georgia"/>
              <a:ea typeface="Georgia"/>
              <a:cs typeface="Georgia"/>
              <a:sym typeface="Georgia"/>
            </a:endParaRPr>
          </a:p>
          <a:p>
            <a:pPr marL="0" lvl="0" indent="0" algn="l" rtl="0">
              <a:lnSpc>
                <a:spcPct val="120000"/>
              </a:lnSpc>
              <a:spcBef>
                <a:spcPts val="1800"/>
              </a:spcBef>
              <a:spcAft>
                <a:spcPts val="0"/>
              </a:spcAft>
              <a:buNone/>
            </a:pPr>
            <a:r>
              <a:rPr lang="en-GB" b="1">
                <a:solidFill>
                  <a:srgbClr val="222222"/>
                </a:solidFill>
                <a:highlight>
                  <a:srgbClr val="FFFFFF"/>
                </a:highlight>
              </a:rPr>
              <a:t>When I sit down to eat dinner, I say one thing that I am grateful for happening today.</a:t>
            </a:r>
            <a:endParaRPr b="1">
              <a:solidFill>
                <a:srgbClr val="222222"/>
              </a:solidFill>
              <a:highlight>
                <a:srgbClr val="FFFFFF"/>
              </a:highlight>
            </a:endParaRPr>
          </a:p>
          <a:p>
            <a:pPr marL="0" lvl="0" indent="0" algn="l" rtl="0">
              <a:lnSpc>
                <a:spcPct val="120000"/>
              </a:lnSpc>
              <a:spcBef>
                <a:spcPts val="3600"/>
              </a:spcBef>
              <a:spcAft>
                <a:spcPts val="0"/>
              </a:spcAft>
              <a:buClr>
                <a:schemeClr val="dk1"/>
              </a:buClr>
              <a:buSzPts val="1100"/>
              <a:buFont typeface="Arial"/>
              <a:buNone/>
            </a:pPr>
            <a:r>
              <a:rPr lang="en-GB" b="1">
                <a:solidFill>
                  <a:srgbClr val="222222"/>
                </a:solidFill>
                <a:highlight>
                  <a:srgbClr val="FFFFFF"/>
                </a:highlight>
              </a:rPr>
              <a:t>Each night before I go to sleep I write one good thing about my day.</a:t>
            </a:r>
            <a:endParaRPr b="1">
              <a:solidFill>
                <a:srgbClr val="222222"/>
              </a:solidFill>
              <a:highlight>
                <a:srgbClr val="FFFFFF"/>
              </a:highlight>
            </a:endParaRPr>
          </a:p>
          <a:p>
            <a:pPr marL="0" lvl="0" indent="0" algn="l" rtl="0">
              <a:spcBef>
                <a:spcPts val="3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311700" y="445025"/>
            <a:ext cx="8520600" cy="572700"/>
          </a:xfrm>
          <a:prstGeom prst="rect">
            <a:avLst/>
          </a:prstGeom>
          <a:solidFill>
            <a:srgbClr val="FF00FF"/>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t>Student Wellbeing</a:t>
            </a:r>
            <a:endParaRPr/>
          </a:p>
        </p:txBody>
      </p:sp>
      <p:sp>
        <p:nvSpPr>
          <p:cNvPr id="132" name="Google Shape;132;p25"/>
          <p:cNvSpPr txBox="1">
            <a:spLocks noGrp="1"/>
          </p:cNvSpPr>
          <p:nvPr>
            <p:ph type="body" idx="1"/>
          </p:nvPr>
        </p:nvSpPr>
        <p:spPr>
          <a:xfrm>
            <a:off x="311700" y="1152475"/>
            <a:ext cx="8520600" cy="3416400"/>
          </a:xfrm>
          <a:prstGeom prst="rect">
            <a:avLst/>
          </a:prstGeom>
          <a:solidFill>
            <a:srgbClr val="EAD1DC"/>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33" name="Google Shape;133;p25"/>
          <p:cNvPicPr preferRelativeResize="0"/>
          <p:nvPr/>
        </p:nvPicPr>
        <p:blipFill>
          <a:blip r:embed="rId3">
            <a:alphaModFix/>
          </a:blip>
          <a:stretch>
            <a:fillRect/>
          </a:stretch>
        </p:blipFill>
        <p:spPr>
          <a:xfrm>
            <a:off x="1764350" y="1389325"/>
            <a:ext cx="5721700" cy="294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37"/>
        <p:cNvGrpSpPr/>
        <p:nvPr/>
      </p:nvGrpSpPr>
      <p:grpSpPr>
        <a:xfrm>
          <a:off x="0" y="0"/>
          <a:ext cx="0" cy="0"/>
          <a:chOff x="0" y="0"/>
          <a:chExt cx="0" cy="0"/>
        </a:xfrm>
      </p:grpSpPr>
      <p:pic>
        <p:nvPicPr>
          <p:cNvPr id="138" name="Google Shape;138;p26"/>
          <p:cNvPicPr preferRelativeResize="0"/>
          <p:nvPr/>
        </p:nvPicPr>
        <p:blipFill>
          <a:blip r:embed="rId3">
            <a:alphaModFix/>
          </a:blip>
          <a:stretch>
            <a:fillRect/>
          </a:stretch>
        </p:blipFill>
        <p:spPr>
          <a:xfrm>
            <a:off x="1514875" y="46975"/>
            <a:ext cx="6153401" cy="5026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7"/>
          <p:cNvSpPr txBox="1"/>
          <p:nvPr/>
        </p:nvSpPr>
        <p:spPr>
          <a:xfrm>
            <a:off x="493225" y="176100"/>
            <a:ext cx="8302200" cy="47913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2400" b="1">
                <a:solidFill>
                  <a:srgbClr val="656565"/>
                </a:solidFill>
              </a:rPr>
              <a:t>About Leading Lights</a:t>
            </a:r>
            <a:endParaRPr sz="2400" b="1">
              <a:solidFill>
                <a:srgbClr val="656565"/>
              </a:solidFill>
            </a:endParaRPr>
          </a:p>
          <a:p>
            <a:pPr marL="0" lvl="0" indent="0" algn="l" rtl="0">
              <a:lnSpc>
                <a:spcPct val="115000"/>
              </a:lnSpc>
              <a:spcBef>
                <a:spcPts val="2900"/>
              </a:spcBef>
              <a:spcAft>
                <a:spcPts val="0"/>
              </a:spcAft>
              <a:buNone/>
            </a:pPr>
            <a:r>
              <a:rPr lang="en-GB" sz="1200">
                <a:solidFill>
                  <a:schemeClr val="accent2"/>
                </a:solidFill>
                <a:latin typeface="Roboto"/>
                <a:ea typeface="Roboto"/>
                <a:cs typeface="Roboto"/>
                <a:sym typeface="Roboto"/>
              </a:rPr>
              <a:t>Leading Lights provides guidance pathways to help teachers and other school staff in Canterbury recognise and respond to the needs of individual children in Years 1 to 8 in the following key areas:</a:t>
            </a:r>
            <a:endParaRPr sz="1200">
              <a:solidFill>
                <a:schemeClr val="accent2"/>
              </a:solidFill>
              <a:latin typeface="Roboto"/>
              <a:ea typeface="Roboto"/>
              <a:cs typeface="Roboto"/>
              <a:sym typeface="Roboto"/>
            </a:endParaRPr>
          </a:p>
          <a:p>
            <a:pPr marL="457200" lvl="0" indent="-304800" algn="l" rtl="0">
              <a:lnSpc>
                <a:spcPct val="115000"/>
              </a:lnSpc>
              <a:spcBef>
                <a:spcPts val="1300"/>
              </a:spcBef>
              <a:spcAft>
                <a:spcPts val="0"/>
              </a:spcAft>
              <a:buClr>
                <a:schemeClr val="accent2"/>
              </a:buClr>
              <a:buSzPts val="1200"/>
              <a:buFont typeface="Roboto"/>
              <a:buChar char="●"/>
            </a:pPr>
            <a:r>
              <a:rPr lang="en-GB" sz="1200">
                <a:solidFill>
                  <a:schemeClr val="accent2"/>
                </a:solidFill>
                <a:latin typeface="Roboto"/>
                <a:ea typeface="Roboto"/>
                <a:cs typeface="Roboto"/>
                <a:sym typeface="Roboto"/>
              </a:rPr>
              <a:t>Behaviour</a:t>
            </a:r>
            <a:endParaRPr sz="1200">
              <a:solidFill>
                <a:schemeClr val="accent2"/>
              </a:solidFill>
              <a:latin typeface="Roboto"/>
              <a:ea typeface="Roboto"/>
              <a:cs typeface="Roboto"/>
              <a:sym typeface="Roboto"/>
            </a:endParaRPr>
          </a:p>
          <a:p>
            <a:pPr marL="457200" lvl="0" indent="-304800" algn="l" rtl="0">
              <a:lnSpc>
                <a:spcPct val="115000"/>
              </a:lnSpc>
              <a:spcBef>
                <a:spcPts val="0"/>
              </a:spcBef>
              <a:spcAft>
                <a:spcPts val="0"/>
              </a:spcAft>
              <a:buClr>
                <a:schemeClr val="accent2"/>
              </a:buClr>
              <a:buSzPts val="1200"/>
              <a:buFont typeface="Roboto"/>
              <a:buChar char="●"/>
            </a:pPr>
            <a:r>
              <a:rPr lang="en-GB" sz="1200">
                <a:solidFill>
                  <a:schemeClr val="accent2"/>
                </a:solidFill>
                <a:latin typeface="Roboto"/>
                <a:ea typeface="Roboto"/>
                <a:cs typeface="Roboto"/>
                <a:sym typeface="Roboto"/>
              </a:rPr>
              <a:t>Health</a:t>
            </a:r>
            <a:endParaRPr sz="1200">
              <a:solidFill>
                <a:schemeClr val="accent2"/>
              </a:solidFill>
              <a:latin typeface="Roboto"/>
              <a:ea typeface="Roboto"/>
              <a:cs typeface="Roboto"/>
              <a:sym typeface="Roboto"/>
            </a:endParaRPr>
          </a:p>
          <a:p>
            <a:pPr marL="457200" lvl="0" indent="-304800" algn="l" rtl="0">
              <a:lnSpc>
                <a:spcPct val="115000"/>
              </a:lnSpc>
              <a:spcBef>
                <a:spcPts val="0"/>
              </a:spcBef>
              <a:spcAft>
                <a:spcPts val="0"/>
              </a:spcAft>
              <a:buClr>
                <a:schemeClr val="accent2"/>
              </a:buClr>
              <a:buSzPts val="1200"/>
              <a:buFont typeface="Roboto"/>
              <a:buChar char="●"/>
            </a:pPr>
            <a:r>
              <a:rPr lang="en-GB" sz="1200">
                <a:solidFill>
                  <a:schemeClr val="accent2"/>
                </a:solidFill>
                <a:latin typeface="Roboto"/>
                <a:ea typeface="Roboto"/>
                <a:cs typeface="Roboto"/>
                <a:sym typeface="Roboto"/>
              </a:rPr>
              <a:t>Learning</a:t>
            </a:r>
            <a:endParaRPr sz="1200">
              <a:solidFill>
                <a:schemeClr val="accent2"/>
              </a:solidFill>
              <a:latin typeface="Roboto"/>
              <a:ea typeface="Roboto"/>
              <a:cs typeface="Roboto"/>
              <a:sym typeface="Roboto"/>
            </a:endParaRPr>
          </a:p>
          <a:p>
            <a:pPr marL="457200" lvl="0" indent="-304800" algn="l" rtl="0">
              <a:lnSpc>
                <a:spcPct val="115000"/>
              </a:lnSpc>
              <a:spcBef>
                <a:spcPts val="0"/>
              </a:spcBef>
              <a:spcAft>
                <a:spcPts val="0"/>
              </a:spcAft>
              <a:buClr>
                <a:schemeClr val="accent2"/>
              </a:buClr>
              <a:buSzPts val="1200"/>
              <a:buFont typeface="Roboto"/>
              <a:buChar char="●"/>
            </a:pPr>
            <a:r>
              <a:rPr lang="en-GB" sz="1200">
                <a:solidFill>
                  <a:schemeClr val="accent2"/>
                </a:solidFill>
                <a:latin typeface="Roboto"/>
                <a:ea typeface="Roboto"/>
                <a:cs typeface="Roboto"/>
                <a:sym typeface="Roboto"/>
              </a:rPr>
              <a:t>Safety</a:t>
            </a:r>
            <a:endParaRPr sz="1200">
              <a:solidFill>
                <a:schemeClr val="accent2"/>
              </a:solidFill>
              <a:latin typeface="Roboto"/>
              <a:ea typeface="Roboto"/>
              <a:cs typeface="Roboto"/>
              <a:sym typeface="Roboto"/>
            </a:endParaRPr>
          </a:p>
          <a:p>
            <a:pPr marL="457200" lvl="0" indent="-304800" algn="l" rtl="0">
              <a:lnSpc>
                <a:spcPct val="115000"/>
              </a:lnSpc>
              <a:spcBef>
                <a:spcPts val="0"/>
              </a:spcBef>
              <a:spcAft>
                <a:spcPts val="0"/>
              </a:spcAft>
              <a:buClr>
                <a:schemeClr val="accent2"/>
              </a:buClr>
              <a:buSzPts val="1200"/>
              <a:buFont typeface="Roboto"/>
              <a:buChar char="●"/>
            </a:pPr>
            <a:r>
              <a:rPr lang="en-GB" sz="1200">
                <a:solidFill>
                  <a:schemeClr val="accent2"/>
                </a:solidFill>
                <a:latin typeface="Roboto"/>
                <a:ea typeface="Roboto"/>
                <a:cs typeface="Roboto"/>
                <a:sym typeface="Roboto"/>
              </a:rPr>
              <a:t>Wellbeing and Belonging</a:t>
            </a:r>
            <a:endParaRPr sz="1200">
              <a:solidFill>
                <a:schemeClr val="accent2"/>
              </a:solidFill>
              <a:latin typeface="Roboto"/>
              <a:ea typeface="Roboto"/>
              <a:cs typeface="Roboto"/>
              <a:sym typeface="Roboto"/>
            </a:endParaRPr>
          </a:p>
          <a:p>
            <a:pPr marL="0" lvl="0" indent="0" algn="l" rtl="0">
              <a:lnSpc>
                <a:spcPct val="115000"/>
              </a:lnSpc>
              <a:spcBef>
                <a:spcPts val="2000"/>
              </a:spcBef>
              <a:spcAft>
                <a:spcPts val="0"/>
              </a:spcAft>
              <a:buNone/>
            </a:pPr>
            <a:r>
              <a:rPr lang="en-GB" sz="1200">
                <a:solidFill>
                  <a:schemeClr val="accent2"/>
                </a:solidFill>
                <a:latin typeface="Roboto"/>
                <a:ea typeface="Roboto"/>
                <a:cs typeface="Roboto"/>
                <a:sym typeface="Roboto"/>
              </a:rPr>
              <a:t>The pathways include clear, concise, locally-agreed information on interventions and strategies to use at school, as well as when to seek further support, who can provide it, and how to make requests.</a:t>
            </a:r>
            <a:endParaRPr sz="1200">
              <a:solidFill>
                <a:schemeClr val="accent2"/>
              </a:solidFill>
              <a:latin typeface="Roboto"/>
              <a:ea typeface="Roboto"/>
              <a:cs typeface="Roboto"/>
              <a:sym typeface="Roboto"/>
            </a:endParaRPr>
          </a:p>
          <a:p>
            <a:pPr marL="0" lvl="0" indent="0" algn="l" rtl="0">
              <a:lnSpc>
                <a:spcPct val="115000"/>
              </a:lnSpc>
              <a:spcBef>
                <a:spcPts val="1300"/>
              </a:spcBef>
              <a:spcAft>
                <a:spcPts val="0"/>
              </a:spcAft>
              <a:buNone/>
            </a:pPr>
            <a:r>
              <a:rPr lang="en-GB" sz="1200">
                <a:solidFill>
                  <a:schemeClr val="accent2"/>
                </a:solidFill>
                <a:latin typeface="Roboto"/>
                <a:ea typeface="Roboto"/>
                <a:cs typeface="Roboto"/>
                <a:sym typeface="Roboto"/>
              </a:rPr>
              <a:t>The pathways and support pages are developed collaboratively by educators, support agencies, general practitioners, hospital clinicians, and a wide range of other education and health professionals working with specialist writers. Subscribe to </a:t>
            </a:r>
            <a:r>
              <a:rPr lang="en-GB" sz="1200" u="sng">
                <a:solidFill>
                  <a:srgbClr val="398ECC"/>
                </a:solidFill>
                <a:latin typeface="Roboto"/>
                <a:ea typeface="Roboto"/>
                <a:cs typeface="Roboto"/>
                <a:sym typeface="Roboto"/>
                <a:hlinkClick r:id="rId3"/>
              </a:rPr>
              <a:t>Leading Lights updates</a:t>
            </a:r>
            <a:r>
              <a:rPr lang="en-GB" sz="1200">
                <a:solidFill>
                  <a:schemeClr val="accent2"/>
                </a:solidFill>
                <a:latin typeface="Roboto"/>
                <a:ea typeface="Roboto"/>
                <a:cs typeface="Roboto"/>
                <a:sym typeface="Roboto"/>
              </a:rPr>
              <a:t> to be notified when new pathways become available.</a:t>
            </a:r>
            <a:endParaRPr sz="1200">
              <a:solidFill>
                <a:schemeClr val="accent2"/>
              </a:solidFill>
              <a:latin typeface="Roboto"/>
              <a:ea typeface="Roboto"/>
              <a:cs typeface="Roboto"/>
              <a:sym typeface="Roboto"/>
            </a:endParaRPr>
          </a:p>
          <a:p>
            <a:pPr marL="0" lvl="0" indent="0" algn="l" rtl="0">
              <a:lnSpc>
                <a:spcPct val="115000"/>
              </a:lnSpc>
              <a:spcBef>
                <a:spcPts val="1300"/>
              </a:spcBef>
              <a:spcAft>
                <a:spcPts val="1300"/>
              </a:spcAft>
              <a:buNone/>
            </a:pPr>
            <a:r>
              <a:rPr lang="en-GB" sz="1200">
                <a:solidFill>
                  <a:schemeClr val="accent2"/>
                </a:solidFill>
                <a:latin typeface="Roboto"/>
                <a:ea typeface="Roboto"/>
                <a:cs typeface="Roboto"/>
                <a:sym typeface="Roboto"/>
              </a:rPr>
              <a:t>You can help us make the content even better by using the Send Feedback button (on every page) to tell us what you think, ask questions, and make suggestions.</a:t>
            </a:r>
            <a:endParaRPr sz="1200">
              <a:solidFill>
                <a:schemeClr val="accent2"/>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9" name="Google Shape;149;p28"/>
          <p:cNvPicPr preferRelativeResize="0"/>
          <p:nvPr/>
        </p:nvPicPr>
        <p:blipFill>
          <a:blip r:embed="rId3">
            <a:alphaModFix/>
          </a:blip>
          <a:stretch>
            <a:fillRect/>
          </a:stretch>
        </p:blipFill>
        <p:spPr>
          <a:xfrm>
            <a:off x="79750" y="456227"/>
            <a:ext cx="8752550" cy="4487647"/>
          </a:xfrm>
          <a:prstGeom prst="rect">
            <a:avLst/>
          </a:prstGeom>
          <a:noFill/>
          <a:ln>
            <a:noFill/>
          </a:ln>
        </p:spPr>
      </p:pic>
      <p:sp>
        <p:nvSpPr>
          <p:cNvPr id="150" name="Google Shape;150;p28"/>
          <p:cNvSpPr txBox="1"/>
          <p:nvPr/>
        </p:nvSpPr>
        <p:spPr>
          <a:xfrm>
            <a:off x="0" y="0"/>
            <a:ext cx="4016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4"/>
              </a:rPr>
              <a:t>https://canterbury.leadinglights.org.nz/307.htm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2 x 10 strategy</a:t>
            </a:r>
            <a:endParaRPr/>
          </a:p>
          <a:p>
            <a:pPr marL="0" lvl="0" indent="0" algn="l" rtl="0">
              <a:spcBef>
                <a:spcPts val="0"/>
              </a:spcBef>
              <a:spcAft>
                <a:spcPts val="0"/>
              </a:spcAft>
              <a:buNone/>
            </a:pPr>
            <a:endParaRPr/>
          </a:p>
        </p:txBody>
      </p:sp>
      <p:sp>
        <p:nvSpPr>
          <p:cNvPr id="156" name="Google Shape;156;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7" name="Google Shape;157;p29"/>
          <p:cNvPicPr preferRelativeResize="0"/>
          <p:nvPr/>
        </p:nvPicPr>
        <p:blipFill>
          <a:blip r:embed="rId3">
            <a:alphaModFix/>
          </a:blip>
          <a:stretch>
            <a:fillRect/>
          </a:stretch>
        </p:blipFill>
        <p:spPr>
          <a:xfrm>
            <a:off x="2751616" y="0"/>
            <a:ext cx="3640767"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0"/>
          <p:cNvSpPr txBox="1">
            <a:spLocks noGrp="1"/>
          </p:cNvSpPr>
          <p:nvPr>
            <p:ph type="title"/>
          </p:nvPr>
        </p:nvSpPr>
        <p:spPr>
          <a:xfrm>
            <a:off x="311700" y="445025"/>
            <a:ext cx="8520600" cy="572700"/>
          </a:xfrm>
          <a:prstGeom prst="rect">
            <a:avLst/>
          </a:prstGeom>
          <a:solidFill>
            <a:srgbClr val="F4CCCC"/>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t>Building and maintaining Positive Relationships</a:t>
            </a:r>
            <a:endParaRPr/>
          </a:p>
        </p:txBody>
      </p:sp>
      <p:sp>
        <p:nvSpPr>
          <p:cNvPr id="163" name="Google Shape;163;p30"/>
          <p:cNvSpPr txBox="1">
            <a:spLocks noGrp="1"/>
          </p:cNvSpPr>
          <p:nvPr>
            <p:ph type="body" idx="1"/>
          </p:nvPr>
        </p:nvSpPr>
        <p:spPr>
          <a:xfrm>
            <a:off x="311700" y="1152475"/>
            <a:ext cx="8520600" cy="3416400"/>
          </a:xfrm>
          <a:prstGeom prst="rect">
            <a:avLst/>
          </a:prstGeom>
          <a:solidFill>
            <a:srgbClr val="B6D7A8"/>
          </a:solidFill>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64" name="Google Shape;164;p30"/>
          <p:cNvPicPr preferRelativeResize="0"/>
          <p:nvPr/>
        </p:nvPicPr>
        <p:blipFill rotWithShape="1">
          <a:blip r:embed="rId3">
            <a:alphaModFix/>
          </a:blip>
          <a:srcRect l="-17831" r="-12614"/>
          <a:stretch/>
        </p:blipFill>
        <p:spPr>
          <a:xfrm>
            <a:off x="6469325" y="2130412"/>
            <a:ext cx="2362976" cy="1980024"/>
          </a:xfrm>
          <a:prstGeom prst="rect">
            <a:avLst/>
          </a:prstGeom>
          <a:noFill/>
          <a:ln>
            <a:noFill/>
          </a:ln>
        </p:spPr>
      </p:pic>
      <p:pic>
        <p:nvPicPr>
          <p:cNvPr id="165" name="Google Shape;165;p30"/>
          <p:cNvPicPr preferRelativeResize="0"/>
          <p:nvPr/>
        </p:nvPicPr>
        <p:blipFill>
          <a:blip r:embed="rId4">
            <a:alphaModFix/>
          </a:blip>
          <a:stretch>
            <a:fillRect/>
          </a:stretch>
        </p:blipFill>
        <p:spPr>
          <a:xfrm>
            <a:off x="786825" y="1915450"/>
            <a:ext cx="2409950" cy="2409950"/>
          </a:xfrm>
          <a:prstGeom prst="rect">
            <a:avLst/>
          </a:prstGeom>
          <a:noFill/>
          <a:ln>
            <a:noFill/>
          </a:ln>
        </p:spPr>
      </p:pic>
      <p:pic>
        <p:nvPicPr>
          <p:cNvPr id="166" name="Google Shape;166;p30"/>
          <p:cNvPicPr preferRelativeResize="0"/>
          <p:nvPr/>
        </p:nvPicPr>
        <p:blipFill>
          <a:blip r:embed="rId5">
            <a:alphaModFix/>
          </a:blip>
          <a:stretch>
            <a:fillRect/>
          </a:stretch>
        </p:blipFill>
        <p:spPr>
          <a:xfrm>
            <a:off x="3734325" y="2008075"/>
            <a:ext cx="2081150" cy="2081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3" name="Google Shape;173;p31"/>
          <p:cNvPicPr preferRelativeResize="0"/>
          <p:nvPr/>
        </p:nvPicPr>
        <p:blipFill>
          <a:blip r:embed="rId3">
            <a:alphaModFix/>
          </a:blip>
          <a:stretch>
            <a:fillRect/>
          </a:stretch>
        </p:blipFill>
        <p:spPr>
          <a:xfrm>
            <a:off x="311700" y="74700"/>
            <a:ext cx="8520599" cy="47857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1"/>
          </p:nvPr>
        </p:nvSpPr>
        <p:spPr>
          <a:xfrm>
            <a:off x="311700" y="1152475"/>
            <a:ext cx="8520600" cy="3416400"/>
          </a:xfrm>
          <a:prstGeom prst="rect">
            <a:avLst/>
          </a:prstGeom>
          <a:solidFill>
            <a:srgbClr val="F4CCCC"/>
          </a:solidFill>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3"/>
              </a:rPr>
              <a:t>Polar Bear</a:t>
            </a:r>
            <a:endParaRPr/>
          </a:p>
          <a:p>
            <a:pPr marL="0" lvl="0" indent="0" algn="l" rtl="0">
              <a:spcBef>
                <a:spcPts val="1600"/>
              </a:spcBef>
              <a:spcAft>
                <a:spcPts val="1600"/>
              </a:spcAft>
              <a:buNone/>
            </a:pPr>
            <a:endParaRPr/>
          </a:p>
        </p:txBody>
      </p:sp>
      <p:pic>
        <p:nvPicPr>
          <p:cNvPr id="61" name="Google Shape;61;p14"/>
          <p:cNvPicPr preferRelativeResize="0"/>
          <p:nvPr/>
        </p:nvPicPr>
        <p:blipFill>
          <a:blip r:embed="rId4">
            <a:alphaModFix/>
          </a:blip>
          <a:stretch>
            <a:fillRect/>
          </a:stretch>
        </p:blipFill>
        <p:spPr>
          <a:xfrm>
            <a:off x="2330625" y="1369238"/>
            <a:ext cx="4482749" cy="2982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311700" y="445025"/>
            <a:ext cx="8520600" cy="572700"/>
          </a:xfrm>
          <a:prstGeom prst="rect">
            <a:avLst/>
          </a:prstGeom>
          <a:solidFill>
            <a:srgbClr val="A2C4C9"/>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3000"/>
              <a:t>Check in</a:t>
            </a:r>
            <a:endParaRPr sz="3000"/>
          </a:p>
        </p:txBody>
      </p:sp>
      <p:sp>
        <p:nvSpPr>
          <p:cNvPr id="179" name="Google Shape;179;p32"/>
          <p:cNvSpPr txBox="1">
            <a:spLocks noGrp="1"/>
          </p:cNvSpPr>
          <p:nvPr>
            <p:ph type="body" idx="1"/>
          </p:nvPr>
        </p:nvSpPr>
        <p:spPr>
          <a:xfrm>
            <a:off x="311700" y="972702"/>
            <a:ext cx="8520600" cy="4036800"/>
          </a:xfrm>
          <a:prstGeom prst="rect">
            <a:avLst/>
          </a:prstGeom>
          <a:solidFill>
            <a:srgbClr val="FFF2CC"/>
          </a:solidFill>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GB" sz="2000"/>
              <a:t>How are you feeling today?</a:t>
            </a:r>
            <a:endParaRPr sz="2000"/>
          </a:p>
          <a:p>
            <a:pPr marL="457200" lvl="0" indent="0" algn="l" rtl="0">
              <a:spcBef>
                <a:spcPts val="1600"/>
              </a:spcBef>
              <a:spcAft>
                <a:spcPts val="0"/>
              </a:spcAft>
              <a:buNone/>
            </a:pPr>
            <a:endParaRPr sz="2000"/>
          </a:p>
          <a:p>
            <a:pPr marL="457200" lvl="0" indent="-355600" algn="l" rtl="0">
              <a:spcBef>
                <a:spcPts val="1600"/>
              </a:spcBef>
              <a:spcAft>
                <a:spcPts val="0"/>
              </a:spcAft>
              <a:buSzPts val="2000"/>
              <a:buChar char="★"/>
            </a:pPr>
            <a:r>
              <a:rPr lang="en-GB" sz="2000"/>
              <a:t>What are you looking forward today?</a:t>
            </a:r>
            <a:endParaRPr sz="2000"/>
          </a:p>
          <a:p>
            <a:pPr marL="457200" lvl="0" indent="0" algn="l" rtl="0">
              <a:spcBef>
                <a:spcPts val="1600"/>
              </a:spcBef>
              <a:spcAft>
                <a:spcPts val="0"/>
              </a:spcAft>
              <a:buNone/>
            </a:pPr>
            <a:endParaRPr sz="2000"/>
          </a:p>
          <a:p>
            <a:pPr marL="457200" lvl="0" indent="-355600" algn="l" rtl="0">
              <a:spcBef>
                <a:spcPts val="1600"/>
              </a:spcBef>
              <a:spcAft>
                <a:spcPts val="0"/>
              </a:spcAft>
              <a:buSzPts val="2000"/>
              <a:buChar char="★"/>
            </a:pPr>
            <a:r>
              <a:rPr lang="en-GB" sz="2000"/>
              <a:t>How was the weekend?</a:t>
            </a:r>
            <a:endParaRPr sz="2000"/>
          </a:p>
          <a:p>
            <a:pPr marL="0" lvl="0" indent="0" algn="l" rtl="0">
              <a:spcBef>
                <a:spcPts val="1600"/>
              </a:spcBef>
              <a:spcAft>
                <a:spcPts val="0"/>
              </a:spcAft>
              <a:buNone/>
            </a:pPr>
            <a:endParaRPr sz="2000"/>
          </a:p>
          <a:p>
            <a:pPr marL="457200" lvl="0" indent="-355600" algn="l" rtl="0">
              <a:spcBef>
                <a:spcPts val="1600"/>
              </a:spcBef>
              <a:spcAft>
                <a:spcPts val="0"/>
              </a:spcAft>
              <a:buSzPts val="2000"/>
              <a:buChar char="★"/>
            </a:pPr>
            <a:r>
              <a:rPr lang="en-GB" sz="2000"/>
              <a:t>What was something you enjoyed about the weekend?</a:t>
            </a:r>
            <a:endParaRPr sz="2000"/>
          </a:p>
          <a:p>
            <a:pPr marL="0" lvl="0" indent="0" algn="l" rtl="0">
              <a:spcBef>
                <a:spcPts val="1600"/>
              </a:spcBef>
              <a:spcAft>
                <a:spcPts val="0"/>
              </a:spcAft>
              <a:buNone/>
            </a:pPr>
            <a:endParaRPr/>
          </a:p>
          <a:p>
            <a:pPr marL="0" lvl="0" indent="0" algn="l" rtl="0">
              <a:spcBef>
                <a:spcPts val="1600"/>
              </a:spcBef>
              <a:spcAft>
                <a:spcPts val="1600"/>
              </a:spcAft>
              <a:buNone/>
            </a:pPr>
            <a:r>
              <a:rPr lang="en-GB"/>
              <a:t>Calm down kit</a:t>
            </a:r>
            <a:endParaRPr/>
          </a:p>
        </p:txBody>
      </p:sp>
      <p:pic>
        <p:nvPicPr>
          <p:cNvPr id="180" name="Google Shape;180;p32"/>
          <p:cNvPicPr preferRelativeResize="0"/>
          <p:nvPr/>
        </p:nvPicPr>
        <p:blipFill>
          <a:blip r:embed="rId3">
            <a:alphaModFix/>
          </a:blip>
          <a:stretch>
            <a:fillRect/>
          </a:stretch>
        </p:blipFill>
        <p:spPr>
          <a:xfrm>
            <a:off x="5139575" y="947800"/>
            <a:ext cx="3798400" cy="3466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txBox="1">
            <a:spLocks noGrp="1"/>
          </p:cNvSpPr>
          <p:nvPr>
            <p:ph type="body" idx="1"/>
          </p:nvPr>
        </p:nvSpPr>
        <p:spPr>
          <a:xfrm>
            <a:off x="82200" y="199625"/>
            <a:ext cx="8948400" cy="4814700"/>
          </a:xfrm>
          <a:prstGeom prst="rect">
            <a:avLst/>
          </a:prstGeom>
          <a:solidFill>
            <a:srgbClr val="CFE2F3"/>
          </a:solidFill>
        </p:spPr>
        <p:txBody>
          <a:bodyPr spcFirstLastPara="1" wrap="square" lIns="91425" tIns="91425" rIns="91425" bIns="91425" anchor="t" anchorCtr="0">
            <a:noAutofit/>
          </a:bodyPr>
          <a:lstStyle/>
          <a:p>
            <a:pPr marL="0" lvl="0" indent="0" algn="l" rtl="0">
              <a:spcBef>
                <a:spcPts val="0"/>
              </a:spcBef>
              <a:spcAft>
                <a:spcPts val="0"/>
              </a:spcAft>
              <a:buNone/>
            </a:pPr>
            <a:r>
              <a:rPr lang="en-GB" sz="2400"/>
              <a:t>When your student is having a good day,</a:t>
            </a:r>
            <a:endParaRPr sz="2400"/>
          </a:p>
          <a:p>
            <a:pPr marL="0" lvl="0" indent="0" algn="l" rtl="0">
              <a:spcBef>
                <a:spcPts val="1600"/>
              </a:spcBef>
              <a:spcAft>
                <a:spcPts val="0"/>
              </a:spcAft>
              <a:buClr>
                <a:schemeClr val="dk1"/>
              </a:buClr>
              <a:buSzPts val="1100"/>
              <a:buFont typeface="Arial"/>
              <a:buNone/>
            </a:pPr>
            <a:r>
              <a:rPr lang="en-GB" sz="2400"/>
              <a:t>                                    what does that look like?  </a:t>
            </a:r>
            <a:endParaRPr sz="2400"/>
          </a:p>
          <a:p>
            <a:pPr marL="0" lvl="0" indent="0" algn="ctr" rtl="0">
              <a:spcBef>
                <a:spcPts val="1600"/>
              </a:spcBef>
              <a:spcAft>
                <a:spcPts val="0"/>
              </a:spcAft>
              <a:buClr>
                <a:schemeClr val="dk1"/>
              </a:buClr>
              <a:buSzPts val="1100"/>
              <a:buFont typeface="Arial"/>
              <a:buNone/>
            </a:pPr>
            <a:endParaRPr sz="2400"/>
          </a:p>
          <a:p>
            <a:pPr marL="0" lvl="0" indent="0" algn="ctr" rtl="0">
              <a:spcBef>
                <a:spcPts val="1600"/>
              </a:spcBef>
              <a:spcAft>
                <a:spcPts val="0"/>
              </a:spcAft>
              <a:buNone/>
            </a:pPr>
            <a:r>
              <a:rPr lang="en-GB" sz="2400"/>
              <a:t>            When the same student is not having a good day,     </a:t>
            </a:r>
            <a:endParaRPr sz="2400"/>
          </a:p>
          <a:p>
            <a:pPr marL="0" lvl="0" indent="0" algn="ctr" rtl="0">
              <a:spcBef>
                <a:spcPts val="1600"/>
              </a:spcBef>
              <a:spcAft>
                <a:spcPts val="0"/>
              </a:spcAft>
              <a:buClr>
                <a:schemeClr val="dk1"/>
              </a:buClr>
              <a:buSzPts val="1100"/>
              <a:buFont typeface="Arial"/>
              <a:buNone/>
            </a:pPr>
            <a:r>
              <a:rPr lang="en-GB" sz="2400"/>
              <a:t>what does that look like?   </a:t>
            </a:r>
            <a:endParaRPr sz="2400"/>
          </a:p>
          <a:p>
            <a:pPr marL="0" lvl="0" indent="0" algn="ctr" rtl="0">
              <a:spcBef>
                <a:spcPts val="1600"/>
              </a:spcBef>
              <a:spcAft>
                <a:spcPts val="0"/>
              </a:spcAft>
              <a:buClr>
                <a:schemeClr val="dk1"/>
              </a:buClr>
              <a:buSzPts val="1100"/>
              <a:buFont typeface="Arial"/>
              <a:buNone/>
            </a:pPr>
            <a:endParaRPr sz="2400"/>
          </a:p>
          <a:p>
            <a:pPr marL="0" lvl="0" indent="0" algn="ctr" rtl="0">
              <a:spcBef>
                <a:spcPts val="1600"/>
              </a:spcBef>
              <a:spcAft>
                <a:spcPts val="1600"/>
              </a:spcAft>
              <a:buClr>
                <a:schemeClr val="dk1"/>
              </a:buClr>
              <a:buSzPts val="1100"/>
              <a:buFont typeface="Arial"/>
              <a:buNone/>
            </a:pPr>
            <a:r>
              <a:rPr lang="en-GB" sz="2400"/>
              <a:t>How do you approach the situation?</a:t>
            </a:r>
            <a:endParaRPr sz="2400"/>
          </a:p>
        </p:txBody>
      </p:sp>
      <p:pic>
        <p:nvPicPr>
          <p:cNvPr id="186" name="Google Shape;186;p33"/>
          <p:cNvPicPr preferRelativeResize="0"/>
          <p:nvPr/>
        </p:nvPicPr>
        <p:blipFill>
          <a:blip r:embed="rId3">
            <a:alphaModFix/>
          </a:blip>
          <a:stretch>
            <a:fillRect/>
          </a:stretch>
        </p:blipFill>
        <p:spPr>
          <a:xfrm>
            <a:off x="7002073" y="70475"/>
            <a:ext cx="1595350" cy="1550101"/>
          </a:xfrm>
          <a:prstGeom prst="rect">
            <a:avLst/>
          </a:prstGeom>
          <a:noFill/>
          <a:ln>
            <a:noFill/>
          </a:ln>
        </p:spPr>
      </p:pic>
      <p:pic>
        <p:nvPicPr>
          <p:cNvPr id="187" name="Google Shape;187;p33"/>
          <p:cNvPicPr preferRelativeResize="0"/>
          <p:nvPr/>
        </p:nvPicPr>
        <p:blipFill>
          <a:blip r:embed="rId4">
            <a:alphaModFix/>
          </a:blip>
          <a:stretch>
            <a:fillRect/>
          </a:stretch>
        </p:blipFill>
        <p:spPr>
          <a:xfrm>
            <a:off x="380675" y="2571746"/>
            <a:ext cx="1595350" cy="1329458"/>
          </a:xfrm>
          <a:prstGeom prst="rect">
            <a:avLst/>
          </a:prstGeom>
          <a:noFill/>
          <a:ln>
            <a:noFill/>
          </a:ln>
        </p:spPr>
      </p:pic>
      <p:pic>
        <p:nvPicPr>
          <p:cNvPr id="188" name="Google Shape;188;p33"/>
          <p:cNvPicPr preferRelativeResize="0"/>
          <p:nvPr/>
        </p:nvPicPr>
        <p:blipFill>
          <a:blip r:embed="rId5">
            <a:alphaModFix/>
          </a:blip>
          <a:stretch>
            <a:fillRect/>
          </a:stretch>
        </p:blipFill>
        <p:spPr>
          <a:xfrm>
            <a:off x="7765100" y="2653950"/>
            <a:ext cx="832325" cy="22899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4"/>
          <p:cNvSpPr txBox="1">
            <a:spLocks noGrp="1"/>
          </p:cNvSpPr>
          <p:nvPr>
            <p:ph type="title"/>
          </p:nvPr>
        </p:nvSpPr>
        <p:spPr>
          <a:xfrm>
            <a:off x="311700" y="445025"/>
            <a:ext cx="8520600" cy="572700"/>
          </a:xfrm>
          <a:prstGeom prst="rect">
            <a:avLst/>
          </a:prstGeom>
          <a:solidFill>
            <a:srgbClr val="EAD1DC"/>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a:solidFill>
                  <a:srgbClr val="FF9900"/>
                </a:solidFill>
              </a:rPr>
              <a:t>Have you thought about?</a:t>
            </a:r>
            <a:endParaRPr/>
          </a:p>
        </p:txBody>
      </p:sp>
      <p:graphicFrame>
        <p:nvGraphicFramePr>
          <p:cNvPr id="194" name="Google Shape;194;p34"/>
          <p:cNvGraphicFramePr/>
          <p:nvPr/>
        </p:nvGraphicFramePr>
        <p:xfrm>
          <a:off x="952500" y="1143625"/>
          <a:ext cx="3000000" cy="3000000"/>
        </p:xfrm>
        <a:graphic>
          <a:graphicData uri="http://schemas.openxmlformats.org/drawingml/2006/table">
            <a:tbl>
              <a:tblPr>
                <a:noFill/>
                <a:tableStyleId>{FCB355AA-25F6-4DDB-8E29-6F8F5C90CEA5}</a:tableStyleId>
              </a:tblPr>
              <a:tblGrid>
                <a:gridCol w="3513825">
                  <a:extLst>
                    <a:ext uri="{9D8B030D-6E8A-4147-A177-3AD203B41FA5}">
                      <a16:colId xmlns:a16="http://schemas.microsoft.com/office/drawing/2014/main" val="20000"/>
                    </a:ext>
                  </a:extLst>
                </a:gridCol>
                <a:gridCol w="3725175">
                  <a:extLst>
                    <a:ext uri="{9D8B030D-6E8A-4147-A177-3AD203B41FA5}">
                      <a16:colId xmlns:a16="http://schemas.microsoft.com/office/drawing/2014/main" val="20001"/>
                    </a:ext>
                  </a:extLst>
                </a:gridCol>
              </a:tblGrid>
              <a:tr h="792325">
                <a:tc>
                  <a:txBody>
                    <a:bodyPr/>
                    <a:lstStyle/>
                    <a:p>
                      <a:pPr marL="457200" lvl="0" indent="0" algn="ctr" rtl="0">
                        <a:lnSpc>
                          <a:spcPct val="115000"/>
                        </a:lnSpc>
                        <a:spcBef>
                          <a:spcPts val="0"/>
                        </a:spcBef>
                        <a:spcAft>
                          <a:spcPts val="1600"/>
                        </a:spcAft>
                        <a:buClr>
                          <a:schemeClr val="dk1"/>
                        </a:buClr>
                        <a:buSzPts val="1100"/>
                        <a:buFont typeface="Arial"/>
                        <a:buNone/>
                      </a:pPr>
                      <a:r>
                        <a:rPr lang="en-GB" sz="1800">
                          <a:solidFill>
                            <a:srgbClr val="FF9900"/>
                          </a:solidFill>
                        </a:rPr>
                        <a:t>Movement Breaks</a:t>
                      </a:r>
                      <a:endParaRPr/>
                    </a:p>
                  </a:txBody>
                  <a:tcPr marL="91425" marR="91425" marT="91425" marB="91425">
                    <a:solidFill>
                      <a:srgbClr val="FCE5CD"/>
                    </a:solidFill>
                  </a:tcPr>
                </a:tc>
                <a:tc>
                  <a:txBody>
                    <a:bodyPr/>
                    <a:lstStyle/>
                    <a:p>
                      <a:pPr marL="0" lvl="0" indent="0" algn="ctr" rtl="0">
                        <a:lnSpc>
                          <a:spcPct val="115000"/>
                        </a:lnSpc>
                        <a:spcBef>
                          <a:spcPts val="0"/>
                        </a:spcBef>
                        <a:spcAft>
                          <a:spcPts val="1600"/>
                        </a:spcAft>
                        <a:buClr>
                          <a:schemeClr val="dk1"/>
                        </a:buClr>
                        <a:buSzPts val="1100"/>
                        <a:buFont typeface="Arial"/>
                        <a:buNone/>
                      </a:pPr>
                      <a:r>
                        <a:rPr lang="en-GB" sz="1800">
                          <a:solidFill>
                            <a:srgbClr val="FF9900"/>
                          </a:solidFill>
                        </a:rPr>
                        <a:t>Memory, card or dice games</a:t>
                      </a:r>
                      <a:endParaRPr/>
                    </a:p>
                  </a:txBody>
                  <a:tcPr marL="91425" marR="91425" marT="91425" marB="91425">
                    <a:solidFill>
                      <a:srgbClr val="FCE5CD"/>
                    </a:solidFill>
                  </a:tcPr>
                </a:tc>
                <a:extLst>
                  <a:ext uri="{0D108BD9-81ED-4DB2-BD59-A6C34878D82A}">
                    <a16:rowId xmlns:a16="http://schemas.microsoft.com/office/drawing/2014/main" val="10000"/>
                  </a:ext>
                </a:extLst>
              </a:tr>
              <a:tr h="792325">
                <a:tc>
                  <a:txBody>
                    <a:bodyPr/>
                    <a:lstStyle/>
                    <a:p>
                      <a:pPr marL="0" lvl="0" indent="0" algn="ctr" rtl="0">
                        <a:lnSpc>
                          <a:spcPct val="115000"/>
                        </a:lnSpc>
                        <a:spcBef>
                          <a:spcPts val="0"/>
                        </a:spcBef>
                        <a:spcAft>
                          <a:spcPts val="1600"/>
                        </a:spcAft>
                        <a:buClr>
                          <a:schemeClr val="dk1"/>
                        </a:buClr>
                        <a:buSzPts val="1100"/>
                        <a:buFont typeface="Arial"/>
                        <a:buNone/>
                      </a:pPr>
                      <a:r>
                        <a:rPr lang="en-GB" sz="1800">
                          <a:solidFill>
                            <a:srgbClr val="FF9900"/>
                          </a:solidFill>
                        </a:rPr>
                        <a:t>Sensory Breaks</a:t>
                      </a:r>
                      <a:endParaRPr/>
                    </a:p>
                  </a:txBody>
                  <a:tcPr marL="91425" marR="91425" marT="91425" marB="91425">
                    <a:solidFill>
                      <a:srgbClr val="FCE5CD"/>
                    </a:solidFill>
                  </a:tcPr>
                </a:tc>
                <a:tc>
                  <a:txBody>
                    <a:bodyPr/>
                    <a:lstStyle/>
                    <a:p>
                      <a:pPr marL="0" lvl="0" indent="0" algn="ctr" rtl="0">
                        <a:lnSpc>
                          <a:spcPct val="115000"/>
                        </a:lnSpc>
                        <a:spcBef>
                          <a:spcPts val="0"/>
                        </a:spcBef>
                        <a:spcAft>
                          <a:spcPts val="1600"/>
                        </a:spcAft>
                        <a:buClr>
                          <a:schemeClr val="dk1"/>
                        </a:buClr>
                        <a:buSzPts val="1100"/>
                        <a:buFont typeface="Arial"/>
                        <a:buNone/>
                      </a:pPr>
                      <a:r>
                        <a:rPr lang="en-GB" sz="1800">
                          <a:solidFill>
                            <a:srgbClr val="FF9900"/>
                          </a:solidFill>
                        </a:rPr>
                        <a:t>String game</a:t>
                      </a:r>
                      <a:endParaRPr/>
                    </a:p>
                  </a:txBody>
                  <a:tcPr marL="91425" marR="91425" marT="91425" marB="91425">
                    <a:solidFill>
                      <a:srgbClr val="FCE5CD"/>
                    </a:solidFill>
                  </a:tcPr>
                </a:tc>
                <a:extLst>
                  <a:ext uri="{0D108BD9-81ED-4DB2-BD59-A6C34878D82A}">
                    <a16:rowId xmlns:a16="http://schemas.microsoft.com/office/drawing/2014/main" val="10001"/>
                  </a:ext>
                </a:extLst>
              </a:tr>
              <a:tr h="792325">
                <a:tc>
                  <a:txBody>
                    <a:bodyPr/>
                    <a:lstStyle/>
                    <a:p>
                      <a:pPr marL="0" lvl="0" indent="0" algn="ctr" rtl="0">
                        <a:lnSpc>
                          <a:spcPct val="115000"/>
                        </a:lnSpc>
                        <a:spcBef>
                          <a:spcPts val="0"/>
                        </a:spcBef>
                        <a:spcAft>
                          <a:spcPts val="1600"/>
                        </a:spcAft>
                        <a:buClr>
                          <a:schemeClr val="dk1"/>
                        </a:buClr>
                        <a:buSzPts val="1100"/>
                        <a:buFont typeface="Arial"/>
                        <a:buNone/>
                      </a:pPr>
                      <a:r>
                        <a:rPr lang="en-GB" sz="1800">
                          <a:solidFill>
                            <a:srgbClr val="FF9900"/>
                          </a:solidFill>
                        </a:rPr>
                        <a:t>Spot the difference</a:t>
                      </a:r>
                      <a:endParaRPr/>
                    </a:p>
                  </a:txBody>
                  <a:tcPr marL="91425" marR="91425" marT="91425" marB="91425">
                    <a:solidFill>
                      <a:srgbClr val="FCE5CD"/>
                    </a:solidFill>
                  </a:tcPr>
                </a:tc>
                <a:tc>
                  <a:txBody>
                    <a:bodyPr/>
                    <a:lstStyle/>
                    <a:p>
                      <a:pPr marL="0" lvl="0" indent="0" algn="ctr" rtl="0">
                        <a:spcBef>
                          <a:spcPts val="0"/>
                        </a:spcBef>
                        <a:spcAft>
                          <a:spcPts val="0"/>
                        </a:spcAft>
                        <a:buNone/>
                      </a:pPr>
                      <a:r>
                        <a:rPr lang="en-GB" sz="1800">
                          <a:solidFill>
                            <a:srgbClr val="E69138"/>
                          </a:solidFill>
                        </a:rPr>
                        <a:t>Glitter Jar</a:t>
                      </a:r>
                      <a:endParaRPr sz="1800">
                        <a:solidFill>
                          <a:srgbClr val="E69138"/>
                        </a:solidFill>
                      </a:endParaRPr>
                    </a:p>
                  </a:txBody>
                  <a:tcPr marL="91425" marR="91425" marT="91425" marB="91425">
                    <a:solidFill>
                      <a:srgbClr val="FCE5CD"/>
                    </a:solidFill>
                  </a:tcPr>
                </a:tc>
                <a:extLst>
                  <a:ext uri="{0D108BD9-81ED-4DB2-BD59-A6C34878D82A}">
                    <a16:rowId xmlns:a16="http://schemas.microsoft.com/office/drawing/2014/main" val="10002"/>
                  </a:ext>
                </a:extLst>
              </a:tr>
              <a:tr h="792325">
                <a:tc>
                  <a:txBody>
                    <a:bodyPr/>
                    <a:lstStyle/>
                    <a:p>
                      <a:pPr marL="0" lvl="0" indent="0" algn="ctr" rtl="0">
                        <a:lnSpc>
                          <a:spcPct val="115000"/>
                        </a:lnSpc>
                        <a:spcBef>
                          <a:spcPts val="0"/>
                        </a:spcBef>
                        <a:spcAft>
                          <a:spcPts val="1600"/>
                        </a:spcAft>
                        <a:buClr>
                          <a:schemeClr val="dk1"/>
                        </a:buClr>
                        <a:buSzPts val="1100"/>
                        <a:buFont typeface="Arial"/>
                        <a:buNone/>
                      </a:pPr>
                      <a:r>
                        <a:rPr lang="en-GB" sz="1800">
                          <a:solidFill>
                            <a:srgbClr val="FF9900"/>
                          </a:solidFill>
                        </a:rPr>
                        <a:t>Yoga for Kids</a:t>
                      </a:r>
                      <a:endParaRPr/>
                    </a:p>
                  </a:txBody>
                  <a:tcPr marL="91425" marR="91425" marT="91425" marB="91425">
                    <a:solidFill>
                      <a:srgbClr val="FCE5CD"/>
                    </a:solidFill>
                  </a:tcPr>
                </a:tc>
                <a:tc>
                  <a:txBody>
                    <a:bodyPr/>
                    <a:lstStyle/>
                    <a:p>
                      <a:pPr marL="0" lvl="0" indent="0" algn="ctr" rtl="0">
                        <a:spcBef>
                          <a:spcPts val="0"/>
                        </a:spcBef>
                        <a:spcAft>
                          <a:spcPts val="0"/>
                        </a:spcAft>
                        <a:buNone/>
                      </a:pPr>
                      <a:r>
                        <a:rPr lang="en-GB" sz="1800">
                          <a:solidFill>
                            <a:srgbClr val="E69138"/>
                          </a:solidFill>
                        </a:rPr>
                        <a:t>Using the senses</a:t>
                      </a:r>
                      <a:endParaRPr sz="1800">
                        <a:solidFill>
                          <a:srgbClr val="E69138"/>
                        </a:solidFill>
                      </a:endParaRPr>
                    </a:p>
                  </a:txBody>
                  <a:tcPr marL="91425" marR="91425" marT="91425" marB="91425">
                    <a:solidFill>
                      <a:srgbClr val="FCE5CD"/>
                    </a:solidFill>
                  </a:tcPr>
                </a:tc>
                <a:extLst>
                  <a:ext uri="{0D108BD9-81ED-4DB2-BD59-A6C34878D82A}">
                    <a16:rowId xmlns:a16="http://schemas.microsoft.com/office/drawing/2014/main" val="10003"/>
                  </a:ext>
                </a:extLst>
              </a:tr>
              <a:tr h="510500">
                <a:tc>
                  <a:txBody>
                    <a:bodyPr/>
                    <a:lstStyle/>
                    <a:p>
                      <a:pPr marL="0" lvl="0" indent="0" algn="ctr" rtl="0">
                        <a:lnSpc>
                          <a:spcPct val="115000"/>
                        </a:lnSpc>
                        <a:spcBef>
                          <a:spcPts val="0"/>
                        </a:spcBef>
                        <a:spcAft>
                          <a:spcPts val="1600"/>
                        </a:spcAft>
                        <a:buClr>
                          <a:schemeClr val="dk1"/>
                        </a:buClr>
                        <a:buSzPts val="1100"/>
                        <a:buFont typeface="Arial"/>
                        <a:buNone/>
                      </a:pPr>
                      <a:r>
                        <a:rPr lang="en-GB" sz="1800">
                          <a:solidFill>
                            <a:srgbClr val="FF9900"/>
                          </a:solidFill>
                        </a:rPr>
                        <a:t>Breathing Exercises</a:t>
                      </a:r>
                      <a:endParaRPr/>
                    </a:p>
                  </a:txBody>
                  <a:tcPr marL="91425" marR="91425" marT="91425" marB="91425">
                    <a:solidFill>
                      <a:srgbClr val="FCE5CD"/>
                    </a:solidFill>
                  </a:tcPr>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98"/>
        <p:cNvGrpSpPr/>
        <p:nvPr/>
      </p:nvGrpSpPr>
      <p:grpSpPr>
        <a:xfrm>
          <a:off x="0" y="0"/>
          <a:ext cx="0" cy="0"/>
          <a:chOff x="0" y="0"/>
          <a:chExt cx="0" cy="0"/>
        </a:xfrm>
      </p:grpSpPr>
      <p:sp>
        <p:nvSpPr>
          <p:cNvPr id="199" name="Google Shape;199;p35"/>
          <p:cNvSpPr txBox="1">
            <a:spLocks noGrp="1"/>
          </p:cNvSpPr>
          <p:nvPr>
            <p:ph type="body" idx="1"/>
          </p:nvPr>
        </p:nvSpPr>
        <p:spPr>
          <a:xfrm>
            <a:off x="746825" y="1152475"/>
            <a:ext cx="8085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a:t>                   </a:t>
            </a:r>
            <a:endParaRPr/>
          </a:p>
        </p:txBody>
      </p:sp>
      <p:pic>
        <p:nvPicPr>
          <p:cNvPr id="200" name="Google Shape;200;p35"/>
          <p:cNvPicPr preferRelativeResize="0"/>
          <p:nvPr/>
        </p:nvPicPr>
        <p:blipFill rotWithShape="1">
          <a:blip r:embed="rId3">
            <a:alphaModFix/>
          </a:blip>
          <a:srcRect l="-13969" r="13969"/>
          <a:stretch/>
        </p:blipFill>
        <p:spPr>
          <a:xfrm>
            <a:off x="1511950" y="957500"/>
            <a:ext cx="5173400" cy="3416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6"/>
          <p:cNvSpPr txBox="1">
            <a:spLocks noGrp="1"/>
          </p:cNvSpPr>
          <p:nvPr>
            <p:ph type="body" idx="1"/>
          </p:nvPr>
        </p:nvSpPr>
        <p:spPr>
          <a:xfrm>
            <a:off x="311700" y="1152475"/>
            <a:ext cx="8520600" cy="3416400"/>
          </a:xfrm>
          <a:prstGeom prst="rect">
            <a:avLst/>
          </a:prstGeom>
          <a:solidFill>
            <a:srgbClr val="A2C4C9"/>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6" name="Google Shape;206;p36"/>
          <p:cNvPicPr preferRelativeResize="0"/>
          <p:nvPr/>
        </p:nvPicPr>
        <p:blipFill>
          <a:blip r:embed="rId3">
            <a:alphaModFix/>
          </a:blip>
          <a:stretch>
            <a:fillRect/>
          </a:stretch>
        </p:blipFill>
        <p:spPr>
          <a:xfrm>
            <a:off x="2927100" y="578200"/>
            <a:ext cx="2734375" cy="3794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txBox="1">
            <a:spLocks noGrp="1"/>
          </p:cNvSpPr>
          <p:nvPr>
            <p:ph type="body" idx="1"/>
          </p:nvPr>
        </p:nvSpPr>
        <p:spPr>
          <a:xfrm>
            <a:off x="311700" y="1152475"/>
            <a:ext cx="8520600" cy="3416400"/>
          </a:xfrm>
          <a:prstGeom prst="rect">
            <a:avLst/>
          </a:prstGeom>
          <a:solidFill>
            <a:srgbClr val="F4CCCC"/>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2" name="Google Shape;212;p37"/>
          <p:cNvPicPr preferRelativeResize="0"/>
          <p:nvPr/>
        </p:nvPicPr>
        <p:blipFill>
          <a:blip r:embed="rId3">
            <a:alphaModFix/>
          </a:blip>
          <a:stretch>
            <a:fillRect/>
          </a:stretch>
        </p:blipFill>
        <p:spPr>
          <a:xfrm>
            <a:off x="2751616" y="0"/>
            <a:ext cx="3640767"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8"/>
          <p:cNvSpPr txBox="1">
            <a:spLocks noGrp="1"/>
          </p:cNvSpPr>
          <p:nvPr>
            <p:ph type="title"/>
          </p:nvPr>
        </p:nvSpPr>
        <p:spPr>
          <a:xfrm>
            <a:off x="311700" y="445025"/>
            <a:ext cx="8520600" cy="572700"/>
          </a:xfrm>
          <a:prstGeom prst="rect">
            <a:avLst/>
          </a:prstGeom>
          <a:solidFill>
            <a:srgbClr val="CFE2F3"/>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t>Check out</a:t>
            </a:r>
            <a:endParaRPr/>
          </a:p>
        </p:txBody>
      </p:sp>
      <p:sp>
        <p:nvSpPr>
          <p:cNvPr id="218" name="Google Shape;218;p38"/>
          <p:cNvSpPr txBox="1">
            <a:spLocks noGrp="1"/>
          </p:cNvSpPr>
          <p:nvPr>
            <p:ph type="body" idx="1"/>
          </p:nvPr>
        </p:nvSpPr>
        <p:spPr>
          <a:xfrm>
            <a:off x="311700" y="1152475"/>
            <a:ext cx="8520600" cy="3779700"/>
          </a:xfrm>
          <a:prstGeom prst="rect">
            <a:avLst/>
          </a:prstGeom>
          <a:solidFill>
            <a:srgbClr val="D9EAD3"/>
          </a:solidFill>
        </p:spPr>
        <p:txBody>
          <a:bodyPr spcFirstLastPara="1" wrap="square" lIns="91425" tIns="91425" rIns="91425" bIns="91425" anchor="t" anchorCtr="0">
            <a:noAutofit/>
          </a:bodyPr>
          <a:lstStyle/>
          <a:p>
            <a:pPr marL="0" lvl="0" indent="0" algn="l" rtl="0">
              <a:spcBef>
                <a:spcPts val="0"/>
              </a:spcBef>
              <a:spcAft>
                <a:spcPts val="0"/>
              </a:spcAft>
              <a:buNone/>
            </a:pPr>
            <a:r>
              <a:rPr lang="en-GB"/>
              <a:t>What did you enjoy about your day?</a:t>
            </a:r>
            <a:endParaRPr/>
          </a:p>
          <a:p>
            <a:pPr marL="0" lvl="0" indent="0" algn="l" rtl="0">
              <a:spcBef>
                <a:spcPts val="1600"/>
              </a:spcBef>
              <a:spcAft>
                <a:spcPts val="0"/>
              </a:spcAft>
              <a:buNone/>
            </a:pPr>
            <a:endParaRPr/>
          </a:p>
          <a:p>
            <a:pPr marL="0" lvl="0" indent="0" algn="l" rtl="0">
              <a:spcBef>
                <a:spcPts val="1600"/>
              </a:spcBef>
              <a:spcAft>
                <a:spcPts val="0"/>
              </a:spcAft>
              <a:buNone/>
            </a:pPr>
            <a:r>
              <a:rPr lang="en-GB"/>
              <a:t>Why did you enjoy this?</a:t>
            </a:r>
            <a:endParaRPr/>
          </a:p>
          <a:p>
            <a:pPr marL="0" lvl="0" indent="0" algn="l" rtl="0">
              <a:spcBef>
                <a:spcPts val="1600"/>
              </a:spcBef>
              <a:spcAft>
                <a:spcPts val="0"/>
              </a:spcAft>
              <a:buNone/>
            </a:pPr>
            <a:endParaRPr/>
          </a:p>
          <a:p>
            <a:pPr marL="0" lvl="0" indent="0" algn="l" rtl="0">
              <a:spcBef>
                <a:spcPts val="1600"/>
              </a:spcBef>
              <a:spcAft>
                <a:spcPts val="0"/>
              </a:spcAft>
              <a:buNone/>
            </a:pPr>
            <a:r>
              <a:rPr lang="en-GB"/>
              <a:t>What could make it even better?</a:t>
            </a:r>
            <a:endParaRPr/>
          </a:p>
          <a:p>
            <a:pPr marL="0" lvl="0" indent="0" algn="l" rtl="0">
              <a:spcBef>
                <a:spcPts val="1600"/>
              </a:spcBef>
              <a:spcAft>
                <a:spcPts val="0"/>
              </a:spcAft>
              <a:buNone/>
            </a:pPr>
            <a:endParaRPr/>
          </a:p>
          <a:p>
            <a:pPr marL="0" lvl="0" indent="0" algn="l" rtl="0">
              <a:spcBef>
                <a:spcPts val="1600"/>
              </a:spcBef>
              <a:spcAft>
                <a:spcPts val="1600"/>
              </a:spcAft>
              <a:buNone/>
            </a:pPr>
            <a:r>
              <a:rPr lang="en-GB"/>
              <a:t>I am grateful for……..</a:t>
            </a:r>
            <a:endParaRPr/>
          </a:p>
        </p:txBody>
      </p:sp>
      <p:pic>
        <p:nvPicPr>
          <p:cNvPr id="219" name="Google Shape;219;p38"/>
          <p:cNvPicPr preferRelativeResize="0"/>
          <p:nvPr/>
        </p:nvPicPr>
        <p:blipFill>
          <a:blip r:embed="rId3">
            <a:alphaModFix/>
          </a:blip>
          <a:stretch>
            <a:fillRect/>
          </a:stretch>
        </p:blipFill>
        <p:spPr>
          <a:xfrm>
            <a:off x="5453050" y="1362525"/>
            <a:ext cx="3209050" cy="1504251"/>
          </a:xfrm>
          <a:prstGeom prst="rect">
            <a:avLst/>
          </a:prstGeom>
          <a:noFill/>
          <a:ln>
            <a:noFill/>
          </a:ln>
        </p:spPr>
      </p:pic>
      <p:pic>
        <p:nvPicPr>
          <p:cNvPr id="220" name="Google Shape;220;p38"/>
          <p:cNvPicPr preferRelativeResize="0"/>
          <p:nvPr/>
        </p:nvPicPr>
        <p:blipFill>
          <a:blip r:embed="rId4">
            <a:alphaModFix/>
          </a:blip>
          <a:stretch>
            <a:fillRect/>
          </a:stretch>
        </p:blipFill>
        <p:spPr>
          <a:xfrm>
            <a:off x="3910900" y="3211563"/>
            <a:ext cx="2590800" cy="1762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26" name="Google Shape;226;p39"/>
          <p:cNvPicPr preferRelativeResize="0"/>
          <p:nvPr/>
        </p:nvPicPr>
        <p:blipFill>
          <a:blip r:embed="rId3">
            <a:alphaModFix/>
          </a:blip>
          <a:stretch>
            <a:fillRect/>
          </a:stretch>
        </p:blipFill>
        <p:spPr>
          <a:xfrm>
            <a:off x="311700" y="570450"/>
            <a:ext cx="8520601" cy="4220750"/>
          </a:xfrm>
          <a:prstGeom prst="rect">
            <a:avLst/>
          </a:prstGeom>
          <a:noFill/>
          <a:ln>
            <a:noFill/>
          </a:ln>
        </p:spPr>
      </p:pic>
      <p:sp>
        <p:nvSpPr>
          <p:cNvPr id="227" name="Google Shape;227;p39"/>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4"/>
              </a:rPr>
              <a:t>https://www.inclusive.tki.org.nz/guides/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body" idx="1"/>
          </p:nvPr>
        </p:nvSpPr>
        <p:spPr>
          <a:xfrm>
            <a:off x="140925" y="129175"/>
            <a:ext cx="8902800" cy="4903800"/>
          </a:xfrm>
          <a:prstGeom prst="rect">
            <a:avLst/>
          </a:prstGeom>
          <a:solidFill>
            <a:srgbClr val="FFE599"/>
          </a:solidFill>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sz="2000" b="1">
                <a:solidFill>
                  <a:srgbClr val="E06666"/>
                </a:solidFill>
                <a:latin typeface="Roboto"/>
                <a:ea typeface="Roboto"/>
                <a:cs typeface="Roboto"/>
                <a:sym typeface="Roboto"/>
              </a:rPr>
              <a:t>About Learning</a:t>
            </a:r>
            <a:endParaRPr sz="2000" b="1">
              <a:solidFill>
                <a:srgbClr val="E06666"/>
              </a:solidFill>
              <a:latin typeface="Roboto"/>
              <a:ea typeface="Roboto"/>
              <a:cs typeface="Roboto"/>
              <a:sym typeface="Roboto"/>
            </a:endParaRPr>
          </a:p>
          <a:p>
            <a:pPr marL="0" lvl="0" indent="0" algn="l" rtl="0">
              <a:spcBef>
                <a:spcPts val="1300"/>
              </a:spcBef>
              <a:spcAft>
                <a:spcPts val="0"/>
              </a:spcAft>
              <a:buClr>
                <a:schemeClr val="dk1"/>
              </a:buClr>
              <a:buSzPts val="1100"/>
              <a:buFont typeface="Arial"/>
              <a:buNone/>
            </a:pPr>
            <a:r>
              <a:rPr lang="en-GB" sz="1950">
                <a:solidFill>
                  <a:srgbClr val="E06666"/>
                </a:solidFill>
                <a:latin typeface="Roboto"/>
                <a:ea typeface="Roboto"/>
                <a:cs typeface="Roboto"/>
                <a:sym typeface="Roboto"/>
              </a:rPr>
              <a:t>Children learn in many different ways, e.g. by watching (visual), listening (aural), or doing (kinesthetic).</a:t>
            </a:r>
            <a:endParaRPr sz="1950">
              <a:solidFill>
                <a:srgbClr val="E06666"/>
              </a:solidFill>
              <a:latin typeface="Roboto"/>
              <a:ea typeface="Roboto"/>
              <a:cs typeface="Roboto"/>
              <a:sym typeface="Roboto"/>
            </a:endParaRPr>
          </a:p>
          <a:p>
            <a:pPr marL="0" lvl="0" indent="0" algn="l" rtl="0">
              <a:spcBef>
                <a:spcPts val="1300"/>
              </a:spcBef>
              <a:spcAft>
                <a:spcPts val="0"/>
              </a:spcAft>
              <a:buClr>
                <a:schemeClr val="dk1"/>
              </a:buClr>
              <a:buSzPts val="1100"/>
              <a:buFont typeface="Arial"/>
              <a:buNone/>
            </a:pPr>
            <a:r>
              <a:rPr lang="en-GB" sz="1950">
                <a:solidFill>
                  <a:srgbClr val="E06666"/>
                </a:solidFill>
                <a:latin typeface="Roboto"/>
                <a:ea typeface="Roboto"/>
                <a:cs typeface="Roboto"/>
                <a:sym typeface="Roboto"/>
              </a:rPr>
              <a:t>Learning requires communication, attention, organisation, and social skills.</a:t>
            </a:r>
            <a:endParaRPr sz="1950">
              <a:solidFill>
                <a:srgbClr val="E06666"/>
              </a:solidFill>
              <a:latin typeface="Roboto"/>
              <a:ea typeface="Roboto"/>
              <a:cs typeface="Roboto"/>
              <a:sym typeface="Roboto"/>
            </a:endParaRPr>
          </a:p>
          <a:p>
            <a:pPr marL="0" lvl="0" indent="0" algn="l" rtl="0">
              <a:spcBef>
                <a:spcPts val="1300"/>
              </a:spcBef>
              <a:spcAft>
                <a:spcPts val="0"/>
              </a:spcAft>
              <a:buClr>
                <a:schemeClr val="dk1"/>
              </a:buClr>
              <a:buSzPts val="1100"/>
              <a:buFont typeface="Arial"/>
              <a:buNone/>
            </a:pPr>
            <a:r>
              <a:rPr lang="en-GB" sz="1950">
                <a:solidFill>
                  <a:srgbClr val="E06666"/>
                </a:solidFill>
                <a:latin typeface="Roboto"/>
                <a:ea typeface="Roboto"/>
                <a:cs typeface="Roboto"/>
                <a:sym typeface="Roboto"/>
              </a:rPr>
              <a:t>Children do best when they:</a:t>
            </a:r>
            <a:endParaRPr sz="1950">
              <a:solidFill>
                <a:srgbClr val="E06666"/>
              </a:solidFill>
              <a:latin typeface="Roboto"/>
              <a:ea typeface="Roboto"/>
              <a:cs typeface="Roboto"/>
              <a:sym typeface="Roboto"/>
            </a:endParaRPr>
          </a:p>
          <a:p>
            <a:pPr marL="647700" lvl="0" indent="-352425" algn="l" rtl="0">
              <a:spcBef>
                <a:spcPts val="1300"/>
              </a:spcBef>
              <a:spcAft>
                <a:spcPts val="0"/>
              </a:spcAft>
              <a:buClr>
                <a:srgbClr val="E06666"/>
              </a:buClr>
              <a:buSzPts val="1950"/>
              <a:buFont typeface="Roboto"/>
              <a:buChar char="●"/>
            </a:pPr>
            <a:r>
              <a:rPr lang="en-GB" sz="1950">
                <a:solidFill>
                  <a:srgbClr val="E06666"/>
                </a:solidFill>
                <a:latin typeface="Roboto"/>
                <a:ea typeface="Roboto"/>
                <a:cs typeface="Roboto"/>
                <a:sym typeface="Roboto"/>
              </a:rPr>
              <a:t>feel connected to their family/whānau, friends, and school.</a:t>
            </a:r>
            <a:endParaRPr sz="1950">
              <a:solidFill>
                <a:srgbClr val="E06666"/>
              </a:solidFill>
              <a:latin typeface="Roboto"/>
              <a:ea typeface="Roboto"/>
              <a:cs typeface="Roboto"/>
              <a:sym typeface="Roboto"/>
            </a:endParaRPr>
          </a:p>
          <a:p>
            <a:pPr marL="647700" lvl="0" indent="-352425" algn="l" rtl="0">
              <a:spcBef>
                <a:spcPts val="0"/>
              </a:spcBef>
              <a:spcAft>
                <a:spcPts val="0"/>
              </a:spcAft>
              <a:buClr>
                <a:srgbClr val="E06666"/>
              </a:buClr>
              <a:buSzPts val="1950"/>
              <a:buFont typeface="Roboto"/>
              <a:buChar char="●"/>
            </a:pPr>
            <a:r>
              <a:rPr lang="en-GB" sz="1950">
                <a:solidFill>
                  <a:srgbClr val="E06666"/>
                </a:solidFill>
                <a:latin typeface="Roboto"/>
                <a:ea typeface="Roboto"/>
                <a:cs typeface="Roboto"/>
                <a:sym typeface="Roboto"/>
              </a:rPr>
              <a:t>are nurtured and cared for by teachers.</a:t>
            </a:r>
            <a:endParaRPr sz="1950">
              <a:solidFill>
                <a:srgbClr val="E06666"/>
              </a:solidFill>
              <a:latin typeface="Roboto"/>
              <a:ea typeface="Roboto"/>
              <a:cs typeface="Roboto"/>
              <a:sym typeface="Roboto"/>
            </a:endParaRPr>
          </a:p>
          <a:p>
            <a:pPr marL="647700" lvl="0" indent="-352425" algn="l" rtl="0">
              <a:spcBef>
                <a:spcPts val="0"/>
              </a:spcBef>
              <a:spcAft>
                <a:spcPts val="0"/>
              </a:spcAft>
              <a:buClr>
                <a:srgbClr val="E06666"/>
              </a:buClr>
              <a:buSzPts val="1950"/>
              <a:buFont typeface="Roboto"/>
              <a:buChar char="●"/>
            </a:pPr>
            <a:r>
              <a:rPr lang="en-GB" sz="1950">
                <a:solidFill>
                  <a:srgbClr val="E06666"/>
                </a:solidFill>
                <a:latin typeface="Roboto"/>
                <a:ea typeface="Roboto"/>
                <a:cs typeface="Roboto"/>
                <a:sym typeface="Roboto"/>
              </a:rPr>
              <a:t>feel safe and secure at school, where expectations are clear.</a:t>
            </a:r>
            <a:endParaRPr sz="1950">
              <a:solidFill>
                <a:srgbClr val="E06666"/>
              </a:solidFill>
              <a:latin typeface="Roboto"/>
              <a:ea typeface="Roboto"/>
              <a:cs typeface="Roboto"/>
              <a:sym typeface="Roboto"/>
            </a:endParaRPr>
          </a:p>
          <a:p>
            <a:pPr marL="647700" lvl="0" indent="-352425" algn="l" rtl="0">
              <a:spcBef>
                <a:spcPts val="0"/>
              </a:spcBef>
              <a:spcAft>
                <a:spcPts val="0"/>
              </a:spcAft>
              <a:buClr>
                <a:srgbClr val="E06666"/>
              </a:buClr>
              <a:buSzPts val="1950"/>
              <a:buFont typeface="Roboto"/>
              <a:buChar char="●"/>
            </a:pPr>
            <a:r>
              <a:rPr lang="en-GB" sz="1950">
                <a:solidFill>
                  <a:srgbClr val="E06666"/>
                </a:solidFill>
                <a:latin typeface="Roboto"/>
                <a:ea typeface="Roboto"/>
                <a:cs typeface="Roboto"/>
                <a:sym typeface="Roboto"/>
              </a:rPr>
              <a:t>are involved, included, engaged, and experience success.</a:t>
            </a:r>
            <a:endParaRPr sz="1950">
              <a:solidFill>
                <a:srgbClr val="E06666"/>
              </a:solidFill>
              <a:latin typeface="Roboto"/>
              <a:ea typeface="Roboto"/>
              <a:cs typeface="Roboto"/>
              <a:sym typeface="Roboto"/>
            </a:endParaRPr>
          </a:p>
          <a:p>
            <a:pPr marL="0" lvl="0" indent="0" algn="l" rtl="0">
              <a:spcBef>
                <a:spcPts val="2000"/>
              </a:spcBef>
              <a:spcAft>
                <a:spcPts val="0"/>
              </a:spcAft>
              <a:buNone/>
            </a:pPr>
            <a:r>
              <a:rPr lang="en-GB" sz="1950">
                <a:solidFill>
                  <a:srgbClr val="E06666"/>
                </a:solidFill>
              </a:rPr>
              <a:t>Leading Lights</a:t>
            </a:r>
            <a:endParaRPr sz="1950">
              <a:solidFill>
                <a:srgbClr val="E06666"/>
              </a:solidFill>
            </a:endParaRPr>
          </a:p>
          <a:p>
            <a:pPr marL="0" lvl="0" indent="0" algn="l" rtl="0">
              <a:spcBef>
                <a:spcPts val="1600"/>
              </a:spcBef>
              <a:spcAft>
                <a:spcPts val="0"/>
              </a:spcAft>
              <a:buNone/>
            </a:pPr>
            <a:endParaRPr/>
          </a:p>
          <a:p>
            <a:pPr marL="0" lvl="0" indent="0" algn="l" rtl="0">
              <a:spcBef>
                <a:spcPts val="1600"/>
              </a:spcBef>
              <a:spcAft>
                <a:spcPts val="1600"/>
              </a:spcAft>
              <a:buNone/>
            </a:pPr>
            <a:r>
              <a:rPr lang="en-GB"/>
              <a:t>Leading Lights</a:t>
            </a:r>
            <a:endParaRPr/>
          </a:p>
        </p:txBody>
      </p:sp>
      <p:pic>
        <p:nvPicPr>
          <p:cNvPr id="233" name="Google Shape;233;p40"/>
          <p:cNvPicPr preferRelativeResize="0"/>
          <p:nvPr/>
        </p:nvPicPr>
        <p:blipFill>
          <a:blip r:embed="rId3">
            <a:alphaModFix/>
          </a:blip>
          <a:stretch>
            <a:fillRect/>
          </a:stretch>
        </p:blipFill>
        <p:spPr>
          <a:xfrm>
            <a:off x="7223625" y="3667900"/>
            <a:ext cx="1820100" cy="1365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1"/>
          <p:cNvSpPr txBox="1">
            <a:spLocks noGrp="1"/>
          </p:cNvSpPr>
          <p:nvPr>
            <p:ph type="body" idx="1"/>
          </p:nvPr>
        </p:nvSpPr>
        <p:spPr>
          <a:xfrm>
            <a:off x="311700" y="429550"/>
            <a:ext cx="8520600" cy="4368600"/>
          </a:xfrm>
          <a:prstGeom prst="rect">
            <a:avLst/>
          </a:prstGeom>
          <a:solidFill>
            <a:srgbClr val="FFE599"/>
          </a:solidFill>
        </p:spPr>
        <p:txBody>
          <a:bodyPr spcFirstLastPara="1" wrap="square" lIns="91425" tIns="91425" rIns="91425" bIns="91425" anchor="t" anchorCtr="0">
            <a:noAutofit/>
          </a:bodyPr>
          <a:lstStyle/>
          <a:p>
            <a:pPr marL="0" lvl="0" indent="0" algn="l" rtl="0">
              <a:spcBef>
                <a:spcPts val="0"/>
              </a:spcBef>
              <a:spcAft>
                <a:spcPts val="0"/>
              </a:spcAft>
              <a:buNone/>
            </a:pPr>
            <a:r>
              <a:rPr lang="en-GB" sz="1400">
                <a:solidFill>
                  <a:srgbClr val="CC0000"/>
                </a:solidFill>
                <a:highlight>
                  <a:srgbClr val="FFFFFF"/>
                </a:highlight>
                <a:latin typeface="Roboto"/>
                <a:ea typeface="Roboto"/>
                <a:cs typeface="Roboto"/>
                <a:sym typeface="Roboto"/>
              </a:rPr>
              <a:t>All children learn in different ways at different rates.</a:t>
            </a:r>
            <a:r>
              <a:rPr lang="en-GB" sz="1400">
                <a:solidFill>
                  <a:schemeClr val="accent2"/>
                </a:solidFill>
                <a:highlight>
                  <a:srgbClr val="FFFFFF"/>
                </a:highlight>
                <a:latin typeface="Roboto"/>
                <a:ea typeface="Roboto"/>
                <a:cs typeface="Roboto"/>
                <a:sym typeface="Roboto"/>
              </a:rPr>
              <a:t>                                                                    </a:t>
            </a:r>
            <a:endParaRPr sz="1400">
              <a:solidFill>
                <a:schemeClr val="accent2"/>
              </a:solidFill>
              <a:highlight>
                <a:srgbClr val="FFFFFF"/>
              </a:highlight>
              <a:latin typeface="Roboto"/>
              <a:ea typeface="Roboto"/>
              <a:cs typeface="Roboto"/>
              <a:sym typeface="Roboto"/>
            </a:endParaRPr>
          </a:p>
          <a:p>
            <a:pPr marL="0" lvl="0" indent="0" algn="l" rtl="0">
              <a:spcBef>
                <a:spcPts val="1600"/>
              </a:spcBef>
              <a:spcAft>
                <a:spcPts val="0"/>
              </a:spcAft>
              <a:buNone/>
            </a:pPr>
            <a:r>
              <a:rPr lang="en-GB" sz="1400">
                <a:solidFill>
                  <a:schemeClr val="accent2"/>
                </a:solidFill>
                <a:highlight>
                  <a:srgbClr val="FFFFFF"/>
                </a:highlight>
                <a:latin typeface="Roboto"/>
                <a:ea typeface="Roboto"/>
                <a:cs typeface="Roboto"/>
                <a:sym typeface="Roboto"/>
              </a:rPr>
              <a:t>                                                                     </a:t>
            </a:r>
            <a:endParaRPr sz="1400">
              <a:solidFill>
                <a:schemeClr val="accent2"/>
              </a:solidFill>
              <a:highlight>
                <a:srgbClr val="FFFFFF"/>
              </a:highlight>
              <a:latin typeface="Roboto"/>
              <a:ea typeface="Roboto"/>
              <a:cs typeface="Roboto"/>
              <a:sym typeface="Roboto"/>
            </a:endParaRPr>
          </a:p>
          <a:p>
            <a:pPr marL="0" lvl="0" indent="0" algn="l" rtl="0">
              <a:spcBef>
                <a:spcPts val="1600"/>
              </a:spcBef>
              <a:spcAft>
                <a:spcPts val="0"/>
              </a:spcAft>
              <a:buNone/>
            </a:pPr>
            <a:r>
              <a:rPr lang="en-GB" sz="1400">
                <a:solidFill>
                  <a:schemeClr val="accent2"/>
                </a:solidFill>
                <a:highlight>
                  <a:srgbClr val="FFFFFF"/>
                </a:highlight>
                <a:latin typeface="Roboto"/>
                <a:ea typeface="Roboto"/>
                <a:cs typeface="Roboto"/>
                <a:sym typeface="Roboto"/>
              </a:rPr>
              <a:t>                                                                     </a:t>
            </a:r>
            <a:r>
              <a:rPr lang="en-GB" sz="1400">
                <a:solidFill>
                  <a:srgbClr val="CC0000"/>
                </a:solidFill>
                <a:highlight>
                  <a:srgbClr val="FFFFFF"/>
                </a:highlight>
                <a:latin typeface="Roboto"/>
                <a:ea typeface="Roboto"/>
                <a:cs typeface="Roboto"/>
                <a:sym typeface="Roboto"/>
              </a:rPr>
              <a:t>Children learn best when they feel engaged, valued, and supported.       </a:t>
            </a: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0"/>
              </a:spcAft>
              <a:buNone/>
            </a:pPr>
            <a:r>
              <a:rPr lang="en-GB" sz="1400">
                <a:solidFill>
                  <a:srgbClr val="CC0000"/>
                </a:solidFill>
                <a:highlight>
                  <a:srgbClr val="FFFFFF"/>
                </a:highlight>
                <a:latin typeface="Roboto"/>
                <a:ea typeface="Roboto"/>
                <a:cs typeface="Roboto"/>
                <a:sym typeface="Roboto"/>
              </a:rPr>
              <a:t>  </a:t>
            </a: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0"/>
              </a:spcAft>
              <a:buNone/>
            </a:pP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0"/>
              </a:spcAft>
              <a:buNone/>
            </a:pP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0"/>
              </a:spcAft>
              <a:buNone/>
            </a:pP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0"/>
              </a:spcAft>
              <a:buNone/>
            </a:pP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0"/>
              </a:spcAft>
              <a:buNone/>
            </a:pP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0"/>
              </a:spcAft>
              <a:buNone/>
            </a:pPr>
            <a:r>
              <a:rPr lang="en-GB" sz="1400">
                <a:solidFill>
                  <a:srgbClr val="CC0000"/>
                </a:solidFill>
                <a:highlight>
                  <a:srgbClr val="FFFFFF"/>
                </a:highlight>
                <a:latin typeface="Roboto"/>
                <a:ea typeface="Roboto"/>
                <a:cs typeface="Roboto"/>
                <a:sym typeface="Roboto"/>
              </a:rPr>
              <a:t>                                                               Talk to other teachers about their teaching approaches and strategies.</a:t>
            </a:r>
            <a:endParaRPr sz="1400">
              <a:solidFill>
                <a:srgbClr val="CC0000"/>
              </a:solidFill>
              <a:highlight>
                <a:srgbClr val="FFFFFF"/>
              </a:highlight>
              <a:latin typeface="Roboto"/>
              <a:ea typeface="Roboto"/>
              <a:cs typeface="Roboto"/>
              <a:sym typeface="Roboto"/>
            </a:endParaRPr>
          </a:p>
          <a:p>
            <a:pPr marL="0" lvl="0" indent="0" algn="l" rtl="0">
              <a:spcBef>
                <a:spcPts val="1600"/>
              </a:spcBef>
              <a:spcAft>
                <a:spcPts val="1600"/>
              </a:spcAft>
              <a:buNone/>
            </a:pPr>
            <a:r>
              <a:rPr lang="en-GB" sz="1200">
                <a:solidFill>
                  <a:schemeClr val="accent2"/>
                </a:solidFill>
                <a:highlight>
                  <a:srgbClr val="FFFFFF"/>
                </a:highlight>
                <a:latin typeface="Roboto"/>
                <a:ea typeface="Roboto"/>
                <a:cs typeface="Roboto"/>
                <a:sym typeface="Roboto"/>
              </a:rPr>
              <a:t>                                                                         </a:t>
            </a:r>
            <a:endParaRPr sz="1200">
              <a:solidFill>
                <a:schemeClr val="accent2"/>
              </a:solidFill>
              <a:highlight>
                <a:srgbClr val="FFFFFF"/>
              </a:highlight>
              <a:latin typeface="Roboto"/>
              <a:ea typeface="Roboto"/>
              <a:cs typeface="Roboto"/>
              <a:sym typeface="Roboto"/>
            </a:endParaRPr>
          </a:p>
        </p:txBody>
      </p:sp>
      <p:pic>
        <p:nvPicPr>
          <p:cNvPr id="239" name="Google Shape;239;p41"/>
          <p:cNvPicPr preferRelativeResize="0"/>
          <p:nvPr/>
        </p:nvPicPr>
        <p:blipFill>
          <a:blip r:embed="rId3">
            <a:alphaModFix/>
          </a:blip>
          <a:stretch>
            <a:fillRect/>
          </a:stretch>
        </p:blipFill>
        <p:spPr>
          <a:xfrm>
            <a:off x="493225" y="1514850"/>
            <a:ext cx="1965025" cy="1714500"/>
          </a:xfrm>
          <a:prstGeom prst="rect">
            <a:avLst/>
          </a:prstGeom>
          <a:noFill/>
          <a:ln>
            <a:noFill/>
          </a:ln>
        </p:spPr>
      </p:pic>
      <p:pic>
        <p:nvPicPr>
          <p:cNvPr id="240" name="Google Shape;240;p41"/>
          <p:cNvPicPr preferRelativeResize="0"/>
          <p:nvPr/>
        </p:nvPicPr>
        <p:blipFill>
          <a:blip r:embed="rId4">
            <a:alphaModFix/>
          </a:blip>
          <a:stretch>
            <a:fillRect/>
          </a:stretch>
        </p:blipFill>
        <p:spPr>
          <a:xfrm>
            <a:off x="3714750" y="1907138"/>
            <a:ext cx="1714500" cy="1704975"/>
          </a:xfrm>
          <a:prstGeom prst="rect">
            <a:avLst/>
          </a:prstGeom>
          <a:noFill/>
          <a:ln>
            <a:noFill/>
          </a:ln>
        </p:spPr>
      </p:pic>
      <p:pic>
        <p:nvPicPr>
          <p:cNvPr id="241" name="Google Shape;241;p41"/>
          <p:cNvPicPr preferRelativeResize="0"/>
          <p:nvPr/>
        </p:nvPicPr>
        <p:blipFill>
          <a:blip r:embed="rId5">
            <a:alphaModFix/>
          </a:blip>
          <a:stretch>
            <a:fillRect/>
          </a:stretch>
        </p:blipFill>
        <p:spPr>
          <a:xfrm>
            <a:off x="6744475" y="2571750"/>
            <a:ext cx="1714500" cy="171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body" idx="1"/>
          </p:nvPr>
        </p:nvSpPr>
        <p:spPr>
          <a:xfrm>
            <a:off x="311700" y="1152475"/>
            <a:ext cx="8520600" cy="3416400"/>
          </a:xfrm>
          <a:prstGeom prst="rect">
            <a:avLst/>
          </a:prstGeom>
          <a:solidFill>
            <a:srgbClr val="FFF2CC"/>
          </a:solidFill>
        </p:spPr>
        <p:txBody>
          <a:bodyPr spcFirstLastPara="1" wrap="square" lIns="91425" tIns="91425" rIns="91425" bIns="91425" anchor="t" anchorCtr="0">
            <a:noAutofit/>
          </a:bodyPr>
          <a:lstStyle/>
          <a:p>
            <a:pPr marL="0" lvl="0" indent="0" algn="l" rtl="0">
              <a:spcBef>
                <a:spcPts val="0"/>
              </a:spcBef>
              <a:spcAft>
                <a:spcPts val="0"/>
              </a:spcAft>
              <a:buNone/>
            </a:pPr>
            <a:r>
              <a:rPr lang="en-GB"/>
              <a:t>Penguins</a:t>
            </a:r>
            <a:endParaRPr/>
          </a:p>
          <a:p>
            <a:pPr marL="0" lvl="0" indent="0" algn="l" rtl="0">
              <a:spcBef>
                <a:spcPts val="1600"/>
              </a:spcBef>
              <a:spcAft>
                <a:spcPts val="1600"/>
              </a:spcAft>
              <a:buNone/>
            </a:pPr>
            <a:r>
              <a:rPr lang="en-GB" sz="1100" u="sng">
                <a:solidFill>
                  <a:schemeClr val="hlink"/>
                </a:solidFill>
                <a:hlinkClick r:id="rId3"/>
              </a:rPr>
              <a:t>https://www.youtube.com/watch?v=c7SuIkt1k70</a:t>
            </a:r>
            <a:endParaRPr/>
          </a:p>
        </p:txBody>
      </p:sp>
      <p:pic>
        <p:nvPicPr>
          <p:cNvPr id="67" name="Google Shape;67;p15"/>
          <p:cNvPicPr preferRelativeResize="0"/>
          <p:nvPr/>
        </p:nvPicPr>
        <p:blipFill>
          <a:blip r:embed="rId4">
            <a:alphaModFix/>
          </a:blip>
          <a:stretch>
            <a:fillRect/>
          </a:stretch>
        </p:blipFill>
        <p:spPr>
          <a:xfrm>
            <a:off x="3711026" y="1655800"/>
            <a:ext cx="3731596" cy="254550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2"/>
          <p:cNvSpPr txBox="1">
            <a:spLocks noGrp="1"/>
          </p:cNvSpPr>
          <p:nvPr>
            <p:ph type="title"/>
          </p:nvPr>
        </p:nvSpPr>
        <p:spPr>
          <a:xfrm>
            <a:off x="311700" y="445025"/>
            <a:ext cx="8520600" cy="572700"/>
          </a:xfrm>
          <a:prstGeom prst="rect">
            <a:avLst/>
          </a:prstGeom>
          <a:solidFill>
            <a:srgbClr val="FCE5CD"/>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t>Ebbinghaus Forgetting Curve</a:t>
            </a:r>
            <a:endParaRPr/>
          </a:p>
        </p:txBody>
      </p:sp>
      <p:sp>
        <p:nvSpPr>
          <p:cNvPr id="247" name="Google Shape;247;p42"/>
          <p:cNvSpPr txBox="1">
            <a:spLocks noGrp="1"/>
          </p:cNvSpPr>
          <p:nvPr>
            <p:ph type="body" idx="1"/>
          </p:nvPr>
        </p:nvSpPr>
        <p:spPr>
          <a:xfrm>
            <a:off x="311700" y="1152475"/>
            <a:ext cx="8520600" cy="3416400"/>
          </a:xfrm>
          <a:prstGeom prst="rect">
            <a:avLst/>
          </a:prstGeom>
          <a:solidFill>
            <a:srgbClr val="F4CCCC"/>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48" name="Google Shape;248;p42"/>
          <p:cNvPicPr preferRelativeResize="0"/>
          <p:nvPr/>
        </p:nvPicPr>
        <p:blipFill>
          <a:blip r:embed="rId3">
            <a:alphaModFix/>
          </a:blip>
          <a:stretch>
            <a:fillRect/>
          </a:stretch>
        </p:blipFill>
        <p:spPr>
          <a:xfrm>
            <a:off x="1168425" y="1385250"/>
            <a:ext cx="6961800" cy="3059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3"/>
          <p:cNvSpPr txBox="1">
            <a:spLocks noGrp="1"/>
          </p:cNvSpPr>
          <p:nvPr>
            <p:ph type="title"/>
          </p:nvPr>
        </p:nvSpPr>
        <p:spPr>
          <a:xfrm>
            <a:off x="311700" y="445025"/>
            <a:ext cx="8520600" cy="572700"/>
          </a:xfrm>
          <a:prstGeom prst="rect">
            <a:avLst/>
          </a:prstGeom>
          <a:solidFill>
            <a:srgbClr val="D5A6BD"/>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t>Memory lite Assessment for Learning</a:t>
            </a:r>
            <a:endParaRPr/>
          </a:p>
        </p:txBody>
      </p:sp>
      <p:sp>
        <p:nvSpPr>
          <p:cNvPr id="254" name="Google Shape;254;p43"/>
          <p:cNvSpPr txBox="1">
            <a:spLocks noGrp="1"/>
          </p:cNvSpPr>
          <p:nvPr>
            <p:ph type="body" idx="1"/>
          </p:nvPr>
        </p:nvSpPr>
        <p:spPr>
          <a:xfrm>
            <a:off x="117425" y="1152475"/>
            <a:ext cx="8866200" cy="3990900"/>
          </a:xfrm>
          <a:prstGeom prst="rect">
            <a:avLst/>
          </a:prstGeom>
          <a:solidFill>
            <a:srgbClr val="CFE2F3"/>
          </a:solidFill>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GB" sz="1500"/>
              <a:t>Failing to build in opportunities to re-visit, review and consolidate will significantly affect the impact of teaching for a majority of pupils as retention rates fall to around 58% within 20 minutes.</a:t>
            </a:r>
            <a:endParaRPr sz="1500"/>
          </a:p>
          <a:p>
            <a:pPr marL="457200" lvl="0" indent="-323850" algn="l" rtl="0">
              <a:spcBef>
                <a:spcPts val="0"/>
              </a:spcBef>
              <a:spcAft>
                <a:spcPts val="0"/>
              </a:spcAft>
              <a:buSzPts val="1500"/>
              <a:buChar char="●"/>
            </a:pPr>
            <a:r>
              <a:rPr lang="en-GB" sz="1500"/>
              <a:t>Pupils with poor working memories are particularly vulnerable to the Eddinghaus Forgetting Curve, which demonstrates the dangers of becoming obsessed with pace and coverage at the expense of opportunities for review and revision.</a:t>
            </a:r>
            <a:endParaRPr sz="1500"/>
          </a:p>
          <a:p>
            <a:pPr marL="457200" lvl="0" indent="-323850" algn="l" rtl="0">
              <a:spcBef>
                <a:spcPts val="0"/>
              </a:spcBef>
              <a:spcAft>
                <a:spcPts val="0"/>
              </a:spcAft>
              <a:buSzPts val="1500"/>
              <a:buChar char="●"/>
            </a:pPr>
            <a:r>
              <a:rPr lang="en-GB" sz="1500"/>
              <a:t>Lessons built around ‘spaced review’, is a perfect fit for pupils with poor working memories.  Here a chunk of learning is reviewed and reprised before moving on, keeping the learning upper most reducing storage demands and enabling a focus on the task or process in hand.</a:t>
            </a:r>
            <a:endParaRPr sz="1500"/>
          </a:p>
          <a:p>
            <a:pPr marL="457200" lvl="0" indent="-323850" algn="l" rtl="0">
              <a:spcBef>
                <a:spcPts val="0"/>
              </a:spcBef>
              <a:spcAft>
                <a:spcPts val="0"/>
              </a:spcAft>
              <a:buSzPts val="1500"/>
              <a:buChar char="●"/>
            </a:pPr>
            <a:r>
              <a:rPr lang="en-GB" sz="1500"/>
              <a:t>A lesson built around a series of spaced reviews ensures that learning is organised into bite sized chunks, each of which is consolidated by review/reprise activities before moving on.</a:t>
            </a:r>
            <a:endParaRPr sz="1500"/>
          </a:p>
          <a:p>
            <a:pPr marL="457200" lvl="0" indent="-323850" algn="l" rtl="0">
              <a:spcBef>
                <a:spcPts val="0"/>
              </a:spcBef>
              <a:spcAft>
                <a:spcPts val="0"/>
              </a:spcAft>
              <a:buSzPts val="1500"/>
              <a:buChar char="●"/>
            </a:pPr>
            <a:r>
              <a:rPr lang="en-GB" sz="1500"/>
              <a:t>Each review has the effect of gradually flattening the forgetting curve as knowledge and skills are re-visited throughout the lesson.  This ensures that, after several reviews, much of the learning is locked into long term memory.   </a:t>
            </a:r>
            <a:endParaRPr sz="1500"/>
          </a:p>
          <a:p>
            <a:pPr marL="457200" lvl="0" indent="0" algn="l" rtl="0">
              <a:spcBef>
                <a:spcPts val="1600"/>
              </a:spcBef>
              <a:spcAft>
                <a:spcPts val="0"/>
              </a:spcAft>
              <a:buNone/>
            </a:pPr>
            <a:r>
              <a:rPr lang="en-GB" sz="1500"/>
              <a:t>Total Teaching - Raising the achievement of vulnerable groups - Neil MacKay</a:t>
            </a:r>
            <a:endParaRPr sz="1500"/>
          </a:p>
          <a:p>
            <a:pPr marL="457200" lvl="0" indent="0" algn="l" rtl="0">
              <a:spcBef>
                <a:spcPts val="1600"/>
              </a:spcBef>
              <a:spcAft>
                <a:spcPts val="0"/>
              </a:spcAft>
              <a:buNone/>
            </a:pPr>
            <a:endParaRPr sz="1500"/>
          </a:p>
          <a:p>
            <a:pPr marL="0" lvl="0" indent="0" algn="l" rtl="0">
              <a:spcBef>
                <a:spcPts val="1600"/>
              </a:spcBef>
              <a:spcAft>
                <a:spcPts val="1600"/>
              </a:spcAft>
              <a:buNone/>
            </a:pP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4"/>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Autofit/>
          </a:bodyPr>
          <a:lstStyle/>
          <a:p>
            <a:pPr marL="0" lvl="0" indent="0" algn="ctr" rtl="0">
              <a:spcBef>
                <a:spcPts val="0"/>
              </a:spcBef>
              <a:spcAft>
                <a:spcPts val="0"/>
              </a:spcAft>
              <a:buNone/>
            </a:pPr>
            <a:r>
              <a:rPr lang="en-GB"/>
              <a:t>Why spaced review works ...</a:t>
            </a:r>
            <a:endParaRPr/>
          </a:p>
        </p:txBody>
      </p:sp>
      <p:sp>
        <p:nvSpPr>
          <p:cNvPr id="260" name="Google Shape;260;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1" name="Google Shape;261;p44"/>
          <p:cNvPicPr preferRelativeResize="0"/>
          <p:nvPr/>
        </p:nvPicPr>
        <p:blipFill>
          <a:blip r:embed="rId3">
            <a:alphaModFix/>
          </a:blip>
          <a:stretch>
            <a:fillRect/>
          </a:stretch>
        </p:blipFill>
        <p:spPr>
          <a:xfrm>
            <a:off x="400925" y="1111725"/>
            <a:ext cx="8091275" cy="3416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5"/>
          <p:cNvSpPr txBox="1">
            <a:spLocks noGrp="1"/>
          </p:cNvSpPr>
          <p:nvPr>
            <p:ph type="body" idx="1"/>
          </p:nvPr>
        </p:nvSpPr>
        <p:spPr>
          <a:xfrm>
            <a:off x="311700" y="352300"/>
            <a:ext cx="8520600" cy="421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7" name="Google Shape;267;p45"/>
          <p:cNvPicPr preferRelativeResize="0"/>
          <p:nvPr/>
        </p:nvPicPr>
        <p:blipFill>
          <a:blip r:embed="rId3">
            <a:alphaModFix/>
          </a:blip>
          <a:stretch>
            <a:fillRect/>
          </a:stretch>
        </p:blipFill>
        <p:spPr>
          <a:xfrm>
            <a:off x="279150" y="69675"/>
            <a:ext cx="8585699"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txBox="1">
            <a:spLocks noGrp="1"/>
          </p:cNvSpPr>
          <p:nvPr>
            <p:ph type="body" idx="1"/>
          </p:nvPr>
        </p:nvSpPr>
        <p:spPr>
          <a:xfrm>
            <a:off x="311700" y="305325"/>
            <a:ext cx="8520600" cy="3974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3" name="Google Shape;273;p46"/>
          <p:cNvPicPr preferRelativeResize="0"/>
          <p:nvPr/>
        </p:nvPicPr>
        <p:blipFill>
          <a:blip r:embed="rId3">
            <a:alphaModFix/>
          </a:blip>
          <a:stretch>
            <a:fillRect/>
          </a:stretch>
        </p:blipFill>
        <p:spPr>
          <a:xfrm>
            <a:off x="258350" y="305325"/>
            <a:ext cx="8573950" cy="4569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131025" y="4088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We plan to cover</a:t>
            </a:r>
            <a:endParaRPr/>
          </a:p>
        </p:txBody>
      </p:sp>
      <p:sp>
        <p:nvSpPr>
          <p:cNvPr id="73" name="Google Shape;7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1600"/>
              </a:spcBef>
              <a:spcAft>
                <a:spcPts val="0"/>
              </a:spcAft>
              <a:buNone/>
            </a:pPr>
            <a:r>
              <a:rPr lang="en-GB"/>
              <a:t>Staff wellbeing</a:t>
            </a:r>
            <a:endParaRPr/>
          </a:p>
          <a:p>
            <a:pPr marL="0" lvl="0" indent="0" algn="ctr" rtl="0">
              <a:spcBef>
                <a:spcPts val="1600"/>
              </a:spcBef>
              <a:spcAft>
                <a:spcPts val="0"/>
              </a:spcAft>
              <a:buNone/>
            </a:pPr>
            <a:r>
              <a:rPr lang="en-GB"/>
              <a:t>Student wellbeing</a:t>
            </a:r>
            <a:endParaRPr/>
          </a:p>
          <a:p>
            <a:pPr marL="0" lvl="0" indent="0" algn="ctr" rtl="0">
              <a:spcBef>
                <a:spcPts val="1600"/>
              </a:spcBef>
              <a:spcAft>
                <a:spcPts val="0"/>
              </a:spcAft>
              <a:buNone/>
            </a:pPr>
            <a:r>
              <a:rPr lang="en-GB"/>
              <a:t>The importance of relationships</a:t>
            </a:r>
            <a:endParaRPr/>
          </a:p>
          <a:p>
            <a:pPr marL="0" lvl="0" indent="0" algn="ctr" rtl="0">
              <a:spcBef>
                <a:spcPts val="1600"/>
              </a:spcBef>
              <a:spcAft>
                <a:spcPts val="1600"/>
              </a:spcAft>
              <a:buNone/>
            </a:pPr>
            <a:r>
              <a:rPr lang="en-GB"/>
              <a:t>Learning and focus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idx="4294967295"/>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Your Toolbox</a:t>
            </a:r>
            <a:endParaRPr/>
          </a:p>
        </p:txBody>
      </p:sp>
      <p:pic>
        <p:nvPicPr>
          <p:cNvPr id="79" name="Google Shape;79;p17"/>
          <p:cNvPicPr preferRelativeResize="0"/>
          <p:nvPr/>
        </p:nvPicPr>
        <p:blipFill>
          <a:blip r:embed="rId3">
            <a:alphaModFix/>
          </a:blip>
          <a:stretch>
            <a:fillRect/>
          </a:stretch>
        </p:blipFill>
        <p:spPr>
          <a:xfrm>
            <a:off x="3107775" y="1017725"/>
            <a:ext cx="3083700" cy="3551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311700" y="445025"/>
            <a:ext cx="8520600" cy="823200"/>
          </a:xfrm>
          <a:prstGeom prst="rect">
            <a:avLst/>
          </a:prstGeom>
          <a:solidFill>
            <a:srgbClr val="EAD1DC"/>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3600" b="1">
                <a:solidFill>
                  <a:srgbClr val="4E3594"/>
                </a:solidFill>
              </a:rPr>
              <a:t>The Five Ways to Wellbeing</a:t>
            </a:r>
            <a:endParaRPr sz="3600"/>
          </a:p>
        </p:txBody>
      </p:sp>
      <p:sp>
        <p:nvSpPr>
          <p:cNvPr id="85" name="Google Shape;85;p18"/>
          <p:cNvSpPr txBox="1">
            <a:spLocks noGrp="1"/>
          </p:cNvSpPr>
          <p:nvPr>
            <p:ph type="body" idx="1"/>
          </p:nvPr>
        </p:nvSpPr>
        <p:spPr>
          <a:xfrm>
            <a:off x="311700" y="1573575"/>
            <a:ext cx="8520600" cy="2995200"/>
          </a:xfrm>
          <a:prstGeom prst="rect">
            <a:avLst/>
          </a:prstGeom>
          <a:solidFill>
            <a:srgbClr val="EAD1DC"/>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86" name="Google Shape;86;p18"/>
          <p:cNvPicPr preferRelativeResize="0"/>
          <p:nvPr/>
        </p:nvPicPr>
        <p:blipFill rotWithShape="1">
          <a:blip r:embed="rId3">
            <a:alphaModFix/>
          </a:blip>
          <a:srcRect t="5784" b="-36949"/>
          <a:stretch/>
        </p:blipFill>
        <p:spPr>
          <a:xfrm>
            <a:off x="311700" y="1909875"/>
            <a:ext cx="8741824" cy="3116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8520600" cy="572700"/>
          </a:xfrm>
          <a:prstGeom prst="rect">
            <a:avLst/>
          </a:prstGeom>
          <a:solidFill>
            <a:srgbClr val="EAD1DC"/>
          </a:solidFill>
        </p:spPr>
        <p:txBody>
          <a:bodyPr spcFirstLastPara="1" wrap="square" lIns="91425" tIns="91425" rIns="91425" bIns="91425" anchor="t" anchorCtr="0">
            <a:noAutofit/>
          </a:bodyPr>
          <a:lstStyle/>
          <a:p>
            <a:pPr marL="0" lvl="0" indent="0" algn="ctr" rtl="0">
              <a:spcBef>
                <a:spcPts val="0"/>
              </a:spcBef>
              <a:spcAft>
                <a:spcPts val="0"/>
              </a:spcAft>
              <a:buNone/>
            </a:pPr>
            <a:r>
              <a:rPr lang="en-GB" sz="3000" b="1">
                <a:solidFill>
                  <a:srgbClr val="4E3594"/>
                </a:solidFill>
              </a:rPr>
              <a:t>Why the Five Ways?</a:t>
            </a:r>
            <a:endParaRPr sz="3000"/>
          </a:p>
        </p:txBody>
      </p:sp>
      <p:sp>
        <p:nvSpPr>
          <p:cNvPr id="92" name="Google Shape;92;p19"/>
          <p:cNvSpPr txBox="1">
            <a:spLocks noGrp="1"/>
          </p:cNvSpPr>
          <p:nvPr>
            <p:ph type="body" idx="1"/>
          </p:nvPr>
        </p:nvSpPr>
        <p:spPr>
          <a:xfrm>
            <a:off x="311700" y="1152475"/>
            <a:ext cx="8520600" cy="3416400"/>
          </a:xfrm>
          <a:prstGeom prst="rect">
            <a:avLst/>
          </a:prstGeom>
          <a:solidFill>
            <a:srgbClr val="EAD1DC"/>
          </a:solidFill>
        </p:spPr>
        <p:txBody>
          <a:bodyPr spcFirstLastPara="1" wrap="square" lIns="91425" tIns="91425" rIns="91425" bIns="91425" anchor="t" anchorCtr="0">
            <a:noAutofit/>
          </a:bodyPr>
          <a:lstStyle/>
          <a:p>
            <a:pPr marL="457200" lvl="0" indent="-368300" algn="l" rtl="0">
              <a:lnSpc>
                <a:spcPct val="107000"/>
              </a:lnSpc>
              <a:spcBef>
                <a:spcPts val="0"/>
              </a:spcBef>
              <a:spcAft>
                <a:spcPts val="0"/>
              </a:spcAft>
              <a:buClr>
                <a:srgbClr val="674EA7"/>
              </a:buClr>
              <a:buSzPts val="2200"/>
              <a:buChar char="●"/>
            </a:pPr>
            <a:r>
              <a:rPr lang="en-GB" sz="2200">
                <a:solidFill>
                  <a:srgbClr val="674EA7"/>
                </a:solidFill>
              </a:rPr>
              <a:t>Like physical health, we can all benefit from looking after our mental health.</a:t>
            </a:r>
            <a:endParaRPr sz="2200">
              <a:solidFill>
                <a:srgbClr val="674EA7"/>
              </a:solidFill>
            </a:endParaRPr>
          </a:p>
          <a:p>
            <a:pPr marL="457200" lvl="0" indent="-368300" algn="l" rtl="0">
              <a:lnSpc>
                <a:spcPct val="107000"/>
              </a:lnSpc>
              <a:spcBef>
                <a:spcPts val="0"/>
              </a:spcBef>
              <a:spcAft>
                <a:spcPts val="0"/>
              </a:spcAft>
              <a:buClr>
                <a:srgbClr val="674EA7"/>
              </a:buClr>
              <a:buSzPts val="2200"/>
              <a:buChar char="●"/>
            </a:pPr>
            <a:r>
              <a:rPr lang="en-GB" sz="2200">
                <a:solidFill>
                  <a:srgbClr val="674EA7"/>
                </a:solidFill>
              </a:rPr>
              <a:t>Research has identified five simple things we can do – the Five Ways*.</a:t>
            </a:r>
            <a:endParaRPr sz="2200">
              <a:solidFill>
                <a:srgbClr val="674EA7"/>
              </a:solidFill>
            </a:endParaRPr>
          </a:p>
          <a:p>
            <a:pPr marL="457200" lvl="0" indent="-368300" algn="l" rtl="0">
              <a:lnSpc>
                <a:spcPct val="107000"/>
              </a:lnSpc>
              <a:spcBef>
                <a:spcPts val="0"/>
              </a:spcBef>
              <a:spcAft>
                <a:spcPts val="0"/>
              </a:spcAft>
              <a:buClr>
                <a:srgbClr val="674EA7"/>
              </a:buClr>
              <a:buSzPts val="2200"/>
              <a:buChar char="●"/>
            </a:pPr>
            <a:r>
              <a:rPr lang="en-GB" sz="2200">
                <a:solidFill>
                  <a:srgbClr val="674EA7"/>
                </a:solidFill>
              </a:rPr>
              <a:t>When practised regularly, they build resilience, boost wellbeing and offer some protection from developing mental health problems.</a:t>
            </a:r>
            <a:endParaRPr sz="2200">
              <a:solidFill>
                <a:srgbClr val="674EA7"/>
              </a:solidFill>
            </a:endParaRPr>
          </a:p>
          <a:p>
            <a:pPr marL="457200" lvl="0" indent="-368300" algn="l" rtl="0">
              <a:lnSpc>
                <a:spcPct val="107000"/>
              </a:lnSpc>
              <a:spcBef>
                <a:spcPts val="0"/>
              </a:spcBef>
              <a:spcAft>
                <a:spcPts val="0"/>
              </a:spcAft>
              <a:buClr>
                <a:srgbClr val="674EA7"/>
              </a:buClr>
              <a:buSzPts val="2200"/>
              <a:buChar char="●"/>
            </a:pPr>
            <a:r>
              <a:rPr lang="en-GB" sz="2200">
                <a:solidFill>
                  <a:srgbClr val="674EA7"/>
                </a:solidFill>
              </a:rPr>
              <a:t>They’re beneficial for everyone, whether you have a mental health problem or not.</a:t>
            </a:r>
            <a:endParaRPr sz="2200">
              <a:solidFill>
                <a:srgbClr val="674EA7"/>
              </a:solidFill>
            </a:endParaRPr>
          </a:p>
          <a:p>
            <a:pPr marL="0" lvl="0" indent="0" algn="ctr" rtl="0">
              <a:lnSpc>
                <a:spcPct val="107000"/>
              </a:lnSpc>
              <a:spcBef>
                <a:spcPts val="1100"/>
              </a:spcBef>
              <a:spcAft>
                <a:spcPts val="0"/>
              </a:spcAft>
              <a:buClr>
                <a:schemeClr val="dk1"/>
              </a:buClr>
              <a:buSzPts val="1100"/>
              <a:buFont typeface="Arial"/>
              <a:buNone/>
            </a:pPr>
            <a:r>
              <a:rPr lang="en-GB" sz="1600">
                <a:solidFill>
                  <a:srgbClr val="674EA7"/>
                </a:solidFill>
              </a:rPr>
              <a:t>*Developed by the New Economics Foundation (UK) and adapted for New Zealand by the Mental Health Foundation.</a:t>
            </a:r>
            <a:endParaRPr sz="1600">
              <a:solidFill>
                <a:srgbClr val="674EA7"/>
              </a:solidFill>
            </a:endParaRPr>
          </a:p>
          <a:p>
            <a:pPr marL="0" lvl="0" indent="0" algn="l" rtl="0">
              <a:spcBef>
                <a:spcPts val="110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Mindfulness on the Go</a:t>
            </a:r>
            <a:endParaRPr/>
          </a:p>
        </p:txBody>
      </p:sp>
      <p:sp>
        <p:nvSpPr>
          <p:cNvPr id="98" name="Google Shape;98;p20"/>
          <p:cNvSpPr txBox="1">
            <a:spLocks noGrp="1"/>
          </p:cNvSpPr>
          <p:nvPr>
            <p:ph type="body" idx="1"/>
          </p:nvPr>
        </p:nvSpPr>
        <p:spPr>
          <a:xfrm>
            <a:off x="311700" y="1152475"/>
            <a:ext cx="8520600" cy="3416400"/>
          </a:xfrm>
          <a:prstGeom prst="rect">
            <a:avLst/>
          </a:prstGeom>
          <a:solidFill>
            <a:srgbClr val="C9DAF8"/>
          </a:solidFill>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9" name="Google Shape;99;p20"/>
          <p:cNvPicPr preferRelativeResize="0"/>
          <p:nvPr/>
        </p:nvPicPr>
        <p:blipFill>
          <a:blip r:embed="rId3">
            <a:alphaModFix/>
          </a:blip>
          <a:stretch>
            <a:fillRect/>
          </a:stretch>
        </p:blipFill>
        <p:spPr>
          <a:xfrm>
            <a:off x="2985250" y="1364575"/>
            <a:ext cx="3028950" cy="3257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311700" y="445025"/>
            <a:ext cx="8520600" cy="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21"/>
          <p:cNvSpPr txBox="1">
            <a:spLocks noGrp="1"/>
          </p:cNvSpPr>
          <p:nvPr>
            <p:ph type="body" idx="1"/>
          </p:nvPr>
        </p:nvSpPr>
        <p:spPr>
          <a:xfrm>
            <a:off x="311700" y="445025"/>
            <a:ext cx="8520600" cy="4123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Clr>
                <a:schemeClr val="dk1"/>
              </a:buClr>
              <a:buSzPts val="1100"/>
              <a:buFont typeface="Arial"/>
              <a:buNone/>
            </a:pPr>
            <a:r>
              <a:rPr lang="en-GB" b="1">
                <a:solidFill>
                  <a:srgbClr val="000000"/>
                </a:solidFill>
              </a:rPr>
              <a:t>			 		</a:t>
            </a:r>
            <a:endParaRPr b="1">
              <a:solidFill>
                <a:srgbClr val="000000"/>
              </a:solidFill>
            </a:endParaRPr>
          </a:p>
          <a:p>
            <a:pPr marL="0" lvl="0" indent="0" algn="ctr" rtl="0">
              <a:spcBef>
                <a:spcPts val="0"/>
              </a:spcBef>
              <a:spcAft>
                <a:spcPts val="0"/>
              </a:spcAft>
              <a:buNone/>
            </a:pPr>
            <a:endParaRPr b="1">
              <a:solidFill>
                <a:srgbClr val="000000"/>
              </a:solidFill>
            </a:endParaRPr>
          </a:p>
          <a:p>
            <a:pPr marL="0" lvl="0" indent="0" algn="ctr" rtl="0">
              <a:spcBef>
                <a:spcPts val="0"/>
              </a:spcBef>
              <a:spcAft>
                <a:spcPts val="0"/>
              </a:spcAft>
              <a:buNone/>
            </a:pPr>
            <a:r>
              <a:rPr lang="en-GB" b="1">
                <a:solidFill>
                  <a:srgbClr val="000000"/>
                </a:solidFill>
              </a:rPr>
              <a:t> </a:t>
            </a:r>
            <a:endParaRPr sz="1000">
              <a:solidFill>
                <a:srgbClr val="000000"/>
              </a:solidFill>
            </a:endParaRPr>
          </a:p>
          <a:p>
            <a:pPr marL="0" lvl="0" indent="0" algn="l" rtl="0">
              <a:spcBef>
                <a:spcPts val="0"/>
              </a:spcBef>
              <a:spcAft>
                <a:spcPts val="1600"/>
              </a:spcAft>
              <a:buNone/>
            </a:pPr>
            <a:endParaRPr/>
          </a:p>
        </p:txBody>
      </p:sp>
      <p:pic>
        <p:nvPicPr>
          <p:cNvPr id="106" name="Google Shape;106;p21"/>
          <p:cNvPicPr preferRelativeResize="0"/>
          <p:nvPr/>
        </p:nvPicPr>
        <p:blipFill>
          <a:blip r:embed="rId3">
            <a:alphaModFix/>
          </a:blip>
          <a:stretch>
            <a:fillRect/>
          </a:stretch>
        </p:blipFill>
        <p:spPr>
          <a:xfrm>
            <a:off x="3047550" y="542050"/>
            <a:ext cx="3168025" cy="43725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1267</Words>
  <Application>Microsoft Office PowerPoint</Application>
  <PresentationFormat>On-screen Show (16:9)</PresentationFormat>
  <Paragraphs>190</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Georgia</vt:lpstr>
      <vt:lpstr>Roboto</vt:lpstr>
      <vt:lpstr>Simple Light</vt:lpstr>
      <vt:lpstr>PowerPoint Presentation</vt:lpstr>
      <vt:lpstr>PowerPoint Presentation</vt:lpstr>
      <vt:lpstr>PowerPoint Presentation</vt:lpstr>
      <vt:lpstr>We plan to cover</vt:lpstr>
      <vt:lpstr>Your Toolbox</vt:lpstr>
      <vt:lpstr>The Five Ways to Wellbeing</vt:lpstr>
      <vt:lpstr>Why the Five Ways?</vt:lpstr>
      <vt:lpstr>Mindfulness on the Go</vt:lpstr>
      <vt:lpstr>PowerPoint Presentation</vt:lpstr>
      <vt:lpstr>PowerPoint Presentation</vt:lpstr>
      <vt:lpstr>PowerPoint Presentation</vt:lpstr>
      <vt:lpstr>PowerPoint Presentation</vt:lpstr>
      <vt:lpstr>Student Wellbeing</vt:lpstr>
      <vt:lpstr>PowerPoint Presentation</vt:lpstr>
      <vt:lpstr>PowerPoint Presentation</vt:lpstr>
      <vt:lpstr>PowerPoint Presentation</vt:lpstr>
      <vt:lpstr>2 x 10 strategy </vt:lpstr>
      <vt:lpstr>Building and maintaining Positive Relationships</vt:lpstr>
      <vt:lpstr>PowerPoint Presentation</vt:lpstr>
      <vt:lpstr>Check in</vt:lpstr>
      <vt:lpstr>PowerPoint Presentation</vt:lpstr>
      <vt:lpstr>Have you thought about?</vt:lpstr>
      <vt:lpstr>PowerPoint Presentation</vt:lpstr>
      <vt:lpstr>PowerPoint Presentation</vt:lpstr>
      <vt:lpstr>PowerPoint Presentation</vt:lpstr>
      <vt:lpstr>Check out</vt:lpstr>
      <vt:lpstr>PowerPoint Presentation</vt:lpstr>
      <vt:lpstr>PowerPoint Presentation</vt:lpstr>
      <vt:lpstr>PowerPoint Presentation</vt:lpstr>
      <vt:lpstr>Ebbinghaus Forgetting Curve</vt:lpstr>
      <vt:lpstr>Memory lite Assessment for Learning</vt:lpstr>
      <vt:lpstr>Why spaced review works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dc:creator>
  <cp:lastModifiedBy>Windows User</cp:lastModifiedBy>
  <cp:revision>1</cp:revision>
  <dcterms:modified xsi:type="dcterms:W3CDTF">2019-07-10T04:41:37Z</dcterms:modified>
</cp:coreProperties>
</file>