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5715000" cx="9144000"/>
  <p:notesSz cx="6858000" cy="9144000"/>
  <p:embeddedFontLst>
    <p:embeddedFont>
      <p:font typeface="Salsa"/>
      <p:regular r:id="rId8"/>
    </p:embeddedFont>
    <p:embeddedFont>
      <p:font typeface="Merriweather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793B0C9-E1D3-4C76-9CD9-2E98512BA179}">
  <a:tblStyle styleId="{0793B0C9-E1D3-4C76-9CD9-2E98512BA1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Merriweather-italic.fntdata"/><Relationship Id="rId10" Type="http://schemas.openxmlformats.org/officeDocument/2006/relationships/font" Target="fonts/Merriweather-bold.fntdata"/><Relationship Id="rId12" Type="http://schemas.openxmlformats.org/officeDocument/2006/relationships/font" Target="fonts/Merriweather-boldItalic.fntdata"/><Relationship Id="rId9" Type="http://schemas.openxmlformats.org/officeDocument/2006/relationships/font" Target="fonts/Merriweather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Sals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280875" y="2097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{0793B0C9-E1D3-4C76-9CD9-2E98512BA179}</a:tableStyleId>
              </a:tblPr>
              <a:tblGrid>
                <a:gridCol w="1177550"/>
                <a:gridCol w="2433225"/>
                <a:gridCol w="2600175"/>
                <a:gridCol w="654850"/>
                <a:gridCol w="1716450"/>
              </a:tblGrid>
              <a:tr h="37397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0B5394"/>
                          </a:solidFill>
                        </a:rPr>
                        <a:t>Our Vision </a:t>
                      </a:r>
                      <a:endParaRPr b="1" sz="1500">
                        <a:solidFill>
                          <a:srgbClr val="0B5394"/>
                        </a:solidFill>
                      </a:endParaRPr>
                    </a:p>
                  </a:txBody>
                  <a:tcPr marT="101575" marB="101575" marR="91425" marL="91425"/>
                </a:tc>
                <a:tc gridSpan="2" rowSpan="2">
                  <a:txBody>
                    <a:bodyPr/>
                    <a:lstStyle/>
                    <a:p>
                      <a:pPr indent="0" lvl="0" marL="0" marR="254000" rtl="0" algn="ctr">
                        <a:lnSpc>
                          <a:spcPct val="969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B5394"/>
                          </a:solidFill>
                        </a:rPr>
                        <a:t>Kotahitanga, Embrace the Future </a:t>
                      </a:r>
                      <a:endParaRPr b="1" sz="1600">
                        <a:solidFill>
                          <a:srgbClr val="0B5394"/>
                        </a:solidFill>
                      </a:endParaRPr>
                    </a:p>
                    <a:p>
                      <a:pPr indent="0" lvl="0" marL="0" marR="254000" rtl="0" algn="ctr">
                        <a:lnSpc>
                          <a:spcPct val="9696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B5394"/>
                          </a:solidFill>
                        </a:rPr>
                        <a:t>Strategic Plan 2024-2026</a:t>
                      </a:r>
                      <a:endParaRPr sz="1900"/>
                    </a:p>
                  </a:txBody>
                  <a:tcPr marT="101575" marB="101575" marR="91425" marL="91425"/>
                </a:tc>
                <a:tc rowSpan="2" hMerge="1"/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101575" marB="101575" marR="91425" marL="91425"/>
                </a:tc>
                <a:tc rowSpan="2" hMerge="1"/>
              </a:tr>
              <a:tr h="355225">
                <a:tc vMerge="1"/>
                <a:tc gridSpan="2" vMerge="1"/>
                <a:tc hMerge="1" vMerge="1"/>
                <a:tc gridSpan="2" vMerge="1"/>
                <a:tc hMerge="1" vMerge="1"/>
              </a:tr>
              <a:tr h="345750">
                <a:tc grid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0B5394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Mission:  Engage, Inspire, Thrive</a:t>
                      </a:r>
                      <a:endParaRPr b="1" sz="1100">
                        <a:solidFill>
                          <a:srgbClr val="0B5394"/>
                        </a:solidFill>
                        <a:latin typeface="Salsa"/>
                        <a:ea typeface="Salsa"/>
                        <a:cs typeface="Salsa"/>
                        <a:sym typeface="Salsa"/>
                      </a:endParaRPr>
                    </a:p>
                  </a:txBody>
                  <a:tcPr marT="101575" marB="101575" marR="91425" marL="91425"/>
                </a:tc>
                <a:tc hMerge="1"/>
                <a:tc hMerge="1"/>
                <a:tc hMerge="1"/>
                <a:tc hMerge="1"/>
              </a:tr>
              <a:tr h="345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1155CC"/>
                          </a:solidFill>
                          <a:latin typeface="Salsa"/>
                          <a:ea typeface="Salsa"/>
                          <a:cs typeface="Salsa"/>
                          <a:sym typeface="Salsa"/>
                        </a:rPr>
                        <a:t>Whāinga - Goals</a:t>
                      </a:r>
                      <a:endParaRPr b="1" sz="1300">
                        <a:solidFill>
                          <a:srgbClr val="1155CC"/>
                        </a:solidFill>
                        <a:latin typeface="Salsa"/>
                        <a:ea typeface="Salsa"/>
                        <a:cs typeface="Salsa"/>
                        <a:sym typeface="Salsa"/>
                      </a:endParaRPr>
                    </a:p>
                  </a:txBody>
                  <a:tcPr marT="101575" marB="10157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155CC"/>
                          </a:solidFill>
                          <a:latin typeface="Salsa"/>
                          <a:ea typeface="Salsa"/>
                          <a:cs typeface="Salsa"/>
                          <a:sym typeface="Salsa"/>
                        </a:rPr>
                        <a:t>People</a:t>
                      </a:r>
                      <a:endParaRPr b="1" sz="1100">
                        <a:solidFill>
                          <a:srgbClr val="1155CC"/>
                        </a:solidFill>
                        <a:latin typeface="Salsa"/>
                        <a:ea typeface="Salsa"/>
                        <a:cs typeface="Salsa"/>
                        <a:sym typeface="Sals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rgbClr val="1155CC"/>
                          </a:solidFill>
                          <a:latin typeface="Salsa"/>
                          <a:ea typeface="Salsa"/>
                          <a:cs typeface="Salsa"/>
                          <a:sym typeface="Salsa"/>
                        </a:rPr>
                        <a:t>Fostering meaningful partnerships to enhance students' future</a:t>
                      </a:r>
                      <a:endParaRPr b="1" sz="1100">
                        <a:solidFill>
                          <a:srgbClr val="1155CC"/>
                        </a:solidFill>
                        <a:latin typeface="Salsa"/>
                        <a:ea typeface="Salsa"/>
                        <a:cs typeface="Salsa"/>
                        <a:sym typeface="Salsa"/>
                      </a:endParaRPr>
                    </a:p>
                  </a:txBody>
                  <a:tcPr marT="101575" marB="10157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155CC"/>
                          </a:solidFill>
                          <a:latin typeface="Salsa"/>
                          <a:ea typeface="Salsa"/>
                          <a:cs typeface="Salsa"/>
                          <a:sym typeface="Salsa"/>
                        </a:rPr>
                        <a:t>Place</a:t>
                      </a:r>
                      <a:endParaRPr b="1" sz="1100">
                        <a:solidFill>
                          <a:srgbClr val="1155CC"/>
                        </a:solidFill>
                        <a:latin typeface="Salsa"/>
                        <a:ea typeface="Salsa"/>
                        <a:cs typeface="Salsa"/>
                        <a:sym typeface="Sals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rgbClr val="1155CC"/>
                          </a:solidFill>
                          <a:latin typeface="Salsa"/>
                          <a:ea typeface="Salsa"/>
                          <a:cs typeface="Salsa"/>
                          <a:sym typeface="Salsa"/>
                        </a:rPr>
                        <a:t>Creating a lasting legacy through embracing and celebrating who we are, where we are</a:t>
                      </a:r>
                      <a:endParaRPr b="1" sz="1100">
                        <a:solidFill>
                          <a:srgbClr val="1155CC"/>
                        </a:solidFill>
                        <a:latin typeface="Salsa"/>
                        <a:ea typeface="Salsa"/>
                        <a:cs typeface="Salsa"/>
                        <a:sym typeface="Salsa"/>
                      </a:endParaRPr>
                    </a:p>
                  </a:txBody>
                  <a:tcPr marT="101575" marB="10157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1155CC"/>
                          </a:solidFill>
                          <a:latin typeface="Salsa"/>
                          <a:ea typeface="Salsa"/>
                          <a:cs typeface="Salsa"/>
                          <a:sym typeface="Salsa"/>
                        </a:rPr>
                        <a:t>Purpose</a:t>
                      </a:r>
                      <a:endParaRPr b="1" sz="1100">
                        <a:solidFill>
                          <a:srgbClr val="1155CC"/>
                        </a:solidFill>
                        <a:latin typeface="Salsa"/>
                        <a:ea typeface="Salsa"/>
                        <a:cs typeface="Salsa"/>
                        <a:sym typeface="Sals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solidFill>
                            <a:srgbClr val="1155CC"/>
                          </a:solidFill>
                          <a:latin typeface="Salsa"/>
                          <a:ea typeface="Salsa"/>
                          <a:cs typeface="Salsa"/>
                          <a:sym typeface="Salsa"/>
                        </a:rPr>
                        <a:t>Facilitating </a:t>
                      </a:r>
                      <a:r>
                        <a:rPr b="1" lang="en" sz="1100">
                          <a:solidFill>
                            <a:srgbClr val="1155CC"/>
                          </a:solidFill>
                          <a:latin typeface="Salsa"/>
                          <a:ea typeface="Salsa"/>
                          <a:cs typeface="Salsa"/>
                          <a:sym typeface="Salsa"/>
                        </a:rPr>
                        <a:t>success for all </a:t>
                      </a:r>
                      <a:endParaRPr b="1" sz="1200">
                        <a:solidFill>
                          <a:srgbClr val="1155CC"/>
                        </a:solidFill>
                        <a:latin typeface="Salsa"/>
                        <a:ea typeface="Salsa"/>
                        <a:cs typeface="Salsa"/>
                        <a:sym typeface="Sals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1155CC"/>
                        </a:solidFill>
                        <a:latin typeface="Salsa"/>
                        <a:ea typeface="Salsa"/>
                        <a:cs typeface="Salsa"/>
                        <a:sym typeface="Sals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1155CC"/>
                        </a:solidFill>
                        <a:latin typeface="Salsa"/>
                        <a:ea typeface="Salsa"/>
                        <a:cs typeface="Salsa"/>
                        <a:sym typeface="Salsa"/>
                      </a:endParaRPr>
                    </a:p>
                  </a:txBody>
                  <a:tcPr marT="101575" marB="101575" marR="91425" marL="91425"/>
                </a:tc>
                <a:tc hMerge="1"/>
              </a:tr>
              <a:tr h="45510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1155CC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1155CC"/>
                          </a:solidFill>
                          <a:latin typeface="Salsa"/>
                          <a:ea typeface="Salsa"/>
                          <a:cs typeface="Salsa"/>
                          <a:sym typeface="Salsa"/>
                        </a:rPr>
                        <a:t>Whakaara - Our Initiatives</a:t>
                      </a:r>
                      <a:endParaRPr sz="1600">
                        <a:solidFill>
                          <a:srgbClr val="1155CC"/>
                        </a:solidFill>
                      </a:endParaRPr>
                    </a:p>
                  </a:txBody>
                  <a:tcPr marT="101575" marB="10157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Strengthen relationships with our community and beyond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101575" marB="10157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Nurture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T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urangawaewae -knowing who I am and where I stand 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101575" marB="10157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Ensure a r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ich and dynamic student centred curriculum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101575" marB="101575" marR="91425" marL="91425"/>
                </a:tc>
                <a:tc hMerge="1"/>
              </a:tr>
              <a:tr h="817850">
                <a:tc v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Building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connections to open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possibilities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101575" marB="10157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Embracing Kaitiakitanga -  We are guardians of our place, our past and our future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101575" marB="101575" marR="91425" marL="91425"/>
                </a:tc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Create pathways and consistency of teaching and learning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101575" marB="101575" marR="91425" marL="91425"/>
                </a:tc>
                <a:tc rowSpan="2" hMerge="1"/>
              </a:tr>
              <a:tr h="100000">
                <a:tc vMerge="1"/>
                <a:tc vMerge="1"/>
                <a:tc vMerge="1"/>
                <a:tc gridSpan="2" vMerge="1"/>
                <a:tc hMerge="1" vMerge="1"/>
              </a:tr>
              <a:tr h="81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rgbClr val="1155CC"/>
                          </a:solidFill>
                          <a:latin typeface="Salsa"/>
                          <a:ea typeface="Salsa"/>
                          <a:cs typeface="Salsa"/>
                          <a:sym typeface="Salsa"/>
                        </a:rPr>
                        <a:t>Piki - Success</a:t>
                      </a:r>
                      <a:endParaRPr sz="1600">
                        <a:solidFill>
                          <a:srgbClr val="1155CC"/>
                        </a:solidFill>
                      </a:endParaRPr>
                    </a:p>
                  </a:txBody>
                  <a:tcPr marT="101575" marB="10157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Shared agency and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responsibility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High levels of community engagement, working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together with ākonga at the centre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101575" marB="10157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Strengthen culturally responsive practice across year 1-13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Enviro schools-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environment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and local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curriculum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101575" marB="10157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Establish a core foundation of practice  across years 1-13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Accelerated progress of learners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Increased student engagement and agency in learning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Develop local curriculum 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101575" marB="101575" marR="91425" marL="91425"/>
                </a:tc>
                <a:tc hMerge="1"/>
              </a:tr>
              <a:tr h="111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1155CC"/>
                          </a:solidFill>
                          <a:latin typeface="Salsa"/>
                          <a:ea typeface="Salsa"/>
                          <a:cs typeface="Salsa"/>
                          <a:sym typeface="Salsa"/>
                        </a:rPr>
                        <a:t>Our Values</a:t>
                      </a:r>
                      <a:endParaRPr b="1" sz="1300">
                        <a:solidFill>
                          <a:srgbClr val="1155CC"/>
                        </a:solidFill>
                        <a:latin typeface="Salsa"/>
                        <a:ea typeface="Salsa"/>
                        <a:cs typeface="Salsa"/>
                        <a:sym typeface="Salsa"/>
                      </a:endParaRPr>
                    </a:p>
                  </a:txBody>
                  <a:tcPr marT="101575" marB="101575" marR="91425" marL="91425"/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r>
                        <a:rPr b="1" lang="en" sz="1300">
                          <a:solidFill>
                            <a:srgbClr val="0B5394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Respect,   Integrity,  </a:t>
                      </a:r>
                      <a:r>
                        <a:rPr b="1" lang="en" sz="1300">
                          <a:solidFill>
                            <a:srgbClr val="0B5394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Perseverance</a:t>
                      </a:r>
                      <a:r>
                        <a:rPr b="1" lang="en" sz="1300">
                          <a:solidFill>
                            <a:srgbClr val="0B5394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, Pride</a:t>
                      </a:r>
                      <a:endParaRPr b="1" sz="1300">
                        <a:solidFill>
                          <a:srgbClr val="0B5394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01575" marB="101575" marR="91425" marL="91425"/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0425" y="293375"/>
            <a:ext cx="1875250" cy="5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