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6858000" cx="9144000"/>
  <p:notesSz cx="6858000" cy="9144000"/>
  <p:embeddedFontLst>
    <p:embeddedFont>
      <p:font typeface="Cormorant Garamond"/>
      <p:regular r:id="rId39"/>
      <p:bold r:id="rId40"/>
      <p:italic r:id="rId41"/>
      <p:boldItalic r:id="rId42"/>
    </p:embeddedFont>
    <p:embeddedFont>
      <p:font typeface="Cormorant Garamond SemiBold"/>
      <p:regular r:id="rId43"/>
      <p:bold r:id="rId44"/>
      <p:italic r:id="rId45"/>
      <p:boldItalic r:id="rId46"/>
    </p:embeddedFont>
    <p:embeddedFont>
      <p:font typeface="Proxima Nova"/>
      <p:regular r:id="rId47"/>
      <p:bold r:id="rId48"/>
      <p:italic r:id="rId49"/>
      <p:boldItalic r:id="rId50"/>
    </p:embeddedFont>
    <p:embeddedFont>
      <p:font typeface="Barlow"/>
      <p:regular r:id="rId51"/>
      <p:bold r:id="rId52"/>
      <p:italic r:id="rId53"/>
      <p:boldItalic r:id="rId54"/>
    </p:embeddedFont>
    <p:embeddedFont>
      <p:font typeface="Cormorant Infant Medium"/>
      <p:regular r:id="rId55"/>
      <p:bold r:id="rId56"/>
      <p:italic r:id="rId57"/>
      <p:boldItalic r:id="rId58"/>
    </p:embeddedFont>
    <p:embeddedFont>
      <p:font typeface="Roboto"/>
      <p:regular r:id="rId59"/>
      <p:bold r:id="rId60"/>
      <p:italic r:id="rId61"/>
      <p:boldItalic r:id="rId62"/>
    </p:embeddedFont>
    <p:embeddedFont>
      <p:font typeface="Fira Sans Condensed Medium"/>
      <p:regular r:id="rId63"/>
      <p:bold r:id="rId64"/>
      <p:italic r:id="rId65"/>
      <p:boldItalic r:id="rId66"/>
    </p:embeddedFont>
    <p:embeddedFont>
      <p:font typeface="Fira Sans Condensed Black"/>
      <p:bold r:id="rId67"/>
      <p:boldItalic r:id="rId68"/>
    </p:embeddedFont>
    <p:embeddedFont>
      <p:font typeface="Fira Sans Condensed"/>
      <p:regular r:id="rId69"/>
      <p:bold r:id="rId70"/>
      <p:italic r:id="rId71"/>
      <p:boldItalic r:id="rId72"/>
    </p:embeddedFont>
    <p:embeddedFont>
      <p:font typeface="Fira Sans Condensed SemiBold"/>
      <p:regular r:id="rId73"/>
      <p:bold r:id="rId74"/>
      <p:italic r:id="rId75"/>
      <p:boldItalic r:id="rId76"/>
    </p:embeddedFont>
    <p:embeddedFont>
      <p:font typeface="DM Sans"/>
      <p:regular r:id="rId77"/>
      <p:bold r:id="rId78"/>
      <p:italic r:id="rId79"/>
      <p:boldItalic r:id="rId80"/>
    </p:embeddedFont>
    <p:embeddedFont>
      <p:font typeface="Cormorant Infant"/>
      <p:regular r:id="rId81"/>
      <p:bold r:id="rId82"/>
      <p:italic r:id="rId83"/>
      <p:boldItalic r:id="rId84"/>
    </p:embeddedFont>
    <p:embeddedFont>
      <p:font typeface="Lexend Exa"/>
      <p:regular r:id="rId85"/>
      <p:bold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EA14EF8-4D83-4DAC-B9A7-0A6E3A96ADC0}">
  <a:tblStyle styleId="{4EA14EF8-4D83-4DAC-B9A7-0A6E3A96ADC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6CC9E40-2EC5-4D6E-84A2-9863E38CED2B}" styleName="Table_1">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A16D97DF-AEC8-40D5-806B-F905EE12C925}" styleName="Table_2">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rmorantGaramond-bold.fntdata"/><Relationship Id="rId84" Type="http://schemas.openxmlformats.org/officeDocument/2006/relationships/font" Target="fonts/CormorantInfant-boldItalic.fntdata"/><Relationship Id="rId83" Type="http://schemas.openxmlformats.org/officeDocument/2006/relationships/font" Target="fonts/CormorantInfant-italic.fntdata"/><Relationship Id="rId42" Type="http://schemas.openxmlformats.org/officeDocument/2006/relationships/font" Target="fonts/CormorantGaramond-boldItalic.fntdata"/><Relationship Id="rId86" Type="http://schemas.openxmlformats.org/officeDocument/2006/relationships/font" Target="fonts/LexendExa-bold.fntdata"/><Relationship Id="rId41" Type="http://schemas.openxmlformats.org/officeDocument/2006/relationships/font" Target="fonts/CormorantGaramond-italic.fntdata"/><Relationship Id="rId85" Type="http://schemas.openxmlformats.org/officeDocument/2006/relationships/font" Target="fonts/LexendExa-regular.fntdata"/><Relationship Id="rId44" Type="http://schemas.openxmlformats.org/officeDocument/2006/relationships/font" Target="fonts/CormorantGaramondSemiBold-bold.fntdata"/><Relationship Id="rId43" Type="http://schemas.openxmlformats.org/officeDocument/2006/relationships/font" Target="fonts/CormorantGaramondSemiBold-regular.fntdata"/><Relationship Id="rId46" Type="http://schemas.openxmlformats.org/officeDocument/2006/relationships/font" Target="fonts/CormorantGaramondSemiBold-boldItalic.fntdata"/><Relationship Id="rId45" Type="http://schemas.openxmlformats.org/officeDocument/2006/relationships/font" Target="fonts/CormorantGaramondSemiBold-italic.fntdata"/><Relationship Id="rId80" Type="http://schemas.openxmlformats.org/officeDocument/2006/relationships/font" Target="fonts/DMSans-boldItalic.fntdata"/><Relationship Id="rId82" Type="http://schemas.openxmlformats.org/officeDocument/2006/relationships/font" Target="fonts/CormorantInfant-bold.fntdata"/><Relationship Id="rId81" Type="http://schemas.openxmlformats.org/officeDocument/2006/relationships/font" Target="fonts/CormorantInfan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roximaNova-bold.fntdata"/><Relationship Id="rId47" Type="http://schemas.openxmlformats.org/officeDocument/2006/relationships/font" Target="fonts/ProximaNova-regular.fntdata"/><Relationship Id="rId49" Type="http://schemas.openxmlformats.org/officeDocument/2006/relationships/font" Target="fonts/ProximaNova-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FiraSansCondensedSemiBold-regular.fntdata"/><Relationship Id="rId72" Type="http://schemas.openxmlformats.org/officeDocument/2006/relationships/font" Target="fonts/FiraSansCondensed-boldItalic.fntdata"/><Relationship Id="rId31" Type="http://schemas.openxmlformats.org/officeDocument/2006/relationships/slide" Target="slides/slide25.xml"/><Relationship Id="rId75" Type="http://schemas.openxmlformats.org/officeDocument/2006/relationships/font" Target="fonts/FiraSansCondensedSemiBold-italic.fntdata"/><Relationship Id="rId30" Type="http://schemas.openxmlformats.org/officeDocument/2006/relationships/slide" Target="slides/slide24.xml"/><Relationship Id="rId74" Type="http://schemas.openxmlformats.org/officeDocument/2006/relationships/font" Target="fonts/FiraSansCondensedSemiBold-bold.fntdata"/><Relationship Id="rId33" Type="http://schemas.openxmlformats.org/officeDocument/2006/relationships/slide" Target="slides/slide27.xml"/><Relationship Id="rId77" Type="http://schemas.openxmlformats.org/officeDocument/2006/relationships/font" Target="fonts/DMSans-regular.fntdata"/><Relationship Id="rId32" Type="http://schemas.openxmlformats.org/officeDocument/2006/relationships/slide" Target="slides/slide26.xml"/><Relationship Id="rId76" Type="http://schemas.openxmlformats.org/officeDocument/2006/relationships/font" Target="fonts/FiraSansCondensedSemiBold-boldItalic.fntdata"/><Relationship Id="rId35" Type="http://schemas.openxmlformats.org/officeDocument/2006/relationships/slide" Target="slides/slide29.xml"/><Relationship Id="rId79" Type="http://schemas.openxmlformats.org/officeDocument/2006/relationships/font" Target="fonts/DMSans-italic.fntdata"/><Relationship Id="rId34" Type="http://schemas.openxmlformats.org/officeDocument/2006/relationships/slide" Target="slides/slide28.xml"/><Relationship Id="rId78" Type="http://schemas.openxmlformats.org/officeDocument/2006/relationships/font" Target="fonts/DMSans-bold.fntdata"/><Relationship Id="rId71" Type="http://schemas.openxmlformats.org/officeDocument/2006/relationships/font" Target="fonts/FiraSansCondensed-italic.fntdata"/><Relationship Id="rId70" Type="http://schemas.openxmlformats.org/officeDocument/2006/relationships/font" Target="fonts/FiraSansCondensed-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CormorantGaramond-regular.fntdata"/><Relationship Id="rId38" Type="http://schemas.openxmlformats.org/officeDocument/2006/relationships/slide" Target="slides/slide32.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4.xml"/><Relationship Id="rId64" Type="http://schemas.openxmlformats.org/officeDocument/2006/relationships/font" Target="fonts/FiraSansCondensedMedium-bold.fntdata"/><Relationship Id="rId63" Type="http://schemas.openxmlformats.org/officeDocument/2006/relationships/font" Target="fonts/FiraSansCondensedMedium-regular.fntdata"/><Relationship Id="rId22" Type="http://schemas.openxmlformats.org/officeDocument/2006/relationships/slide" Target="slides/slide16.xml"/><Relationship Id="rId66" Type="http://schemas.openxmlformats.org/officeDocument/2006/relationships/font" Target="fonts/FiraSansCondensedMedium-boldItalic.fntdata"/><Relationship Id="rId21" Type="http://schemas.openxmlformats.org/officeDocument/2006/relationships/slide" Target="slides/slide15.xml"/><Relationship Id="rId65" Type="http://schemas.openxmlformats.org/officeDocument/2006/relationships/font" Target="fonts/FiraSansCondensedMedium-italic.fntdata"/><Relationship Id="rId24" Type="http://schemas.openxmlformats.org/officeDocument/2006/relationships/slide" Target="slides/slide18.xml"/><Relationship Id="rId68" Type="http://schemas.openxmlformats.org/officeDocument/2006/relationships/font" Target="fonts/FiraSansCondensedBlack-boldItalic.fntdata"/><Relationship Id="rId23" Type="http://schemas.openxmlformats.org/officeDocument/2006/relationships/slide" Target="slides/slide17.xml"/><Relationship Id="rId67" Type="http://schemas.openxmlformats.org/officeDocument/2006/relationships/font" Target="fonts/FiraSansCondensedBlack-bold.fntdata"/><Relationship Id="rId60" Type="http://schemas.openxmlformats.org/officeDocument/2006/relationships/font" Target="fonts/Roboto-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FiraSansCondensed-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Barlow-regular.fntdata"/><Relationship Id="rId50" Type="http://schemas.openxmlformats.org/officeDocument/2006/relationships/font" Target="fonts/ProximaNova-boldItalic.fntdata"/><Relationship Id="rId53" Type="http://schemas.openxmlformats.org/officeDocument/2006/relationships/font" Target="fonts/Barlow-italic.fntdata"/><Relationship Id="rId52" Type="http://schemas.openxmlformats.org/officeDocument/2006/relationships/font" Target="fonts/Barlow-bold.fntdata"/><Relationship Id="rId11" Type="http://schemas.openxmlformats.org/officeDocument/2006/relationships/slide" Target="slides/slide5.xml"/><Relationship Id="rId55" Type="http://schemas.openxmlformats.org/officeDocument/2006/relationships/font" Target="fonts/CormorantInfantMedium-regular.fntdata"/><Relationship Id="rId10" Type="http://schemas.openxmlformats.org/officeDocument/2006/relationships/slide" Target="slides/slide4.xml"/><Relationship Id="rId54" Type="http://schemas.openxmlformats.org/officeDocument/2006/relationships/font" Target="fonts/Barlow-boldItalic.fntdata"/><Relationship Id="rId13" Type="http://schemas.openxmlformats.org/officeDocument/2006/relationships/slide" Target="slides/slide7.xml"/><Relationship Id="rId57" Type="http://schemas.openxmlformats.org/officeDocument/2006/relationships/font" Target="fonts/CormorantInfantMedium-italic.fntdata"/><Relationship Id="rId12" Type="http://schemas.openxmlformats.org/officeDocument/2006/relationships/slide" Target="slides/slide6.xml"/><Relationship Id="rId56" Type="http://schemas.openxmlformats.org/officeDocument/2006/relationships/font" Target="fonts/CormorantInfantMedium-bold.fntdata"/><Relationship Id="rId15" Type="http://schemas.openxmlformats.org/officeDocument/2006/relationships/slide" Target="slides/slide9.xml"/><Relationship Id="rId59" Type="http://schemas.openxmlformats.org/officeDocument/2006/relationships/font" Target="fonts/Roboto-regular.fntdata"/><Relationship Id="rId14" Type="http://schemas.openxmlformats.org/officeDocument/2006/relationships/slide" Target="slides/slide8.xml"/><Relationship Id="rId58" Type="http://schemas.openxmlformats.org/officeDocument/2006/relationships/font" Target="fonts/CormorantInfantMedium-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3ba582b291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3ba582b2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8f0403f1a3_0_60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8f0403f1a3_0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cc1908d348_0_1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cc1908d34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cc1908d348_0_6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cc1908d348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8f0403f1a3_0_69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8f0403f1a3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cc1908d348_0_18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cc1908d348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cc1908d348_0_22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cc1908d348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cc1908d348_0_1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cc1908d348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8f0403f1a3_0_71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8f0403f1a3_0_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8f0403f1a3_0_74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8f0403f1a3_0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8f0403f1a3_0_77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8f0403f1a3_0_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666c6e836d_0_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666c6e836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LL</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8f0403f1a3_0_78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8f0403f1a3_0_7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LL</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8f0403f1a3_0_75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8f0403f1a3_0_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LL</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666c6e836d_0_1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666c6e836d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LL</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666c6e836d_0_1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666c6e836d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8f0403f1a3_0_82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8f0403f1a3_0_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LL</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8f0403f1a3_0_87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8f0403f1a3_0_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cc1908d348_0_27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cc1908d348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cc1908d348_0_2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cc1908d348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cc1908d348_0_3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cc1908d348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8f0403f1a3_0_89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8f0403f1a3_0_8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666c6e836d_0_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666c6e836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LL - Academic success is something to be proud of, and students can </a:t>
            </a:r>
            <a:r>
              <a:rPr lang="en-GB"/>
              <a:t>succeed at their own level.  This contributes positively to their sense of confidence, achievement and wellbeing,</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666c6e836d_0_2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666c6e836d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8f0403f1a3_0_102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8f0403f1a3_0_10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8f0403f1a3_0_5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8f0403f1a3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3ba582b291_0_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3ba582b29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LL - Standards based vs norm referenced, genuine contexts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8f0403f1a3_0_29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8f0403f1a3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LL - Standards based vs norm referenced, </a:t>
            </a:r>
            <a:r>
              <a:rPr lang="en-GB"/>
              <a:t>genuine</a:t>
            </a:r>
            <a:r>
              <a:rPr lang="en-GB"/>
              <a:t> contexts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8f0403f1a3_0_3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g28f0403f1a3_0_3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JV</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8f0403f1a3_0_33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8f0403f1a3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8f0403f1a3_0_34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8f0403f1a3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3ba582b291_0_3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3ba582b29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50" name="Shape 50"/>
        <p:cNvGrpSpPr/>
        <p:nvPr/>
      </p:nvGrpSpPr>
      <p:grpSpPr>
        <a:xfrm>
          <a:off x="0" y="0"/>
          <a:ext cx="0" cy="0"/>
          <a:chOff x="0" y="0"/>
          <a:chExt cx="0" cy="0"/>
        </a:xfrm>
      </p:grpSpPr>
      <p:sp>
        <p:nvSpPr>
          <p:cNvPr id="51" name="Google Shape;51;p13"/>
          <p:cNvSpPr/>
          <p:nvPr/>
        </p:nvSpPr>
        <p:spPr>
          <a:xfrm>
            <a:off x="-156000" y="3353467"/>
            <a:ext cx="9311400" cy="362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p:nvPr/>
        </p:nvSpPr>
        <p:spPr>
          <a:xfrm>
            <a:off x="693725" y="334467"/>
            <a:ext cx="441900" cy="66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p:nvPr/>
        </p:nvSpPr>
        <p:spPr>
          <a:xfrm>
            <a:off x="8008375" y="5863167"/>
            <a:ext cx="441900" cy="6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p:nvPr/>
        </p:nvSpPr>
        <p:spPr>
          <a:xfrm>
            <a:off x="8189700" y="334467"/>
            <a:ext cx="1055100" cy="495600"/>
          </a:xfrm>
          <a:prstGeom prst="rect">
            <a:avLst/>
          </a:prstGeom>
          <a:solidFill>
            <a:schemeClr val="lt1"/>
          </a:solidFill>
          <a:ln>
            <a:noFill/>
          </a:ln>
        </p:spPr>
        <p:txBody>
          <a:bodyPr anchorCtr="0" anchor="ctr" bIns="91425" lIns="182875" spcFirstLastPara="1" rIns="91425" wrap="square" tIns="73150">
            <a:noAutofit/>
          </a:bodyPr>
          <a:lstStyle/>
          <a:p>
            <a:pPr indent="0" lvl="0" marL="0" rtl="0" algn="l">
              <a:spcBef>
                <a:spcPts val="0"/>
              </a:spcBef>
              <a:spcAft>
                <a:spcPts val="0"/>
              </a:spcAft>
              <a:buNone/>
            </a:pPr>
            <a:r>
              <a:t/>
            </a:r>
            <a:endParaRPr b="1">
              <a:latin typeface="Lexend Exa"/>
              <a:ea typeface="Lexend Exa"/>
              <a:cs typeface="Lexend Exa"/>
              <a:sym typeface="Lexend Exa"/>
            </a:endParaRPr>
          </a:p>
        </p:txBody>
      </p:sp>
      <p:sp>
        <p:nvSpPr>
          <p:cNvPr id="55" name="Google Shape;55;p13"/>
          <p:cNvSpPr txBox="1"/>
          <p:nvPr>
            <p:ph type="title"/>
          </p:nvPr>
        </p:nvSpPr>
        <p:spPr>
          <a:xfrm>
            <a:off x="714300" y="3902100"/>
            <a:ext cx="4810500" cy="868800"/>
          </a:xfrm>
          <a:prstGeom prst="rect">
            <a:avLst/>
          </a:prstGeom>
        </p:spPr>
        <p:txBody>
          <a:bodyPr anchorCtr="0" anchor="ctr" bIns="91425" lIns="91425" spcFirstLastPara="1" rIns="91425" wrap="square" tIns="91425">
            <a:normAutofit/>
          </a:bodyPr>
          <a:lstStyle>
            <a:lvl1pPr lvl="0" rtl="0">
              <a:spcBef>
                <a:spcPts val="0"/>
              </a:spcBef>
              <a:spcAft>
                <a:spcPts val="0"/>
              </a:spcAft>
              <a:buSzPts val="3600"/>
              <a:buNone/>
              <a:defRPr b="1" sz="3600">
                <a:solidFill>
                  <a:schemeClr val="l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56" name="Google Shape;56;p13"/>
          <p:cNvSpPr txBox="1"/>
          <p:nvPr>
            <p:ph idx="1" type="subTitle"/>
          </p:nvPr>
        </p:nvSpPr>
        <p:spPr>
          <a:xfrm>
            <a:off x="714300" y="4883867"/>
            <a:ext cx="3569100" cy="10305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8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 name="Google Shape;57;p13"/>
          <p:cNvSpPr txBox="1"/>
          <p:nvPr>
            <p:ph idx="12" type="sldNum"/>
          </p:nvPr>
        </p:nvSpPr>
        <p:spPr>
          <a:xfrm>
            <a:off x="8556784" y="319868"/>
            <a:ext cx="548700" cy="524700"/>
          </a:xfrm>
          <a:prstGeom prst="rect">
            <a:avLst/>
          </a:prstGeom>
        </p:spPr>
        <p:txBody>
          <a:bodyPr anchorCtr="0" anchor="t"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8" name="Google Shape;58;p13"/>
          <p:cNvSpPr txBox="1"/>
          <p:nvPr>
            <p:ph hasCustomPrompt="1" idx="2" type="title"/>
          </p:nvPr>
        </p:nvSpPr>
        <p:spPr>
          <a:xfrm>
            <a:off x="714300" y="1630533"/>
            <a:ext cx="4172100" cy="1722900"/>
          </a:xfrm>
          <a:prstGeom prst="rect">
            <a:avLst/>
          </a:prstGeom>
        </p:spPr>
        <p:txBody>
          <a:bodyPr anchorCtr="0" anchor="b" bIns="91425" lIns="91425" spcFirstLastPara="1" rIns="91425" wrap="square" tIns="91425">
            <a:normAutofit/>
          </a:bodyPr>
          <a:lstStyle>
            <a:lvl1pPr lvl="0" rtl="0">
              <a:spcBef>
                <a:spcPts val="0"/>
              </a:spcBef>
              <a:spcAft>
                <a:spcPts val="0"/>
              </a:spcAft>
              <a:buSzPts val="7200"/>
              <a:buNone/>
              <a:defRPr b="1" sz="7200"/>
            </a:lvl1pPr>
            <a:lvl2pPr lvl="1" rtl="0" algn="ctr">
              <a:spcBef>
                <a:spcPts val="0"/>
              </a:spcBef>
              <a:spcAft>
                <a:spcPts val="0"/>
              </a:spcAft>
              <a:buSzPts val="11300"/>
              <a:buNone/>
              <a:defRPr sz="11300"/>
            </a:lvl2pPr>
            <a:lvl3pPr lvl="2" rtl="0" algn="ctr">
              <a:spcBef>
                <a:spcPts val="0"/>
              </a:spcBef>
              <a:spcAft>
                <a:spcPts val="0"/>
              </a:spcAft>
              <a:buSzPts val="11300"/>
              <a:buNone/>
              <a:defRPr sz="11300"/>
            </a:lvl3pPr>
            <a:lvl4pPr lvl="3" rtl="0" algn="ctr">
              <a:spcBef>
                <a:spcPts val="0"/>
              </a:spcBef>
              <a:spcAft>
                <a:spcPts val="0"/>
              </a:spcAft>
              <a:buSzPts val="11300"/>
              <a:buNone/>
              <a:defRPr sz="11300"/>
            </a:lvl4pPr>
            <a:lvl5pPr lvl="4" rtl="0" algn="ctr">
              <a:spcBef>
                <a:spcPts val="0"/>
              </a:spcBef>
              <a:spcAft>
                <a:spcPts val="0"/>
              </a:spcAft>
              <a:buSzPts val="11300"/>
              <a:buNone/>
              <a:defRPr sz="11300"/>
            </a:lvl5pPr>
            <a:lvl6pPr lvl="5" rtl="0" algn="ctr">
              <a:spcBef>
                <a:spcPts val="0"/>
              </a:spcBef>
              <a:spcAft>
                <a:spcPts val="0"/>
              </a:spcAft>
              <a:buSzPts val="11300"/>
              <a:buNone/>
              <a:defRPr sz="11300"/>
            </a:lvl6pPr>
            <a:lvl7pPr lvl="6" rtl="0" algn="ctr">
              <a:spcBef>
                <a:spcPts val="0"/>
              </a:spcBef>
              <a:spcAft>
                <a:spcPts val="0"/>
              </a:spcAft>
              <a:buSzPts val="11300"/>
              <a:buNone/>
              <a:defRPr sz="11300"/>
            </a:lvl7pPr>
            <a:lvl8pPr lvl="7" rtl="0" algn="ctr">
              <a:spcBef>
                <a:spcPts val="0"/>
              </a:spcBef>
              <a:spcAft>
                <a:spcPts val="0"/>
              </a:spcAft>
              <a:buSzPts val="11300"/>
              <a:buNone/>
              <a:defRPr sz="11300"/>
            </a:lvl8pPr>
            <a:lvl9pPr lvl="8" rtl="0" algn="ctr">
              <a:spcBef>
                <a:spcPts val="0"/>
              </a:spcBef>
              <a:spcAft>
                <a:spcPts val="0"/>
              </a:spcAft>
              <a:buSzPts val="11300"/>
              <a:buNone/>
              <a:defRPr sz="113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TITLE + 1 COLUMN">
    <p:bg>
      <p:bgPr>
        <a:noFill/>
      </p:bgPr>
    </p:bg>
    <p:spTree>
      <p:nvGrpSpPr>
        <p:cNvPr id="59" name="Shape 59"/>
        <p:cNvGrpSpPr/>
        <p:nvPr/>
      </p:nvGrpSpPr>
      <p:grpSpPr>
        <a:xfrm>
          <a:off x="0" y="0"/>
          <a:ext cx="0" cy="0"/>
          <a:chOff x="0" y="0"/>
          <a:chExt cx="0" cy="0"/>
        </a:xfrm>
      </p:grpSpPr>
      <p:pic>
        <p:nvPicPr>
          <p:cNvPr descr="Icon&#10;&#10;Description automatically generated with medium confidence" id="60" name="Google Shape;60;p14"/>
          <p:cNvPicPr preferRelativeResize="0"/>
          <p:nvPr/>
        </p:nvPicPr>
        <p:blipFill rotWithShape="1">
          <a:blip r:embed="rId2">
            <a:alphaModFix/>
          </a:blip>
          <a:srcRect b="93096" l="22377" r="21525" t="0"/>
          <a:stretch/>
        </p:blipFill>
        <p:spPr>
          <a:xfrm>
            <a:off x="0" y="5185776"/>
            <a:ext cx="9144002" cy="1672225"/>
          </a:xfrm>
          <a:prstGeom prst="rect">
            <a:avLst/>
          </a:prstGeom>
          <a:noFill/>
          <a:ln>
            <a:noFill/>
          </a:ln>
        </p:spPr>
      </p:pic>
      <p:sp>
        <p:nvSpPr>
          <p:cNvPr id="61" name="Google Shape;61;p14"/>
          <p:cNvSpPr txBox="1"/>
          <p:nvPr>
            <p:ph idx="1" type="body"/>
          </p:nvPr>
        </p:nvSpPr>
        <p:spPr>
          <a:xfrm>
            <a:off x="263750" y="1320963"/>
            <a:ext cx="8615100" cy="4106700"/>
          </a:xfrm>
          <a:prstGeom prst="rect">
            <a:avLst/>
          </a:prstGeom>
          <a:noFill/>
          <a:ln>
            <a:noFill/>
          </a:ln>
        </p:spPr>
        <p:txBody>
          <a:bodyPr anchorCtr="0" anchor="ctr" bIns="91425" lIns="91425" spcFirstLastPara="1" rIns="91425" wrap="square" tIns="91425">
            <a:noAutofit/>
          </a:bodyPr>
          <a:lstStyle>
            <a:lvl1pPr indent="-228600" lvl="0" marL="457200" rtl="0" algn="just">
              <a:lnSpc>
                <a:spcPct val="100000"/>
              </a:lnSpc>
              <a:spcBef>
                <a:spcPts val="0"/>
              </a:spcBef>
              <a:spcAft>
                <a:spcPts val="0"/>
              </a:spcAft>
              <a:buSzPts val="1800"/>
              <a:buFont typeface="Proxima Nova"/>
              <a:buNone/>
              <a:defRPr sz="1800">
                <a:solidFill>
                  <a:schemeClr val="accent1"/>
                </a:solidFill>
                <a:latin typeface="Calibri"/>
                <a:ea typeface="Calibri"/>
                <a:cs typeface="Calibri"/>
                <a:sym typeface="Calibri"/>
              </a:defRPr>
            </a:lvl1pPr>
            <a:lvl2pPr indent="-342900" lvl="1" marL="914400" rtl="0" algn="just">
              <a:lnSpc>
                <a:spcPct val="100000"/>
              </a:lnSpc>
              <a:spcBef>
                <a:spcPts val="0"/>
              </a:spcBef>
              <a:spcAft>
                <a:spcPts val="0"/>
              </a:spcAft>
              <a:buSzPts val="1800"/>
              <a:buFont typeface="Proxima Nova"/>
              <a:buChar char="▫"/>
              <a:defRPr sz="1800">
                <a:latin typeface="Proxima Nova"/>
                <a:ea typeface="Proxima Nova"/>
                <a:cs typeface="Proxima Nova"/>
                <a:sym typeface="Proxima Nova"/>
              </a:defRPr>
            </a:lvl2pPr>
            <a:lvl3pPr indent="-342900" lvl="2" marL="1371600" rtl="0" algn="just">
              <a:lnSpc>
                <a:spcPct val="100000"/>
              </a:lnSpc>
              <a:spcBef>
                <a:spcPts val="0"/>
              </a:spcBef>
              <a:spcAft>
                <a:spcPts val="0"/>
              </a:spcAft>
              <a:buSzPts val="1800"/>
              <a:buFont typeface="Proxima Nova"/>
              <a:buChar char="▫"/>
              <a:defRPr sz="1800">
                <a:latin typeface="Proxima Nova"/>
                <a:ea typeface="Proxima Nova"/>
                <a:cs typeface="Proxima Nova"/>
                <a:sym typeface="Proxima Nova"/>
              </a:defRPr>
            </a:lvl3pPr>
            <a:lvl4pPr indent="-342900" lvl="3" marL="1828800" rtl="0" algn="just">
              <a:lnSpc>
                <a:spcPct val="100000"/>
              </a:lnSpc>
              <a:spcBef>
                <a:spcPts val="0"/>
              </a:spcBef>
              <a:spcAft>
                <a:spcPts val="0"/>
              </a:spcAft>
              <a:buSzPts val="1800"/>
              <a:buFont typeface="Proxima Nova"/>
              <a:buChar char="▫"/>
              <a:defRPr sz="1800">
                <a:latin typeface="Proxima Nova"/>
                <a:ea typeface="Proxima Nova"/>
                <a:cs typeface="Proxima Nova"/>
                <a:sym typeface="Proxima Nova"/>
              </a:defRPr>
            </a:lvl4pPr>
            <a:lvl5pPr indent="-342900" lvl="4" marL="2286000" rtl="0" algn="just">
              <a:lnSpc>
                <a:spcPct val="100000"/>
              </a:lnSpc>
              <a:spcBef>
                <a:spcPts val="0"/>
              </a:spcBef>
              <a:spcAft>
                <a:spcPts val="0"/>
              </a:spcAft>
              <a:buSzPts val="1800"/>
              <a:buFont typeface="Proxima Nova"/>
              <a:buChar char="○"/>
              <a:defRPr sz="1800">
                <a:latin typeface="Proxima Nova"/>
                <a:ea typeface="Proxima Nova"/>
                <a:cs typeface="Proxima Nova"/>
                <a:sym typeface="Proxima Nova"/>
              </a:defRPr>
            </a:lvl5pPr>
            <a:lvl6pPr indent="-342900" lvl="5" marL="2743200" rtl="0" algn="just">
              <a:lnSpc>
                <a:spcPct val="100000"/>
              </a:lnSpc>
              <a:spcBef>
                <a:spcPts val="0"/>
              </a:spcBef>
              <a:spcAft>
                <a:spcPts val="0"/>
              </a:spcAft>
              <a:buSzPts val="1800"/>
              <a:buFont typeface="Proxima Nova"/>
              <a:buChar char="■"/>
              <a:defRPr sz="1800">
                <a:latin typeface="Proxima Nova"/>
                <a:ea typeface="Proxima Nova"/>
                <a:cs typeface="Proxima Nova"/>
                <a:sym typeface="Proxima Nova"/>
              </a:defRPr>
            </a:lvl6pPr>
            <a:lvl7pPr indent="-342900" lvl="6" marL="3200400" rtl="0" algn="just">
              <a:lnSpc>
                <a:spcPct val="100000"/>
              </a:lnSpc>
              <a:spcBef>
                <a:spcPts val="0"/>
              </a:spcBef>
              <a:spcAft>
                <a:spcPts val="0"/>
              </a:spcAft>
              <a:buSzPts val="1800"/>
              <a:buFont typeface="Proxima Nova"/>
              <a:buChar char="●"/>
              <a:defRPr sz="1800">
                <a:latin typeface="Proxima Nova"/>
                <a:ea typeface="Proxima Nova"/>
                <a:cs typeface="Proxima Nova"/>
                <a:sym typeface="Proxima Nova"/>
              </a:defRPr>
            </a:lvl7pPr>
            <a:lvl8pPr indent="-342900" lvl="7" marL="3657600" rtl="0" algn="just">
              <a:lnSpc>
                <a:spcPct val="100000"/>
              </a:lnSpc>
              <a:spcBef>
                <a:spcPts val="0"/>
              </a:spcBef>
              <a:spcAft>
                <a:spcPts val="0"/>
              </a:spcAft>
              <a:buSzPts val="1800"/>
              <a:buFont typeface="Proxima Nova"/>
              <a:buChar char="○"/>
              <a:defRPr sz="1800">
                <a:latin typeface="Proxima Nova"/>
                <a:ea typeface="Proxima Nova"/>
                <a:cs typeface="Proxima Nova"/>
                <a:sym typeface="Proxima Nova"/>
              </a:defRPr>
            </a:lvl8pPr>
            <a:lvl9pPr indent="-342900" lvl="8" marL="4114800" rtl="0" algn="just">
              <a:lnSpc>
                <a:spcPct val="100000"/>
              </a:lnSpc>
              <a:spcBef>
                <a:spcPts val="0"/>
              </a:spcBef>
              <a:spcAft>
                <a:spcPts val="0"/>
              </a:spcAft>
              <a:buSzPts val="1800"/>
              <a:buFont typeface="Proxima Nova"/>
              <a:buChar char="■"/>
              <a:defRPr sz="1800">
                <a:latin typeface="Proxima Nova"/>
                <a:ea typeface="Proxima Nova"/>
                <a:cs typeface="Proxima Nova"/>
                <a:sym typeface="Proxima Nova"/>
              </a:defRPr>
            </a:lvl9pPr>
          </a:lstStyle>
          <a:p/>
        </p:txBody>
      </p:sp>
      <p:sp>
        <p:nvSpPr>
          <p:cNvPr id="62" name="Google Shape;62;p14"/>
          <p:cNvSpPr/>
          <p:nvPr/>
        </p:nvSpPr>
        <p:spPr>
          <a:xfrm>
            <a:off x="263750" y="329467"/>
            <a:ext cx="4308300" cy="858300"/>
          </a:xfrm>
          <a:prstGeom prst="roundRect">
            <a:avLst>
              <a:gd fmla="val 8017"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t/>
            </a:r>
            <a:endParaRPr b="1" i="0" sz="4800" u="none" cap="none" strike="noStrike">
              <a:solidFill>
                <a:srgbClr val="FFFFFF"/>
              </a:solidFill>
              <a:latin typeface="Proxima Nova"/>
              <a:ea typeface="Proxima Nova"/>
              <a:cs typeface="Proxima Nova"/>
              <a:sym typeface="Proxima Nova"/>
            </a:endParaRPr>
          </a:p>
        </p:txBody>
      </p:sp>
      <p:sp>
        <p:nvSpPr>
          <p:cNvPr id="63" name="Google Shape;63;p14"/>
          <p:cNvSpPr txBox="1"/>
          <p:nvPr>
            <p:ph type="title"/>
          </p:nvPr>
        </p:nvSpPr>
        <p:spPr>
          <a:xfrm>
            <a:off x="329723" y="400267"/>
            <a:ext cx="4136700" cy="716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Font typeface="Proxima Nova"/>
              <a:buNone/>
              <a:defRPr sz="3000">
                <a:latin typeface="Calibri"/>
                <a:ea typeface="Calibri"/>
                <a:cs typeface="Calibri"/>
                <a:sym typeface="Calibri"/>
              </a:defRPr>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64" name="Shape 64"/>
        <p:cNvGrpSpPr/>
        <p:nvPr/>
      </p:nvGrpSpPr>
      <p:grpSpPr>
        <a:xfrm>
          <a:off x="0" y="0"/>
          <a:ext cx="0" cy="0"/>
          <a:chOff x="0" y="0"/>
          <a:chExt cx="0" cy="0"/>
        </a:xfrm>
      </p:grpSpPr>
      <p:sp>
        <p:nvSpPr>
          <p:cNvPr id="65" name="Google Shape;65;p15"/>
          <p:cNvSpPr/>
          <p:nvPr/>
        </p:nvSpPr>
        <p:spPr>
          <a:xfrm rot="5400000">
            <a:off x="4260050" y="1938317"/>
            <a:ext cx="694500" cy="9274800"/>
          </a:xfrm>
          <a:prstGeom prst="rect">
            <a:avLst/>
          </a:prstGeom>
          <a:solidFill>
            <a:srgbClr val="0A27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1A1B3"/>
              </a:solidFill>
            </a:endParaRPr>
          </a:p>
        </p:txBody>
      </p:sp>
      <p:sp>
        <p:nvSpPr>
          <p:cNvPr id="66" name="Google Shape;66;p15"/>
          <p:cNvSpPr/>
          <p:nvPr/>
        </p:nvSpPr>
        <p:spPr>
          <a:xfrm>
            <a:off x="8189700" y="334467"/>
            <a:ext cx="1055100" cy="495600"/>
          </a:xfrm>
          <a:prstGeom prst="rect">
            <a:avLst/>
          </a:prstGeom>
          <a:solidFill>
            <a:schemeClr val="lt1"/>
          </a:solidFill>
          <a:ln>
            <a:noFill/>
          </a:ln>
        </p:spPr>
        <p:txBody>
          <a:bodyPr anchorCtr="0" anchor="ctr" bIns="91425" lIns="182875" spcFirstLastPara="1" rIns="91425" wrap="square" tIns="73150">
            <a:noAutofit/>
          </a:bodyPr>
          <a:lstStyle/>
          <a:p>
            <a:pPr indent="0" lvl="0" marL="0" rtl="0" algn="l">
              <a:spcBef>
                <a:spcPts val="0"/>
              </a:spcBef>
              <a:spcAft>
                <a:spcPts val="0"/>
              </a:spcAft>
              <a:buNone/>
            </a:pPr>
            <a:r>
              <a:t/>
            </a:r>
            <a:endParaRPr b="1">
              <a:latin typeface="Lexend Exa"/>
              <a:ea typeface="Lexend Exa"/>
              <a:cs typeface="Lexend Exa"/>
              <a:sym typeface="Lexend Exa"/>
            </a:endParaRPr>
          </a:p>
        </p:txBody>
      </p:sp>
      <p:sp>
        <p:nvSpPr>
          <p:cNvPr id="67" name="Google Shape;67;p15"/>
          <p:cNvSpPr txBox="1"/>
          <p:nvPr>
            <p:ph type="title"/>
          </p:nvPr>
        </p:nvSpPr>
        <p:spPr>
          <a:xfrm>
            <a:off x="4572000" y="981000"/>
            <a:ext cx="3030000" cy="1718100"/>
          </a:xfrm>
          <a:prstGeom prst="rect">
            <a:avLst/>
          </a:prstGeom>
        </p:spPr>
        <p:txBody>
          <a:bodyPr anchorCtr="0" anchor="b" bIns="91425" lIns="91425" spcFirstLastPara="1" rIns="91425" wrap="square" tIns="91425">
            <a:normAutofit/>
          </a:bodyPr>
          <a:lstStyle>
            <a:lvl1pPr lvl="0" rtl="0">
              <a:spcBef>
                <a:spcPts val="0"/>
              </a:spcBef>
              <a:spcAft>
                <a:spcPts val="0"/>
              </a:spcAft>
              <a:buSzPts val="3700"/>
              <a:buNone/>
              <a:defRPr sz="3700"/>
            </a:lvl1pPr>
            <a:lvl2pPr lvl="1" rtl="0" algn="ctr">
              <a:spcBef>
                <a:spcPts val="0"/>
              </a:spcBef>
              <a:spcAft>
                <a:spcPts val="0"/>
              </a:spcAft>
              <a:buSzPts val="3700"/>
              <a:buNone/>
              <a:defRPr sz="3700"/>
            </a:lvl2pPr>
            <a:lvl3pPr lvl="2" rtl="0" algn="ctr">
              <a:spcBef>
                <a:spcPts val="0"/>
              </a:spcBef>
              <a:spcAft>
                <a:spcPts val="0"/>
              </a:spcAft>
              <a:buSzPts val="3700"/>
              <a:buNone/>
              <a:defRPr sz="3700"/>
            </a:lvl3pPr>
            <a:lvl4pPr lvl="3" rtl="0" algn="ctr">
              <a:spcBef>
                <a:spcPts val="0"/>
              </a:spcBef>
              <a:spcAft>
                <a:spcPts val="0"/>
              </a:spcAft>
              <a:buSzPts val="3700"/>
              <a:buNone/>
              <a:defRPr sz="3700"/>
            </a:lvl4pPr>
            <a:lvl5pPr lvl="4" rtl="0" algn="ctr">
              <a:spcBef>
                <a:spcPts val="0"/>
              </a:spcBef>
              <a:spcAft>
                <a:spcPts val="0"/>
              </a:spcAft>
              <a:buSzPts val="3700"/>
              <a:buNone/>
              <a:defRPr sz="3700"/>
            </a:lvl5pPr>
            <a:lvl6pPr lvl="5" rtl="0" algn="ctr">
              <a:spcBef>
                <a:spcPts val="0"/>
              </a:spcBef>
              <a:spcAft>
                <a:spcPts val="0"/>
              </a:spcAft>
              <a:buSzPts val="3700"/>
              <a:buNone/>
              <a:defRPr sz="3700"/>
            </a:lvl6pPr>
            <a:lvl7pPr lvl="6" rtl="0" algn="ctr">
              <a:spcBef>
                <a:spcPts val="0"/>
              </a:spcBef>
              <a:spcAft>
                <a:spcPts val="0"/>
              </a:spcAft>
              <a:buSzPts val="3700"/>
              <a:buNone/>
              <a:defRPr sz="3700"/>
            </a:lvl7pPr>
            <a:lvl8pPr lvl="7" rtl="0" algn="ctr">
              <a:spcBef>
                <a:spcPts val="0"/>
              </a:spcBef>
              <a:spcAft>
                <a:spcPts val="0"/>
              </a:spcAft>
              <a:buSzPts val="3700"/>
              <a:buNone/>
              <a:defRPr sz="3700"/>
            </a:lvl8pPr>
            <a:lvl9pPr lvl="8" rtl="0" algn="ctr">
              <a:spcBef>
                <a:spcPts val="0"/>
              </a:spcBef>
              <a:spcAft>
                <a:spcPts val="0"/>
              </a:spcAft>
              <a:buSzPts val="3700"/>
              <a:buNone/>
              <a:defRPr sz="3700"/>
            </a:lvl9pPr>
          </a:lstStyle>
          <a:p/>
        </p:txBody>
      </p:sp>
      <p:sp>
        <p:nvSpPr>
          <p:cNvPr id="68" name="Google Shape;68;p15"/>
          <p:cNvSpPr txBox="1"/>
          <p:nvPr>
            <p:ph idx="1" type="subTitle"/>
          </p:nvPr>
        </p:nvSpPr>
        <p:spPr>
          <a:xfrm>
            <a:off x="4572000" y="3466333"/>
            <a:ext cx="3857700" cy="1718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sz="1600">
                <a:solidFill>
                  <a:schemeClr val="dk1"/>
                </a:solidFill>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69" name="Google Shape;69;p15"/>
          <p:cNvSpPr txBox="1"/>
          <p:nvPr>
            <p:ph idx="12" type="sldNum"/>
          </p:nvPr>
        </p:nvSpPr>
        <p:spPr>
          <a:xfrm>
            <a:off x="8556784" y="319868"/>
            <a:ext cx="548700" cy="524700"/>
          </a:xfrm>
          <a:prstGeom prst="rect">
            <a:avLst/>
          </a:prstGeom>
        </p:spPr>
        <p:txBody>
          <a:bodyPr anchorCtr="0" anchor="t"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0" name="Google Shape;70;p15"/>
          <p:cNvSpPr/>
          <p:nvPr/>
        </p:nvSpPr>
        <p:spPr>
          <a:xfrm>
            <a:off x="693725" y="334467"/>
            <a:ext cx="441900" cy="66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5"/>
          <p:cNvSpPr/>
          <p:nvPr/>
        </p:nvSpPr>
        <p:spPr>
          <a:xfrm>
            <a:off x="8008375" y="5863167"/>
            <a:ext cx="441900" cy="6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www.wellington-college.school.nz/assessment-information/" TargetMode="External"/><Relationship Id="rId4" Type="http://schemas.openxmlformats.org/officeDocument/2006/relationships/hyperlink" Target="https://www.nzqa.govt.nz/ncea/subjects/" TargetMode="External"/><Relationship Id="rId5" Type="http://schemas.openxmlformats.org/officeDocument/2006/relationships/hyperlink" Target="https://www2.nzqa.govt.nz/assets/NCEA/2024-Timetable-FINAL.pdf" TargetMode="External"/><Relationship Id="rId6"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9.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wc.careerwise.school" TargetMode="External"/><Relationship Id="rId4" Type="http://schemas.openxmlformats.org/officeDocument/2006/relationships/image" Target="../media/image19.png"/><Relationship Id="rId5"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hyperlink" Target="https://www.nzqa.govt.nz/ncea/understanding-ncea/ncea-and-the-whanau/ncea-and-the-whanau-online/" TargetMode="External"/><Relationship Id="rId5" Type="http://schemas.openxmlformats.org/officeDocument/2006/relationships/hyperlink" Target="http://drive.google.com/file/d/1hvBhQrqlBpWp3rG6ptCOaDBEkusCp--B/view" TargetMode="External"/><Relationship Id="rId6" Type="http://schemas.openxmlformats.org/officeDocument/2006/relationships/image" Target="../media/image10.png"/><Relationship Id="rId7" Type="http://schemas.openxmlformats.org/officeDocument/2006/relationships/hyperlink" Target="https://www.nzqa.govt.nz/ncea/understanding-ncea/how-ncea-works/" TargetMode="External"/><Relationship Id="rId8" Type="http://schemas.openxmlformats.org/officeDocument/2006/relationships/hyperlink" Target="https://www.moneyhub.co.nz/resources-for-ncea-students.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5" name="Shape 75"/>
        <p:cNvGrpSpPr/>
        <p:nvPr/>
      </p:nvGrpSpPr>
      <p:grpSpPr>
        <a:xfrm>
          <a:off x="0" y="0"/>
          <a:ext cx="0" cy="0"/>
          <a:chOff x="0" y="0"/>
          <a:chExt cx="0" cy="0"/>
        </a:xfrm>
      </p:grpSpPr>
      <p:sp>
        <p:nvSpPr>
          <p:cNvPr id="76" name="Google Shape;76;p16"/>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77" name="Google Shape;77;p16"/>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8" name="Google Shape;78;p16" title="NCEA info pic for FB (1).jpg"/>
          <p:cNvPicPr preferRelativeResize="0"/>
          <p:nvPr/>
        </p:nvPicPr>
        <p:blipFill>
          <a:blip r:embed="rId3">
            <a:alphaModFix/>
          </a:blip>
          <a:stretch>
            <a:fillRect/>
          </a:stretch>
        </p:blipFill>
        <p:spPr>
          <a:xfrm>
            <a:off x="1410750" y="0"/>
            <a:ext cx="6858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77" name="Shape 177"/>
        <p:cNvGrpSpPr/>
        <p:nvPr/>
      </p:nvGrpSpPr>
      <p:grpSpPr>
        <a:xfrm>
          <a:off x="0" y="0"/>
          <a:ext cx="0" cy="0"/>
          <a:chOff x="0" y="0"/>
          <a:chExt cx="0" cy="0"/>
        </a:xfrm>
      </p:grpSpPr>
      <p:sp>
        <p:nvSpPr>
          <p:cNvPr id="178" name="Google Shape;178;p25"/>
          <p:cNvSpPr txBox="1"/>
          <p:nvPr>
            <p:ph idx="1" type="subTitle"/>
          </p:nvPr>
        </p:nvSpPr>
        <p:spPr>
          <a:xfrm>
            <a:off x="435525" y="1154425"/>
            <a:ext cx="8056200" cy="473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500">
                <a:solidFill>
                  <a:schemeClr val="dk1"/>
                </a:solidFill>
                <a:latin typeface="Fira Sans Condensed Black"/>
                <a:ea typeface="Fira Sans Condensed Black"/>
                <a:cs typeface="Fira Sans Condensed Black"/>
                <a:sym typeface="Fira Sans Condensed Black"/>
              </a:rPr>
              <a:t>Internals</a:t>
            </a:r>
            <a:endParaRPr sz="2500">
              <a:solidFill>
                <a:schemeClr val="dk1"/>
              </a:solidFill>
              <a:latin typeface="Fira Sans Condensed Black"/>
              <a:ea typeface="Fira Sans Condensed Black"/>
              <a:cs typeface="Fira Sans Condensed Black"/>
              <a:sym typeface="Fira Sans Condensed Black"/>
            </a:endParaRPr>
          </a:p>
          <a:p>
            <a:pPr indent="0" lvl="0" marL="0" rtl="0" algn="ctr">
              <a:spcBef>
                <a:spcPts val="0"/>
              </a:spcBef>
              <a:spcAft>
                <a:spcPts val="0"/>
              </a:spcAft>
              <a:buNone/>
            </a:pPr>
            <a:r>
              <a:rPr lang="en-GB" sz="2100">
                <a:solidFill>
                  <a:schemeClr val="dk1"/>
                </a:solidFill>
                <a:latin typeface="Fira Sans Condensed"/>
                <a:ea typeface="Fira Sans Condensed"/>
                <a:cs typeface="Fira Sans Condensed"/>
                <a:sym typeface="Fira Sans Condensed"/>
              </a:rPr>
              <a:t>These are standards that are assessed at school and marked by WC teachers, with national moderation. They can be practical and are sometimes completed over extended periods.</a:t>
            </a:r>
            <a:endParaRPr sz="21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b="1" i="1" sz="25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Clr>
                <a:schemeClr val="dk1"/>
              </a:buClr>
              <a:buSzPts val="1100"/>
              <a:buFont typeface="Arial"/>
              <a:buNone/>
            </a:pPr>
            <a:r>
              <a:rPr b="1" i="1" lang="en-GB" sz="2500">
                <a:solidFill>
                  <a:schemeClr val="dk1"/>
                </a:solidFill>
                <a:latin typeface="Fira Sans Condensed"/>
                <a:ea typeface="Fira Sans Condensed"/>
                <a:cs typeface="Fira Sans Condensed"/>
                <a:sym typeface="Fira Sans Condensed"/>
              </a:rPr>
              <a:t>Internal = marked at school</a:t>
            </a:r>
            <a:endParaRPr b="1" i="1" sz="2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9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Clr>
                <a:schemeClr val="dk1"/>
              </a:buClr>
              <a:buSzPts val="1100"/>
              <a:buFont typeface="Arial"/>
              <a:buNone/>
            </a:pPr>
            <a:r>
              <a:t/>
            </a:r>
            <a:endParaRPr sz="19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Clr>
                <a:schemeClr val="dk1"/>
              </a:buClr>
              <a:buSzPts val="1100"/>
              <a:buFont typeface="Arial"/>
              <a:buNone/>
            </a:pPr>
            <a:r>
              <a:rPr lang="en-GB" sz="2500">
                <a:solidFill>
                  <a:schemeClr val="dk1"/>
                </a:solidFill>
                <a:latin typeface="Fira Sans Condensed Black"/>
                <a:ea typeface="Fira Sans Condensed Black"/>
                <a:cs typeface="Fira Sans Condensed Black"/>
                <a:sym typeface="Fira Sans Condensed Black"/>
              </a:rPr>
              <a:t>Externals</a:t>
            </a:r>
            <a:endParaRPr sz="2500">
              <a:solidFill>
                <a:schemeClr val="dk1"/>
              </a:solidFill>
              <a:latin typeface="Fira Sans Condensed Black"/>
              <a:ea typeface="Fira Sans Condensed Black"/>
              <a:cs typeface="Fira Sans Condensed Black"/>
              <a:sym typeface="Fira Sans Condensed Black"/>
            </a:endParaRPr>
          </a:p>
          <a:p>
            <a:pPr indent="0" lvl="0" marL="0" rtl="0" algn="ctr">
              <a:spcBef>
                <a:spcPts val="0"/>
              </a:spcBef>
              <a:spcAft>
                <a:spcPts val="0"/>
              </a:spcAft>
              <a:buNone/>
            </a:pPr>
            <a:r>
              <a:rPr lang="en-GB" sz="2100">
                <a:solidFill>
                  <a:schemeClr val="dk1"/>
                </a:solidFill>
                <a:latin typeface="Fira Sans Condensed"/>
                <a:ea typeface="Fira Sans Condensed"/>
                <a:cs typeface="Fira Sans Condensed"/>
                <a:sym typeface="Fira Sans Condensed"/>
              </a:rPr>
              <a:t>These are standards that are assessed externally such as written examinations and portfolios</a:t>
            </a:r>
            <a:endParaRPr i="1" sz="21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i="1" sz="21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Clr>
                <a:schemeClr val="dk1"/>
              </a:buClr>
              <a:buSzPts val="1100"/>
              <a:buFont typeface="Arial"/>
              <a:buNone/>
            </a:pPr>
            <a:r>
              <a:rPr b="1" i="1" lang="en-GB" sz="2500">
                <a:solidFill>
                  <a:schemeClr val="dk1"/>
                </a:solidFill>
                <a:latin typeface="Fira Sans Condensed"/>
                <a:ea typeface="Fira Sans Condensed"/>
                <a:cs typeface="Fira Sans Condensed"/>
                <a:sym typeface="Fira Sans Condensed"/>
              </a:rPr>
              <a:t>External = marked out of school</a:t>
            </a:r>
            <a:endParaRPr b="1" i="1" sz="2500">
              <a:solidFill>
                <a:schemeClr val="dk1"/>
              </a:solidFill>
              <a:latin typeface="Fira Sans Condensed"/>
              <a:ea typeface="Fira Sans Condensed"/>
              <a:cs typeface="Fira Sans Condensed"/>
              <a:sym typeface="Fira Sans Condensed"/>
            </a:endParaRPr>
          </a:p>
        </p:txBody>
      </p:sp>
      <p:sp>
        <p:nvSpPr>
          <p:cNvPr id="179" name="Google Shape;179;p25"/>
          <p:cNvSpPr txBox="1"/>
          <p:nvPr>
            <p:ph type="ctrTitle"/>
          </p:nvPr>
        </p:nvSpPr>
        <p:spPr>
          <a:xfrm>
            <a:off x="194125" y="146825"/>
            <a:ext cx="8745600" cy="850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b="1" lang="en-GB" sz="3800">
                <a:latin typeface="Fira Sans Condensed"/>
                <a:ea typeface="Fira Sans Condensed"/>
                <a:cs typeface="Fira Sans Condensed"/>
                <a:sym typeface="Fira Sans Condensed"/>
              </a:rPr>
              <a:t>How are assessments marked?</a:t>
            </a:r>
            <a:endParaRPr b="1" sz="3800">
              <a:latin typeface="Fira Sans Condensed"/>
              <a:ea typeface="Fira Sans Condensed"/>
              <a:cs typeface="Fira Sans Condensed"/>
              <a:sym typeface="Fira Sans Condensed"/>
            </a:endParaRPr>
          </a:p>
        </p:txBody>
      </p:sp>
      <p:sp>
        <p:nvSpPr>
          <p:cNvPr id="180" name="Google Shape;180;p25"/>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sp>
        <p:nvSpPr>
          <p:cNvPr id="181" name="Google Shape;181;p25"/>
          <p:cNvSpPr txBox="1"/>
          <p:nvPr/>
        </p:nvSpPr>
        <p:spPr>
          <a:xfrm>
            <a:off x="6594925" y="1369750"/>
            <a:ext cx="2184300" cy="417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2000">
              <a:solidFill>
                <a:schemeClr val="dk2"/>
              </a:solidFill>
              <a:latin typeface="Fira Sans Condensed"/>
              <a:ea typeface="Fira Sans Condensed"/>
              <a:cs typeface="Fira Sans Condensed"/>
              <a:sym typeface="Fira Sans Condensed"/>
            </a:endParaRPr>
          </a:p>
        </p:txBody>
      </p:sp>
      <p:sp>
        <p:nvSpPr>
          <p:cNvPr id="182" name="Google Shape;182;p25"/>
          <p:cNvSpPr txBox="1"/>
          <p:nvPr/>
        </p:nvSpPr>
        <p:spPr>
          <a:xfrm>
            <a:off x="279625" y="6043125"/>
            <a:ext cx="8499600" cy="735600"/>
          </a:xfrm>
          <a:prstGeom prst="rect">
            <a:avLst/>
          </a:prstGeom>
          <a:gradFill>
            <a:gsLst>
              <a:gs pos="0">
                <a:srgbClr val="FFF6DB"/>
              </a:gs>
              <a:gs pos="100000">
                <a:srgbClr val="FAD15C"/>
              </a:gs>
            </a:gsLst>
            <a:path path="circle">
              <a:fillToRect b="50%" l="50%" r="50%" t="50%"/>
            </a:path>
            <a:tileRect/>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chemeClr val="dk1"/>
                </a:solidFill>
                <a:latin typeface="Fira Sans Condensed"/>
                <a:ea typeface="Fira Sans Condensed"/>
                <a:cs typeface="Fira Sans Condensed"/>
                <a:sym typeface="Fira Sans Condensed"/>
              </a:rPr>
              <a:t>NZQA provides samples (“exemplars”)  of the expected level. Every teacher’s marking gets checked, and we have to send samples off to NZQA to ensure fair marking.</a:t>
            </a:r>
            <a:endParaRPr sz="1800">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86" name="Shape 186"/>
        <p:cNvGrpSpPr/>
        <p:nvPr/>
      </p:nvGrpSpPr>
      <p:grpSpPr>
        <a:xfrm>
          <a:off x="0" y="0"/>
          <a:ext cx="0" cy="0"/>
          <a:chOff x="0" y="0"/>
          <a:chExt cx="0" cy="0"/>
        </a:xfrm>
      </p:grpSpPr>
      <p:sp>
        <p:nvSpPr>
          <p:cNvPr id="187" name="Google Shape;187;p26"/>
          <p:cNvSpPr txBox="1"/>
          <p:nvPr>
            <p:ph idx="1" type="subTitle"/>
          </p:nvPr>
        </p:nvSpPr>
        <p:spPr>
          <a:xfrm>
            <a:off x="357725" y="1078150"/>
            <a:ext cx="8428500" cy="2464500"/>
          </a:xfrm>
          <a:prstGeom prst="rect">
            <a:avLst/>
          </a:prstGeom>
        </p:spPr>
        <p:txBody>
          <a:bodyPr anchorCtr="0" anchor="t" bIns="91425" lIns="91425" spcFirstLastPara="1" rIns="91425" wrap="square" tIns="91425">
            <a:noAutofit/>
          </a:bodyPr>
          <a:lstStyle/>
          <a:p>
            <a:pPr indent="0" lvl="0" marL="0" rtl="0" algn="l">
              <a:lnSpc>
                <a:spcPct val="122000"/>
              </a:lnSpc>
              <a:spcBef>
                <a:spcPts val="0"/>
              </a:spcBef>
              <a:spcAft>
                <a:spcPts val="0"/>
              </a:spcAft>
              <a:buNone/>
            </a:pPr>
            <a:r>
              <a:rPr lang="en-GB" sz="2100">
                <a:solidFill>
                  <a:srgbClr val="333333"/>
                </a:solidFill>
                <a:latin typeface="Fira Sans Condensed Medium"/>
                <a:ea typeface="Fira Sans Condensed Medium"/>
                <a:cs typeface="Fira Sans Condensed Medium"/>
                <a:sym typeface="Fira Sans Condensed Medium"/>
              </a:rPr>
              <a:t>Requires </a:t>
            </a:r>
            <a:r>
              <a:rPr lang="en-GB" sz="2100">
                <a:solidFill>
                  <a:srgbClr val="333333"/>
                </a:solidFill>
                <a:latin typeface="Fira Sans Condensed Medium"/>
                <a:ea typeface="Fira Sans Condensed Medium"/>
                <a:cs typeface="Fira Sans Condensed Medium"/>
                <a:sym typeface="Fira Sans Condensed Medium"/>
              </a:rPr>
              <a:t>60 credits (from the level OR above) PLUS Literacy and Numeracy</a:t>
            </a:r>
            <a:endParaRPr sz="2100">
              <a:solidFill>
                <a:srgbClr val="333333"/>
              </a:solidFill>
              <a:latin typeface="Fira Sans Condensed Medium"/>
              <a:ea typeface="Fira Sans Condensed Medium"/>
              <a:cs typeface="Fira Sans Condensed Medium"/>
              <a:sym typeface="Fira Sans Condensed Medium"/>
            </a:endParaRPr>
          </a:p>
        </p:txBody>
      </p:sp>
      <p:sp>
        <p:nvSpPr>
          <p:cNvPr id="188" name="Google Shape;188;p26"/>
          <p:cNvSpPr txBox="1"/>
          <p:nvPr>
            <p:ph type="ctrTitle"/>
          </p:nvPr>
        </p:nvSpPr>
        <p:spPr>
          <a:xfrm>
            <a:off x="357725" y="67"/>
            <a:ext cx="8428500" cy="10101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lang="en-GB" sz="3200">
                <a:latin typeface="Fira Sans Condensed Medium"/>
                <a:ea typeface="Fira Sans Condensed Medium"/>
                <a:cs typeface="Fira Sans Condensed Medium"/>
                <a:sym typeface="Fira Sans Condensed Medium"/>
              </a:rPr>
              <a:t>Achieving Level 2 and 3 NCEA</a:t>
            </a:r>
            <a:endParaRPr sz="3200">
              <a:latin typeface="Fira Sans Condensed Medium"/>
              <a:ea typeface="Fira Sans Condensed Medium"/>
              <a:cs typeface="Fira Sans Condensed Medium"/>
              <a:sym typeface="Fira Sans Condensed Medium"/>
            </a:endParaRPr>
          </a:p>
        </p:txBody>
      </p:sp>
      <p:cxnSp>
        <p:nvCxnSpPr>
          <p:cNvPr id="189" name="Google Shape;189;p26"/>
          <p:cNvCxnSpPr/>
          <p:nvPr/>
        </p:nvCxnSpPr>
        <p:spPr>
          <a:xfrm>
            <a:off x="460923" y="505061"/>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190" name="Google Shape;190;p26"/>
          <p:cNvCxnSpPr/>
          <p:nvPr/>
        </p:nvCxnSpPr>
        <p:spPr>
          <a:xfrm>
            <a:off x="7318923" y="505061"/>
            <a:ext cx="1234800" cy="0"/>
          </a:xfrm>
          <a:prstGeom prst="straightConnector1">
            <a:avLst/>
          </a:prstGeom>
          <a:noFill/>
          <a:ln cap="flat" cmpd="sng" w="114300">
            <a:solidFill>
              <a:srgbClr val="FFD966"/>
            </a:solidFill>
            <a:prstDash val="solid"/>
            <a:round/>
            <a:headEnd len="med" w="med" type="none"/>
            <a:tailEnd len="med" w="med" type="none"/>
          </a:ln>
        </p:spPr>
      </p:cxnSp>
      <p:sp>
        <p:nvSpPr>
          <p:cNvPr id="191" name="Google Shape;191;p26"/>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pic>
        <p:nvPicPr>
          <p:cNvPr id="192" name="Google Shape;192;p26"/>
          <p:cNvPicPr preferRelativeResize="0"/>
          <p:nvPr/>
        </p:nvPicPr>
        <p:blipFill>
          <a:blip r:embed="rId3">
            <a:alphaModFix/>
          </a:blip>
          <a:stretch>
            <a:fillRect/>
          </a:stretch>
        </p:blipFill>
        <p:spPr>
          <a:xfrm>
            <a:off x="90825" y="1913200"/>
            <a:ext cx="8695400" cy="439486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96" name="Shape 196"/>
        <p:cNvGrpSpPr/>
        <p:nvPr/>
      </p:nvGrpSpPr>
      <p:grpSpPr>
        <a:xfrm>
          <a:off x="0" y="0"/>
          <a:ext cx="0" cy="0"/>
          <a:chOff x="0" y="0"/>
          <a:chExt cx="0" cy="0"/>
        </a:xfrm>
      </p:grpSpPr>
      <p:sp>
        <p:nvSpPr>
          <p:cNvPr id="197" name="Google Shape;197;p27"/>
          <p:cNvSpPr txBox="1"/>
          <p:nvPr/>
        </p:nvSpPr>
        <p:spPr>
          <a:xfrm>
            <a:off x="4572000" y="461900"/>
            <a:ext cx="4395900" cy="48099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None/>
            </a:pPr>
            <a:r>
              <a:t/>
            </a:r>
            <a:endParaRPr sz="2600">
              <a:solidFill>
                <a:srgbClr val="000000"/>
              </a:solidFill>
              <a:latin typeface="Cormorant Infant Medium"/>
              <a:ea typeface="Cormorant Infant Medium"/>
              <a:cs typeface="Cormorant Infant Medium"/>
              <a:sym typeface="Cormorant Infant Medium"/>
            </a:endParaRPr>
          </a:p>
        </p:txBody>
      </p:sp>
      <p:sp>
        <p:nvSpPr>
          <p:cNvPr id="198" name="Google Shape;198;p27"/>
          <p:cNvSpPr txBox="1"/>
          <p:nvPr/>
        </p:nvSpPr>
        <p:spPr>
          <a:xfrm>
            <a:off x="5353400" y="1167100"/>
            <a:ext cx="3082500" cy="5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Fira Sans Condensed SemiBold"/>
              <a:ea typeface="Fira Sans Condensed SemiBold"/>
              <a:cs typeface="Fira Sans Condensed SemiBold"/>
              <a:sym typeface="Fira Sans Condensed SemiBold"/>
            </a:endParaRPr>
          </a:p>
        </p:txBody>
      </p:sp>
      <p:sp>
        <p:nvSpPr>
          <p:cNvPr id="199" name="Google Shape;199;p27"/>
          <p:cNvSpPr txBox="1"/>
          <p:nvPr/>
        </p:nvSpPr>
        <p:spPr>
          <a:xfrm>
            <a:off x="5837340" y="1167100"/>
            <a:ext cx="3180600" cy="5691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Fira Sans Condensed"/>
              <a:buChar char="●"/>
            </a:pPr>
            <a:r>
              <a:rPr lang="en-GB" sz="1500">
                <a:solidFill>
                  <a:schemeClr val="dk1"/>
                </a:solidFill>
                <a:latin typeface="Fira Sans Condensed"/>
                <a:ea typeface="Fira Sans Condensed"/>
                <a:cs typeface="Fira Sans Condensed"/>
                <a:sym typeface="Fira Sans Condensed"/>
              </a:rPr>
              <a:t>You must meet requirements in Literacy and Numeracy as part of NCEA</a:t>
            </a:r>
            <a:endParaRPr sz="1500">
              <a:solidFill>
                <a:schemeClr val="dk1"/>
              </a:solidFill>
              <a:latin typeface="Fira Sans Condensed"/>
              <a:ea typeface="Fira Sans Condensed"/>
              <a:cs typeface="Fira Sans Condensed"/>
              <a:sym typeface="Fira Sans Condensed"/>
            </a:endParaRPr>
          </a:p>
          <a:p>
            <a:pPr indent="-323850" lvl="0" marL="457200" rtl="0" algn="l">
              <a:lnSpc>
                <a:spcPct val="115000"/>
              </a:lnSpc>
              <a:spcBef>
                <a:spcPts val="1000"/>
              </a:spcBef>
              <a:spcAft>
                <a:spcPts val="0"/>
              </a:spcAft>
              <a:buClr>
                <a:schemeClr val="dk1"/>
              </a:buClr>
              <a:buSzPts val="1500"/>
              <a:buFont typeface="Fira Sans Condensed"/>
              <a:buChar char="●"/>
            </a:pPr>
            <a:r>
              <a:rPr lang="en-GB" sz="1500">
                <a:solidFill>
                  <a:schemeClr val="dk1"/>
                </a:solidFill>
                <a:latin typeface="Fira Sans Condensed"/>
                <a:ea typeface="Fira Sans Condensed"/>
                <a:cs typeface="Fira Sans Condensed"/>
                <a:sym typeface="Fira Sans Condensed"/>
              </a:rPr>
              <a:t>The Co-Requisite </a:t>
            </a:r>
            <a:r>
              <a:rPr i="1" lang="en-GB" sz="1500">
                <a:solidFill>
                  <a:schemeClr val="dk1"/>
                </a:solidFill>
                <a:latin typeface="Fira Sans Condensed"/>
                <a:ea typeface="Fira Sans Condensed"/>
                <a:cs typeface="Fira Sans Condensed"/>
                <a:sym typeface="Fira Sans Condensed"/>
              </a:rPr>
              <a:t>sits next</a:t>
            </a:r>
            <a:r>
              <a:rPr lang="en-GB" sz="1500">
                <a:solidFill>
                  <a:schemeClr val="dk1"/>
                </a:solidFill>
                <a:latin typeface="Fira Sans Condensed"/>
                <a:ea typeface="Fira Sans Condensed"/>
                <a:cs typeface="Fira Sans Condensed"/>
                <a:sym typeface="Fira Sans Condensed"/>
              </a:rPr>
              <a:t> to NCEA -</a:t>
            </a:r>
            <a:r>
              <a:rPr b="1" lang="en-GB" sz="1500">
                <a:solidFill>
                  <a:schemeClr val="dk1"/>
                </a:solidFill>
                <a:latin typeface="Fira Sans Condensed"/>
                <a:ea typeface="Fira Sans Condensed"/>
                <a:cs typeface="Fira Sans Condensed"/>
                <a:sym typeface="Fira Sans Condensed"/>
              </a:rPr>
              <a:t> You will only be </a:t>
            </a:r>
            <a:r>
              <a:rPr b="1" lang="en-GB" sz="1500">
                <a:solidFill>
                  <a:srgbClr val="F1C232"/>
                </a:solidFill>
                <a:latin typeface="Fira Sans Condensed"/>
                <a:ea typeface="Fira Sans Condensed"/>
                <a:cs typeface="Fira Sans Condensed"/>
                <a:sym typeface="Fira Sans Condensed"/>
              </a:rPr>
              <a:t>awarded</a:t>
            </a:r>
            <a:r>
              <a:rPr b="1" lang="en-GB" sz="1500">
                <a:solidFill>
                  <a:schemeClr val="dk1"/>
                </a:solidFill>
                <a:latin typeface="Fira Sans Condensed"/>
                <a:ea typeface="Fira Sans Condensed"/>
                <a:cs typeface="Fira Sans Condensed"/>
                <a:sym typeface="Fira Sans Condensed"/>
              </a:rPr>
              <a:t> an NCEA qualification once you have met the co-requisite requirements. </a:t>
            </a:r>
            <a:r>
              <a:rPr lang="en-GB" sz="1500">
                <a:solidFill>
                  <a:schemeClr val="dk1"/>
                </a:solidFill>
                <a:latin typeface="Fira Sans Condensed"/>
                <a:ea typeface="Fira Sans Condensed"/>
                <a:cs typeface="Fira Sans Condensed"/>
                <a:sym typeface="Fira Sans Condensed"/>
              </a:rPr>
              <a:t>(You can keep banking your credits though!)</a:t>
            </a:r>
            <a:endParaRPr sz="1500">
              <a:solidFill>
                <a:schemeClr val="dk1"/>
              </a:solidFill>
              <a:latin typeface="Fira Sans Condensed"/>
              <a:ea typeface="Fira Sans Condensed"/>
              <a:cs typeface="Fira Sans Condensed"/>
              <a:sym typeface="Fira Sans Condensed"/>
            </a:endParaRPr>
          </a:p>
          <a:p>
            <a:pPr indent="-323850" lvl="0" marL="457200" rtl="0" algn="l">
              <a:lnSpc>
                <a:spcPct val="115000"/>
              </a:lnSpc>
              <a:spcBef>
                <a:spcPts val="1000"/>
              </a:spcBef>
              <a:spcAft>
                <a:spcPts val="0"/>
              </a:spcAft>
              <a:buClr>
                <a:schemeClr val="dk1"/>
              </a:buClr>
              <a:buSzPts val="1500"/>
              <a:buFont typeface="Fira Sans Condensed"/>
              <a:buChar char="●"/>
            </a:pPr>
            <a:r>
              <a:rPr lang="en-GB" sz="1500">
                <a:solidFill>
                  <a:schemeClr val="dk1"/>
                </a:solidFill>
                <a:latin typeface="Fira Sans Condensed"/>
                <a:ea typeface="Fira Sans Condensed"/>
                <a:cs typeface="Fira Sans Condensed"/>
                <a:sym typeface="Fira Sans Condensed"/>
              </a:rPr>
              <a:t>You only need to meet the requirement for the co-requisite once</a:t>
            </a:r>
            <a:endParaRPr sz="1500">
              <a:solidFill>
                <a:schemeClr val="dk1"/>
              </a:solidFill>
              <a:latin typeface="Fira Sans Condensed"/>
              <a:ea typeface="Fira Sans Condensed"/>
              <a:cs typeface="Fira Sans Condensed"/>
              <a:sym typeface="Fira Sans Condensed"/>
            </a:endParaRPr>
          </a:p>
          <a:p>
            <a:pPr indent="-323850" lvl="0" marL="457200" rtl="0" algn="l">
              <a:lnSpc>
                <a:spcPct val="115000"/>
              </a:lnSpc>
              <a:spcBef>
                <a:spcPts val="1000"/>
              </a:spcBef>
              <a:spcAft>
                <a:spcPts val="0"/>
              </a:spcAft>
              <a:buClr>
                <a:schemeClr val="dk1"/>
              </a:buClr>
              <a:buSzPts val="1500"/>
              <a:buFont typeface="Fira Sans Condensed"/>
              <a:buChar char="●"/>
            </a:pPr>
            <a:r>
              <a:rPr lang="en-GB" sz="1500">
                <a:solidFill>
                  <a:schemeClr val="dk1"/>
                </a:solidFill>
                <a:latin typeface="Fira Sans Condensed"/>
                <a:ea typeface="Fira Sans Condensed"/>
                <a:cs typeface="Fira Sans Condensed"/>
                <a:sym typeface="Fira Sans Condensed"/>
              </a:rPr>
              <a:t>Most students meet Co-Requisite Literacy and Numeracy through CAA tests. </a:t>
            </a:r>
            <a:endParaRPr sz="1500">
              <a:solidFill>
                <a:schemeClr val="dk1"/>
              </a:solidFill>
              <a:latin typeface="Fira Sans Condensed"/>
              <a:ea typeface="Fira Sans Condensed"/>
              <a:cs typeface="Fira Sans Condensed"/>
              <a:sym typeface="Fira Sans Condensed"/>
            </a:endParaRPr>
          </a:p>
          <a:p>
            <a:pPr indent="0" lvl="0" marL="0" rtl="0" algn="l">
              <a:lnSpc>
                <a:spcPct val="115000"/>
              </a:lnSpc>
              <a:spcBef>
                <a:spcPts val="1000"/>
              </a:spcBef>
              <a:spcAft>
                <a:spcPts val="0"/>
              </a:spcAft>
              <a:buNone/>
            </a:pPr>
            <a:r>
              <a:t/>
            </a:r>
            <a:endParaRPr sz="2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i="1" sz="1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000">
              <a:solidFill>
                <a:schemeClr val="dk1"/>
              </a:solidFill>
              <a:latin typeface="Fira Sans Condensed"/>
              <a:ea typeface="Fira Sans Condensed"/>
              <a:cs typeface="Fira Sans Condensed"/>
              <a:sym typeface="Fira Sans Condensed"/>
            </a:endParaRPr>
          </a:p>
          <a:p>
            <a:pPr indent="0" lvl="0" marL="457200" rtl="0" algn="l">
              <a:lnSpc>
                <a:spcPct val="122000"/>
              </a:lnSpc>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p:txBody>
      </p:sp>
      <p:pic>
        <p:nvPicPr>
          <p:cNvPr id="200" name="Google Shape;200;p27"/>
          <p:cNvPicPr preferRelativeResize="0"/>
          <p:nvPr/>
        </p:nvPicPr>
        <p:blipFill>
          <a:blip r:embed="rId3">
            <a:alphaModFix/>
          </a:blip>
          <a:stretch>
            <a:fillRect/>
          </a:stretch>
        </p:blipFill>
        <p:spPr>
          <a:xfrm>
            <a:off x="144725" y="1438526"/>
            <a:ext cx="5581061" cy="5419574"/>
          </a:xfrm>
          <a:prstGeom prst="rect">
            <a:avLst/>
          </a:prstGeom>
          <a:noFill/>
          <a:ln>
            <a:noFill/>
          </a:ln>
        </p:spPr>
      </p:pic>
      <p:sp>
        <p:nvSpPr>
          <p:cNvPr id="201" name="Google Shape;201;p27"/>
          <p:cNvSpPr txBox="1"/>
          <p:nvPr/>
        </p:nvSpPr>
        <p:spPr>
          <a:xfrm>
            <a:off x="241775" y="1681900"/>
            <a:ext cx="1333500" cy="9663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chemeClr val="dk2"/>
                </a:solidFill>
                <a:latin typeface="Fira Sans Condensed"/>
                <a:ea typeface="Fira Sans Condensed"/>
                <a:cs typeface="Fira Sans Condensed"/>
                <a:sym typeface="Fira Sans Condensed"/>
              </a:rPr>
              <a:t>NCEA Qualification</a:t>
            </a:r>
            <a:endParaRPr sz="1600">
              <a:solidFill>
                <a:schemeClr val="dk2"/>
              </a:solidFill>
              <a:latin typeface="Fira Sans Condensed"/>
              <a:ea typeface="Fira Sans Condensed"/>
              <a:cs typeface="Fira Sans Condensed"/>
              <a:sym typeface="Fira Sans Condensed"/>
            </a:endParaRPr>
          </a:p>
        </p:txBody>
      </p:sp>
      <p:sp>
        <p:nvSpPr>
          <p:cNvPr id="202" name="Google Shape;202;p27"/>
          <p:cNvSpPr txBox="1"/>
          <p:nvPr/>
        </p:nvSpPr>
        <p:spPr>
          <a:xfrm>
            <a:off x="321575" y="244688"/>
            <a:ext cx="8535900" cy="514800"/>
          </a:xfrm>
          <a:prstGeom prst="rect">
            <a:avLst/>
          </a:prstGeom>
          <a:noFill/>
          <a:ln>
            <a:noFill/>
          </a:ln>
        </p:spPr>
        <p:txBody>
          <a:bodyPr anchorCtr="0" anchor="t" bIns="91425" lIns="91425" spcFirstLastPara="1" rIns="91425" wrap="square" tIns="91425">
            <a:noAutofit/>
          </a:bodyPr>
          <a:lstStyle/>
          <a:p>
            <a:pPr indent="0" lvl="0" marL="0" rtl="0" algn="l">
              <a:lnSpc>
                <a:spcPct val="122000"/>
              </a:lnSpc>
              <a:spcBef>
                <a:spcPts val="0"/>
              </a:spcBef>
              <a:spcAft>
                <a:spcPts val="0"/>
              </a:spcAft>
              <a:buClr>
                <a:schemeClr val="dk1"/>
              </a:buClr>
              <a:buSzPts val="1100"/>
              <a:buFont typeface="Arial"/>
              <a:buNone/>
            </a:pPr>
            <a:r>
              <a:rPr b="1" lang="en-GB" sz="2600">
                <a:solidFill>
                  <a:schemeClr val="dk1"/>
                </a:solidFill>
                <a:latin typeface="Fira Sans Condensed"/>
                <a:ea typeface="Fira Sans Condensed"/>
                <a:cs typeface="Fira Sans Condensed"/>
                <a:sym typeface="Fira Sans Condensed"/>
              </a:rPr>
              <a:t> WHAT IS THE NCEA Literacy and Numeracy CO-REQUISITE?</a:t>
            </a:r>
            <a:endParaRPr sz="25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06" name="Shape 206"/>
        <p:cNvGrpSpPr/>
        <p:nvPr/>
      </p:nvGrpSpPr>
      <p:grpSpPr>
        <a:xfrm>
          <a:off x="0" y="0"/>
          <a:ext cx="0" cy="0"/>
          <a:chOff x="0" y="0"/>
          <a:chExt cx="0" cy="0"/>
        </a:xfrm>
      </p:grpSpPr>
      <p:sp>
        <p:nvSpPr>
          <p:cNvPr id="207" name="Google Shape;207;p28"/>
          <p:cNvSpPr txBox="1"/>
          <p:nvPr>
            <p:ph type="ctrTitle"/>
          </p:nvPr>
        </p:nvSpPr>
        <p:spPr>
          <a:xfrm>
            <a:off x="357725" y="0"/>
            <a:ext cx="8428500" cy="10101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b="1" lang="en-GB" sz="3200">
                <a:latin typeface="Fira Sans Condensed"/>
                <a:ea typeface="Fira Sans Condensed"/>
                <a:cs typeface="Fira Sans Condensed"/>
                <a:sym typeface="Fira Sans Condensed"/>
              </a:rPr>
              <a:t>NCEA Co-Requisite at WC</a:t>
            </a:r>
            <a:endParaRPr b="1" sz="3200">
              <a:latin typeface="Fira Sans Condensed"/>
              <a:ea typeface="Fira Sans Condensed"/>
              <a:cs typeface="Fira Sans Condensed"/>
              <a:sym typeface="Fira Sans Condensed"/>
            </a:endParaRPr>
          </a:p>
        </p:txBody>
      </p:sp>
      <p:cxnSp>
        <p:nvCxnSpPr>
          <p:cNvPr id="208" name="Google Shape;208;p28"/>
          <p:cNvCxnSpPr/>
          <p:nvPr/>
        </p:nvCxnSpPr>
        <p:spPr>
          <a:xfrm>
            <a:off x="460923" y="505061"/>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209" name="Google Shape;209;p28"/>
          <p:cNvCxnSpPr/>
          <p:nvPr/>
        </p:nvCxnSpPr>
        <p:spPr>
          <a:xfrm>
            <a:off x="7318923" y="505061"/>
            <a:ext cx="1234800" cy="0"/>
          </a:xfrm>
          <a:prstGeom prst="straightConnector1">
            <a:avLst/>
          </a:prstGeom>
          <a:noFill/>
          <a:ln cap="flat" cmpd="sng" w="114300">
            <a:solidFill>
              <a:srgbClr val="FFD966"/>
            </a:solidFill>
            <a:prstDash val="solid"/>
            <a:round/>
            <a:headEnd len="med" w="med" type="none"/>
            <a:tailEnd len="med" w="med" type="none"/>
          </a:ln>
        </p:spPr>
      </p:cxnSp>
      <p:sp>
        <p:nvSpPr>
          <p:cNvPr id="210" name="Google Shape;210;p28"/>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sp>
        <p:nvSpPr>
          <p:cNvPr id="211" name="Google Shape;211;p28"/>
          <p:cNvSpPr txBox="1"/>
          <p:nvPr/>
        </p:nvSpPr>
        <p:spPr>
          <a:xfrm>
            <a:off x="448125" y="1010100"/>
            <a:ext cx="8280300" cy="5676000"/>
          </a:xfrm>
          <a:prstGeom prst="rect">
            <a:avLst/>
          </a:prstGeom>
          <a:noFill/>
          <a:ln>
            <a:noFill/>
          </a:ln>
        </p:spPr>
        <p:txBody>
          <a:bodyPr anchorCtr="0" anchor="t" bIns="91425" lIns="91425" spcFirstLastPara="1" rIns="91425" wrap="square" tIns="91425">
            <a:noAutofit/>
          </a:bodyPr>
          <a:lstStyle/>
          <a:p>
            <a:pPr indent="-317500" lvl="0" marL="285750" rtl="0" algn="l">
              <a:lnSpc>
                <a:spcPct val="115000"/>
              </a:lnSpc>
              <a:spcBef>
                <a:spcPts val="0"/>
              </a:spcBef>
              <a:spcAft>
                <a:spcPts val="0"/>
              </a:spcAft>
              <a:buClr>
                <a:schemeClr val="dk1"/>
              </a:buClr>
              <a:buSzPts val="2300"/>
              <a:buFont typeface="Fira Sans Condensed"/>
              <a:buChar char="•"/>
            </a:pPr>
            <a:r>
              <a:rPr lang="en-GB" sz="1900">
                <a:solidFill>
                  <a:schemeClr val="dk1"/>
                </a:solidFill>
                <a:latin typeface="Fira Sans Condensed"/>
                <a:ea typeface="Fira Sans Condensed"/>
                <a:cs typeface="Fira Sans Condensed"/>
                <a:sym typeface="Fira Sans Condensed"/>
              </a:rPr>
              <a:t>Across Year 9- 11 students prepare for these assessments</a:t>
            </a:r>
            <a:endParaRPr sz="1900">
              <a:solidFill>
                <a:schemeClr val="dk1"/>
              </a:solidFill>
              <a:latin typeface="Fira Sans Condensed"/>
              <a:ea typeface="Fira Sans Condensed"/>
              <a:cs typeface="Fira Sans Condensed"/>
              <a:sym typeface="Fira Sans Condensed"/>
            </a:endParaRPr>
          </a:p>
          <a:p>
            <a:pPr indent="-317500" lvl="0" marL="285750" rtl="0" algn="l">
              <a:lnSpc>
                <a:spcPct val="115000"/>
              </a:lnSpc>
              <a:spcBef>
                <a:spcPts val="0"/>
              </a:spcBef>
              <a:spcAft>
                <a:spcPts val="0"/>
              </a:spcAft>
              <a:buClr>
                <a:schemeClr val="dk1"/>
              </a:buClr>
              <a:buSzPts val="2300"/>
              <a:buFont typeface="Fira Sans Condensed"/>
              <a:buChar char="•"/>
            </a:pPr>
            <a:r>
              <a:rPr lang="en-GB" sz="1900">
                <a:solidFill>
                  <a:schemeClr val="dk1"/>
                </a:solidFill>
                <a:latin typeface="Fira Sans Condensed"/>
                <a:ea typeface="Fira Sans Condensed"/>
                <a:cs typeface="Fira Sans Condensed"/>
                <a:sym typeface="Fira Sans Condensed"/>
              </a:rPr>
              <a:t>They are sat in exam settings twice a year:</a:t>
            </a:r>
            <a:endParaRPr sz="1900">
              <a:solidFill>
                <a:schemeClr val="dk1"/>
              </a:solidFill>
              <a:latin typeface="Fira Sans Condensed"/>
              <a:ea typeface="Fira Sans Condensed"/>
              <a:cs typeface="Fira Sans Condensed"/>
              <a:sym typeface="Fira Sans Condensed"/>
            </a:endParaRPr>
          </a:p>
          <a:p>
            <a:pPr indent="-374650" lvl="1" marL="914400" rtl="0" algn="l">
              <a:lnSpc>
                <a:spcPct val="115000"/>
              </a:lnSpc>
              <a:spcBef>
                <a:spcPts val="0"/>
              </a:spcBef>
              <a:spcAft>
                <a:spcPts val="0"/>
              </a:spcAft>
              <a:buClr>
                <a:schemeClr val="dk1"/>
              </a:buClr>
              <a:buSzPts val="2300"/>
              <a:buFont typeface="Fira Sans Condensed"/>
              <a:buChar char="▫"/>
            </a:pPr>
            <a:r>
              <a:rPr lang="en-GB" sz="1900">
                <a:solidFill>
                  <a:schemeClr val="dk1"/>
                </a:solidFill>
                <a:latin typeface="Fira Sans Condensed"/>
                <a:ea typeface="Fira Sans Condensed"/>
                <a:cs typeface="Fira Sans Condensed"/>
                <a:sym typeface="Fira Sans Condensed"/>
              </a:rPr>
              <a:t>Year 10 - Numeracy and Reading</a:t>
            </a:r>
            <a:endParaRPr sz="1900">
              <a:solidFill>
                <a:schemeClr val="dk1"/>
              </a:solidFill>
              <a:latin typeface="Fira Sans Condensed"/>
              <a:ea typeface="Fira Sans Condensed"/>
              <a:cs typeface="Fira Sans Condensed"/>
              <a:sym typeface="Fira Sans Condensed"/>
            </a:endParaRPr>
          </a:p>
          <a:p>
            <a:pPr indent="-374650" lvl="1" marL="914400" rtl="0" algn="l">
              <a:lnSpc>
                <a:spcPct val="115000"/>
              </a:lnSpc>
              <a:spcBef>
                <a:spcPts val="0"/>
              </a:spcBef>
              <a:spcAft>
                <a:spcPts val="0"/>
              </a:spcAft>
              <a:buClr>
                <a:schemeClr val="dk1"/>
              </a:buClr>
              <a:buSzPts val="2300"/>
              <a:buFont typeface="Fira Sans Condensed"/>
              <a:buChar char="▫"/>
            </a:pPr>
            <a:r>
              <a:rPr lang="en-GB" sz="1900">
                <a:solidFill>
                  <a:schemeClr val="dk1"/>
                </a:solidFill>
                <a:latin typeface="Fira Sans Condensed"/>
                <a:ea typeface="Fira Sans Condensed"/>
                <a:cs typeface="Fira Sans Condensed"/>
                <a:sym typeface="Fira Sans Condensed"/>
              </a:rPr>
              <a:t>Year 11 - Writing</a:t>
            </a:r>
            <a:endParaRPr sz="1900">
              <a:solidFill>
                <a:schemeClr val="dk1"/>
              </a:solidFill>
              <a:latin typeface="Fira Sans Condensed"/>
              <a:ea typeface="Fira Sans Condensed"/>
              <a:cs typeface="Fira Sans Condensed"/>
              <a:sym typeface="Fira Sans Condensed"/>
            </a:endParaRPr>
          </a:p>
          <a:p>
            <a:pPr indent="-317500" lvl="0" marL="285750" rtl="0" algn="l">
              <a:lnSpc>
                <a:spcPct val="115000"/>
              </a:lnSpc>
              <a:spcBef>
                <a:spcPts val="0"/>
              </a:spcBef>
              <a:spcAft>
                <a:spcPts val="0"/>
              </a:spcAft>
              <a:buClr>
                <a:schemeClr val="dk1"/>
              </a:buClr>
              <a:buSzPts val="2300"/>
              <a:buFont typeface="Fira Sans Condensed"/>
              <a:buChar char="•"/>
            </a:pPr>
            <a:r>
              <a:rPr lang="en-GB" sz="1900">
                <a:solidFill>
                  <a:schemeClr val="dk1"/>
                </a:solidFill>
                <a:latin typeface="Fira Sans Condensed"/>
                <a:ea typeface="Fira Sans Condensed"/>
                <a:cs typeface="Fira Sans Condensed"/>
                <a:sym typeface="Fira Sans Condensed"/>
              </a:rPr>
              <a:t>The assessments are digital and completed using student's laptop &amp; headphones</a:t>
            </a:r>
            <a:endParaRPr sz="1900">
              <a:solidFill>
                <a:schemeClr val="dk1"/>
              </a:solidFill>
              <a:latin typeface="Fira Sans Condensed"/>
              <a:ea typeface="Fira Sans Condensed"/>
              <a:cs typeface="Fira Sans Condensed"/>
              <a:sym typeface="Fira Sans Condensed"/>
            </a:endParaRPr>
          </a:p>
          <a:p>
            <a:pPr indent="-317500" lvl="0" marL="285750" rtl="0" algn="l">
              <a:lnSpc>
                <a:spcPct val="115000"/>
              </a:lnSpc>
              <a:spcBef>
                <a:spcPts val="0"/>
              </a:spcBef>
              <a:spcAft>
                <a:spcPts val="0"/>
              </a:spcAft>
              <a:buClr>
                <a:schemeClr val="dk1"/>
              </a:buClr>
              <a:buSzPts val="2300"/>
              <a:buFont typeface="Fira Sans Condensed"/>
              <a:buChar char="•"/>
            </a:pPr>
            <a:r>
              <a:rPr lang="en-GB" sz="1900">
                <a:solidFill>
                  <a:schemeClr val="dk1"/>
                </a:solidFill>
                <a:latin typeface="Fira Sans Condensed"/>
                <a:ea typeface="Fira Sans Condensed"/>
                <a:cs typeface="Fira Sans Condensed"/>
                <a:sym typeface="Fira Sans Condensed"/>
              </a:rPr>
              <a:t>Students can re-attempt the CAA tests as many times as they need to</a:t>
            </a:r>
            <a:endParaRPr sz="1900">
              <a:solidFill>
                <a:schemeClr val="dk1"/>
              </a:solidFill>
              <a:latin typeface="Fira Sans Condensed"/>
              <a:ea typeface="Fira Sans Condensed"/>
              <a:cs typeface="Fira Sans Condensed"/>
              <a:sym typeface="Fira Sans Condensed"/>
            </a:endParaRPr>
          </a:p>
          <a:p>
            <a:pPr indent="-317500" lvl="0" marL="285750" rtl="0" algn="l">
              <a:lnSpc>
                <a:spcPct val="115000"/>
              </a:lnSpc>
              <a:spcBef>
                <a:spcPts val="0"/>
              </a:spcBef>
              <a:spcAft>
                <a:spcPts val="0"/>
              </a:spcAft>
              <a:buClr>
                <a:schemeClr val="dk1"/>
              </a:buClr>
              <a:buSzPts val="2300"/>
              <a:buFont typeface="Fira Sans Condensed"/>
              <a:buChar char="•"/>
            </a:pPr>
            <a:r>
              <a:rPr lang="en-GB" sz="1900">
                <a:solidFill>
                  <a:schemeClr val="dk1"/>
                </a:solidFill>
                <a:latin typeface="Fira Sans Condensed"/>
                <a:ea typeface="Fira Sans Condensed"/>
                <a:cs typeface="Fira Sans Condensed"/>
                <a:sym typeface="Fira Sans Condensed"/>
              </a:rPr>
              <a:t>Wellington College will support and design interventions where students are struggling to achieve</a:t>
            </a:r>
            <a:endParaRPr sz="1900">
              <a:solidFill>
                <a:schemeClr val="dk1"/>
              </a:solidFill>
              <a:latin typeface="Fira Sans Condensed"/>
              <a:ea typeface="Fira Sans Condensed"/>
              <a:cs typeface="Fira Sans Condensed"/>
              <a:sym typeface="Fira Sans Condensed"/>
            </a:endParaRPr>
          </a:p>
          <a:p>
            <a:pPr indent="0" lvl="0" marL="457200" rtl="0" algn="l">
              <a:lnSpc>
                <a:spcPct val="115000"/>
              </a:lnSpc>
              <a:spcBef>
                <a:spcPts val="0"/>
              </a:spcBef>
              <a:spcAft>
                <a:spcPts val="0"/>
              </a:spcAft>
              <a:buNone/>
            </a:pPr>
            <a:r>
              <a:t/>
            </a:r>
            <a:endParaRPr sz="1900">
              <a:solidFill>
                <a:schemeClr val="dk1"/>
              </a:solidFill>
              <a:latin typeface="Fira Sans Condensed"/>
              <a:ea typeface="Fira Sans Condensed"/>
              <a:cs typeface="Fira Sans Condensed"/>
              <a:sym typeface="Fira Sans Condensed"/>
            </a:endParaRPr>
          </a:p>
          <a:p>
            <a:pPr indent="-349250" lvl="1" marL="914400" rtl="0" algn="l">
              <a:lnSpc>
                <a:spcPct val="115000"/>
              </a:lnSpc>
              <a:spcBef>
                <a:spcPts val="0"/>
              </a:spcBef>
              <a:spcAft>
                <a:spcPts val="0"/>
              </a:spcAft>
              <a:buClr>
                <a:schemeClr val="dk1"/>
              </a:buClr>
              <a:buSzPts val="1900"/>
              <a:buFont typeface="Fira Sans Condensed"/>
              <a:buChar char="▫"/>
            </a:pPr>
            <a:r>
              <a:rPr lang="en-GB" sz="1900">
                <a:solidFill>
                  <a:schemeClr val="dk1"/>
                </a:solidFill>
                <a:latin typeface="Fira Sans Condensed"/>
                <a:ea typeface="Fira Sans Condensed"/>
                <a:cs typeface="Fira Sans Condensed"/>
                <a:sym typeface="Fira Sans Condensed"/>
              </a:rPr>
              <a:t>Until 2027, students can complete 20 extra credits from selected standards to meet the Literacy and Numeracy Co-Requisite</a:t>
            </a:r>
            <a:endParaRPr sz="1900">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15" name="Shape 215"/>
        <p:cNvGrpSpPr/>
        <p:nvPr/>
      </p:nvGrpSpPr>
      <p:grpSpPr>
        <a:xfrm>
          <a:off x="0" y="0"/>
          <a:ext cx="0" cy="0"/>
          <a:chOff x="0" y="0"/>
          <a:chExt cx="0" cy="0"/>
        </a:xfrm>
      </p:grpSpPr>
      <p:sp>
        <p:nvSpPr>
          <p:cNvPr id="216" name="Google Shape;216;p29"/>
          <p:cNvSpPr txBox="1"/>
          <p:nvPr>
            <p:ph type="ctrTitle"/>
          </p:nvPr>
        </p:nvSpPr>
        <p:spPr>
          <a:xfrm>
            <a:off x="357750" y="258625"/>
            <a:ext cx="8428500" cy="10101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b="1" lang="en-GB" sz="3900">
                <a:latin typeface="Fira Sans Condensed"/>
                <a:ea typeface="Fira Sans Condensed"/>
                <a:cs typeface="Fira Sans Condensed"/>
                <a:sym typeface="Fira Sans Condensed"/>
              </a:rPr>
              <a:t>What is endorsement?</a:t>
            </a:r>
            <a:endParaRPr b="1" sz="3900">
              <a:latin typeface="Fira Sans Condensed"/>
              <a:ea typeface="Fira Sans Condensed"/>
              <a:cs typeface="Fira Sans Condensed"/>
              <a:sym typeface="Fira Sans Condensed"/>
            </a:endParaRPr>
          </a:p>
        </p:txBody>
      </p:sp>
      <p:cxnSp>
        <p:nvCxnSpPr>
          <p:cNvPr id="217" name="Google Shape;217;p29"/>
          <p:cNvCxnSpPr/>
          <p:nvPr/>
        </p:nvCxnSpPr>
        <p:spPr>
          <a:xfrm>
            <a:off x="460923" y="763686"/>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218" name="Google Shape;218;p29"/>
          <p:cNvCxnSpPr/>
          <p:nvPr/>
        </p:nvCxnSpPr>
        <p:spPr>
          <a:xfrm>
            <a:off x="7318923" y="763686"/>
            <a:ext cx="1234800" cy="0"/>
          </a:xfrm>
          <a:prstGeom prst="straightConnector1">
            <a:avLst/>
          </a:prstGeom>
          <a:noFill/>
          <a:ln cap="flat" cmpd="sng" w="114300">
            <a:solidFill>
              <a:srgbClr val="FFD966"/>
            </a:solidFill>
            <a:prstDash val="solid"/>
            <a:round/>
            <a:headEnd len="med" w="med" type="none"/>
            <a:tailEnd len="med" w="med" type="none"/>
          </a:ln>
        </p:spPr>
      </p:cxnSp>
      <p:sp>
        <p:nvSpPr>
          <p:cNvPr id="219" name="Google Shape;219;p29"/>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sp>
        <p:nvSpPr>
          <p:cNvPr id="220" name="Google Shape;220;p29"/>
          <p:cNvSpPr txBox="1"/>
          <p:nvPr/>
        </p:nvSpPr>
        <p:spPr>
          <a:xfrm>
            <a:off x="5543850" y="608530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sp>
        <p:nvSpPr>
          <p:cNvPr id="221" name="Google Shape;221;p29"/>
          <p:cNvSpPr txBox="1"/>
          <p:nvPr/>
        </p:nvSpPr>
        <p:spPr>
          <a:xfrm>
            <a:off x="426450" y="1398175"/>
            <a:ext cx="3943200" cy="49914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2600">
                <a:solidFill>
                  <a:srgbClr val="F1C232"/>
                </a:solidFill>
                <a:latin typeface="Fira Sans Condensed"/>
                <a:ea typeface="Fira Sans Condensed"/>
                <a:cs typeface="Fira Sans Condensed"/>
                <a:sym typeface="Fira Sans Condensed"/>
              </a:rPr>
              <a:t>Certificate endorsement</a:t>
            </a:r>
            <a:endParaRPr sz="2000">
              <a:solidFill>
                <a:schemeClr val="dk2"/>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2000">
              <a:solidFill>
                <a:schemeClr val="dk2"/>
              </a:solidFill>
              <a:latin typeface="Fira Sans Condensed"/>
              <a:ea typeface="Fira Sans Condensed"/>
              <a:cs typeface="Fira Sans Condensed"/>
              <a:sym typeface="Fira Sans Condensed"/>
            </a:endParaRPr>
          </a:p>
          <a:p>
            <a:pPr indent="0" lvl="0" marL="0" rtl="0" algn="l">
              <a:lnSpc>
                <a:spcPct val="90000"/>
              </a:lnSpc>
              <a:spcBef>
                <a:spcPts val="0"/>
              </a:spcBef>
              <a:spcAft>
                <a:spcPts val="0"/>
              </a:spcAft>
              <a:buClr>
                <a:schemeClr val="dk1"/>
              </a:buClr>
              <a:buSzPts val="1800"/>
              <a:buFont typeface="Arial"/>
              <a:buNone/>
            </a:pPr>
            <a:r>
              <a:rPr b="1" lang="en-GB" sz="2000">
                <a:solidFill>
                  <a:schemeClr val="dk1"/>
                </a:solidFill>
                <a:latin typeface="Fira Sans Condensed"/>
                <a:ea typeface="Fira Sans Condensed"/>
                <a:cs typeface="Fira Sans Condensed"/>
                <a:sym typeface="Fira Sans Condensed"/>
              </a:rPr>
              <a:t>NCEA Level 2 or 3 Endorsed with Merit</a:t>
            </a:r>
            <a:endParaRPr sz="2200">
              <a:solidFill>
                <a:schemeClr val="dk1"/>
              </a:solidFill>
              <a:latin typeface="Fira Sans Condensed"/>
              <a:ea typeface="Fira Sans Condensed"/>
              <a:cs typeface="Fira Sans Condensed"/>
              <a:sym typeface="Fira Sans Condensed"/>
            </a:endParaRPr>
          </a:p>
          <a:p>
            <a:pPr indent="-355600" lvl="0" marL="457200" rtl="0" algn="l">
              <a:lnSpc>
                <a:spcPct val="90000"/>
              </a:lnSpc>
              <a:spcBef>
                <a:spcPts val="2800"/>
              </a:spcBef>
              <a:spcAft>
                <a:spcPts val="0"/>
              </a:spcAft>
              <a:buClr>
                <a:schemeClr val="dk1"/>
              </a:buClr>
              <a:buSzPts val="2000"/>
              <a:buFont typeface="Fira Sans Condensed"/>
              <a:buChar char="●"/>
            </a:pPr>
            <a:r>
              <a:rPr lang="en-GB" sz="2000">
                <a:solidFill>
                  <a:schemeClr val="dk1"/>
                </a:solidFill>
                <a:latin typeface="Fira Sans Condensed"/>
                <a:ea typeface="Fira Sans Condensed"/>
                <a:cs typeface="Fira Sans Condensed"/>
                <a:sym typeface="Fira Sans Condensed"/>
              </a:rPr>
              <a:t>50+ credits at Merit or higher</a:t>
            </a:r>
            <a:endParaRPr sz="2000">
              <a:solidFill>
                <a:schemeClr val="dk1"/>
              </a:solidFill>
              <a:latin typeface="Fira Sans Condensed"/>
              <a:ea typeface="Fira Sans Condensed"/>
              <a:cs typeface="Fira Sans Condensed"/>
              <a:sym typeface="Fira Sans Condensed"/>
            </a:endParaRPr>
          </a:p>
          <a:p>
            <a:pPr indent="0" lvl="0" marL="0" rtl="0" algn="l">
              <a:lnSpc>
                <a:spcPct val="90000"/>
              </a:lnSpc>
              <a:spcBef>
                <a:spcPts val="2800"/>
              </a:spcBef>
              <a:spcAft>
                <a:spcPts val="0"/>
              </a:spcAft>
              <a:buClr>
                <a:schemeClr val="dk1"/>
              </a:buClr>
              <a:buSzPts val="2000"/>
              <a:buFont typeface="Arial"/>
              <a:buNone/>
            </a:pPr>
            <a:br>
              <a:rPr lang="en-GB" sz="2200">
                <a:solidFill>
                  <a:schemeClr val="dk1"/>
                </a:solidFill>
                <a:latin typeface="Fira Sans Condensed"/>
                <a:ea typeface="Fira Sans Condensed"/>
                <a:cs typeface="Fira Sans Condensed"/>
                <a:sym typeface="Fira Sans Condensed"/>
              </a:rPr>
            </a:br>
            <a:r>
              <a:rPr b="1" lang="en-GB" sz="2000">
                <a:solidFill>
                  <a:schemeClr val="dk1"/>
                </a:solidFill>
                <a:latin typeface="Fira Sans Condensed"/>
                <a:ea typeface="Fira Sans Condensed"/>
                <a:cs typeface="Fira Sans Condensed"/>
                <a:sym typeface="Fira Sans Condensed"/>
              </a:rPr>
              <a:t>NCEA Level 1, 2 or 3 Endorsed with Excellence</a:t>
            </a:r>
            <a:endParaRPr sz="2200">
              <a:solidFill>
                <a:schemeClr val="dk1"/>
              </a:solidFill>
              <a:latin typeface="Fira Sans Condensed"/>
              <a:ea typeface="Fira Sans Condensed"/>
              <a:cs typeface="Fira Sans Condensed"/>
              <a:sym typeface="Fira Sans Condensed"/>
            </a:endParaRPr>
          </a:p>
          <a:p>
            <a:pPr indent="-355600" lvl="0" marL="457200" rtl="0" algn="l">
              <a:lnSpc>
                <a:spcPct val="90000"/>
              </a:lnSpc>
              <a:spcBef>
                <a:spcPts val="2800"/>
              </a:spcBef>
              <a:spcAft>
                <a:spcPts val="0"/>
              </a:spcAft>
              <a:buClr>
                <a:schemeClr val="dk1"/>
              </a:buClr>
              <a:buSzPts val="2000"/>
              <a:buFont typeface="Fira Sans Condensed"/>
              <a:buChar char="●"/>
            </a:pPr>
            <a:r>
              <a:rPr lang="en-GB" sz="2000">
                <a:solidFill>
                  <a:schemeClr val="dk1"/>
                </a:solidFill>
                <a:latin typeface="Fira Sans Condensed"/>
                <a:ea typeface="Fira Sans Condensed"/>
                <a:cs typeface="Fira Sans Condensed"/>
                <a:sym typeface="Fira Sans Condensed"/>
              </a:rPr>
              <a:t>50+ credits at Excellence</a:t>
            </a:r>
            <a:endParaRPr sz="2000">
              <a:solidFill>
                <a:schemeClr val="dk1"/>
              </a:solidFill>
              <a:latin typeface="Fira Sans Condensed"/>
              <a:ea typeface="Fira Sans Condensed"/>
              <a:cs typeface="Fira Sans Condensed"/>
              <a:sym typeface="Fira Sans Condensed"/>
            </a:endParaRPr>
          </a:p>
          <a:p>
            <a:pPr indent="0" lvl="0" marL="0" rtl="0" algn="l">
              <a:lnSpc>
                <a:spcPct val="90000"/>
              </a:lnSpc>
              <a:spcBef>
                <a:spcPts val="2800"/>
              </a:spcBef>
              <a:spcAft>
                <a:spcPts val="0"/>
              </a:spcAft>
              <a:buNone/>
            </a:pPr>
            <a:r>
              <a:t/>
            </a:r>
            <a:endParaRPr i="1" sz="20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800">
              <a:solidFill>
                <a:schemeClr val="dk2"/>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800">
              <a:solidFill>
                <a:schemeClr val="dk2"/>
              </a:solidFill>
              <a:latin typeface="Fira Sans Condensed"/>
              <a:ea typeface="Fira Sans Condensed"/>
              <a:cs typeface="Fira Sans Condensed"/>
              <a:sym typeface="Fira Sans Condensed"/>
            </a:endParaRPr>
          </a:p>
        </p:txBody>
      </p:sp>
      <p:sp>
        <p:nvSpPr>
          <p:cNvPr id="222" name="Google Shape;222;p29"/>
          <p:cNvSpPr txBox="1"/>
          <p:nvPr/>
        </p:nvSpPr>
        <p:spPr>
          <a:xfrm>
            <a:off x="4725800" y="1398165"/>
            <a:ext cx="4060500" cy="49914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2600">
                <a:solidFill>
                  <a:srgbClr val="F1C232"/>
                </a:solidFill>
                <a:latin typeface="Fira Sans Condensed"/>
                <a:ea typeface="Fira Sans Condensed"/>
                <a:cs typeface="Fira Sans Condensed"/>
                <a:sym typeface="Fira Sans Condensed"/>
              </a:rPr>
              <a:t>Course endorsement</a:t>
            </a:r>
            <a:endParaRPr b="1" sz="2600">
              <a:solidFill>
                <a:srgbClr val="F1C232"/>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800">
              <a:solidFill>
                <a:schemeClr val="dk2"/>
              </a:solidFill>
              <a:latin typeface="Fira Sans Condensed"/>
              <a:ea typeface="Fira Sans Condensed"/>
              <a:cs typeface="Fira Sans Condensed"/>
              <a:sym typeface="Fira Sans Condensed"/>
            </a:endParaRPr>
          </a:p>
          <a:p>
            <a:pPr indent="-349250" lvl="0" marL="457200" rtl="0" algn="l">
              <a:lnSpc>
                <a:spcPct val="115000"/>
              </a:lnSpc>
              <a:spcBef>
                <a:spcPts val="0"/>
              </a:spcBef>
              <a:spcAft>
                <a:spcPts val="0"/>
              </a:spcAft>
              <a:buClr>
                <a:schemeClr val="dk1"/>
              </a:buClr>
              <a:buSzPts val="1900"/>
              <a:buFont typeface="Roboto"/>
              <a:buChar char="●"/>
            </a:pPr>
            <a:r>
              <a:rPr b="1" lang="en-GB" sz="1900">
                <a:solidFill>
                  <a:schemeClr val="dk1"/>
                </a:solidFill>
                <a:latin typeface="Fira Sans Condensed"/>
                <a:ea typeface="Fira Sans Condensed"/>
                <a:cs typeface="Fira Sans Condensed"/>
                <a:sym typeface="Fira Sans Condensed"/>
              </a:rPr>
              <a:t>14 or more </a:t>
            </a:r>
            <a:r>
              <a:rPr lang="en-GB" sz="1900">
                <a:solidFill>
                  <a:schemeClr val="dk1"/>
                </a:solidFill>
                <a:latin typeface="Fira Sans Condensed"/>
                <a:ea typeface="Fira Sans Condensed"/>
                <a:cs typeface="Fira Sans Condensed"/>
                <a:sym typeface="Fira Sans Condensed"/>
              </a:rPr>
              <a:t>credits at Achieved, Merit or Excellence in a subject, and </a:t>
            </a:r>
            <a:endParaRPr sz="19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1000"/>
              </a:spcBef>
              <a:spcAft>
                <a:spcPts val="0"/>
              </a:spcAft>
              <a:buClr>
                <a:schemeClr val="dk1"/>
              </a:buClr>
              <a:buSzPts val="1800"/>
              <a:buFont typeface="Roboto"/>
              <a:buChar char="●"/>
            </a:pPr>
            <a:r>
              <a:rPr lang="en-GB" sz="1900">
                <a:solidFill>
                  <a:schemeClr val="dk1"/>
                </a:solidFill>
                <a:latin typeface="Fira Sans Condensed"/>
                <a:ea typeface="Fira Sans Condensed"/>
                <a:cs typeface="Fira Sans Condensed"/>
                <a:sym typeface="Fira Sans Condensed"/>
              </a:rPr>
              <a:t>At least 3 of these credits from </a:t>
            </a:r>
            <a:r>
              <a:rPr b="1" lang="en-GB" sz="1900">
                <a:solidFill>
                  <a:schemeClr val="dk1"/>
                </a:solidFill>
                <a:latin typeface="Fira Sans Condensed"/>
                <a:ea typeface="Fira Sans Condensed"/>
                <a:cs typeface="Fira Sans Condensed"/>
                <a:sym typeface="Fira Sans Condensed"/>
              </a:rPr>
              <a:t>externally</a:t>
            </a:r>
            <a:r>
              <a:rPr lang="en-GB" sz="1900">
                <a:solidFill>
                  <a:schemeClr val="dk1"/>
                </a:solidFill>
                <a:latin typeface="Fira Sans Condensed"/>
                <a:ea typeface="Fira Sans Condensed"/>
                <a:cs typeface="Fira Sans Condensed"/>
                <a:sym typeface="Fira Sans Condensed"/>
              </a:rPr>
              <a:t> assessed standards</a:t>
            </a:r>
            <a:r>
              <a:rPr lang="en-GB" sz="800">
                <a:solidFill>
                  <a:schemeClr val="dk1"/>
                </a:solidFill>
                <a:latin typeface="Fira Sans Condensed"/>
                <a:ea typeface="Fira Sans Condensed"/>
                <a:cs typeface="Fira Sans Condensed"/>
                <a:sym typeface="Fira Sans Condensed"/>
              </a:rPr>
              <a:t> </a:t>
            </a:r>
            <a:br>
              <a:rPr lang="en-GB" sz="800">
                <a:solidFill>
                  <a:schemeClr val="dk1"/>
                </a:solidFill>
                <a:latin typeface="Fira Sans Condensed"/>
                <a:ea typeface="Fira Sans Condensed"/>
                <a:cs typeface="Fira Sans Condensed"/>
                <a:sym typeface="Fira Sans Condensed"/>
              </a:rPr>
            </a:br>
            <a:br>
              <a:rPr lang="en-GB" sz="800">
                <a:solidFill>
                  <a:schemeClr val="dk1"/>
                </a:solidFill>
                <a:latin typeface="Fira Sans Condensed"/>
                <a:ea typeface="Fira Sans Condensed"/>
                <a:cs typeface="Fira Sans Condensed"/>
                <a:sym typeface="Fira Sans Condensed"/>
              </a:rPr>
            </a:br>
            <a:r>
              <a:rPr i="1" lang="en-GB" sz="1600">
                <a:solidFill>
                  <a:schemeClr val="dk1"/>
                </a:solidFill>
                <a:latin typeface="Fira Sans Condensed"/>
                <a:ea typeface="Fira Sans Condensed"/>
                <a:cs typeface="Fira Sans Condensed"/>
                <a:sym typeface="Fira Sans Condensed"/>
              </a:rPr>
              <a:t>(Note, this does not apply to Physical Education and Level 3 Visual Art which can gain endorsement entirely through internal standards)</a:t>
            </a:r>
            <a:endParaRPr i="1" sz="16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t/>
            </a:r>
            <a:endParaRPr i="1">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i="1" lang="en-GB">
                <a:solidFill>
                  <a:schemeClr val="dk1"/>
                </a:solidFill>
                <a:latin typeface="Fira Sans Condensed"/>
                <a:ea typeface="Fira Sans Condensed"/>
                <a:cs typeface="Fira Sans Condensed"/>
                <a:sym typeface="Fira Sans Condensed"/>
              </a:rPr>
              <a:t>Endorsement is possible in most courses at WC. If not this will be advertised in the course outline.</a:t>
            </a:r>
            <a:endParaRPr sz="1800">
              <a:solidFill>
                <a:schemeClr val="dk2"/>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800">
              <a:solidFill>
                <a:schemeClr val="dk2"/>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800">
              <a:solidFill>
                <a:schemeClr val="dk2"/>
              </a:solidFill>
              <a:latin typeface="Fira Sans Condensed"/>
              <a:ea typeface="Fira Sans Condensed"/>
              <a:cs typeface="Fira Sans Condensed"/>
              <a:sym typeface="Fira Sans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6" name="Shape 226"/>
        <p:cNvGrpSpPr/>
        <p:nvPr/>
      </p:nvGrpSpPr>
      <p:grpSpPr>
        <a:xfrm>
          <a:off x="0" y="0"/>
          <a:ext cx="0" cy="0"/>
          <a:chOff x="0" y="0"/>
          <a:chExt cx="0" cy="0"/>
        </a:xfrm>
      </p:grpSpPr>
      <p:sp>
        <p:nvSpPr>
          <p:cNvPr id="227" name="Google Shape;227;p30"/>
          <p:cNvSpPr/>
          <p:nvPr/>
        </p:nvSpPr>
        <p:spPr>
          <a:xfrm>
            <a:off x="-13350" y="100"/>
            <a:ext cx="3165900" cy="6858000"/>
          </a:xfrm>
          <a:prstGeom prst="rect">
            <a:avLst/>
          </a:prstGeom>
          <a:solidFill>
            <a:srgbClr val="E7E7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28" name="Google Shape;228;p30"/>
          <p:cNvCxnSpPr/>
          <p:nvPr/>
        </p:nvCxnSpPr>
        <p:spPr>
          <a:xfrm>
            <a:off x="3114638" y="7788"/>
            <a:ext cx="0" cy="6842400"/>
          </a:xfrm>
          <a:prstGeom prst="straightConnector1">
            <a:avLst/>
          </a:prstGeom>
          <a:noFill/>
          <a:ln cap="flat" cmpd="sng" w="114300">
            <a:solidFill>
              <a:srgbClr val="FCD537"/>
            </a:solidFill>
            <a:prstDash val="solid"/>
            <a:round/>
            <a:headEnd len="med" w="med" type="none"/>
            <a:tailEnd len="med" w="med" type="none"/>
          </a:ln>
        </p:spPr>
      </p:cxnSp>
      <p:sp>
        <p:nvSpPr>
          <p:cNvPr id="229" name="Google Shape;229;p30"/>
          <p:cNvSpPr txBox="1"/>
          <p:nvPr/>
        </p:nvSpPr>
        <p:spPr>
          <a:xfrm>
            <a:off x="347350" y="545000"/>
            <a:ext cx="24246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000">
                <a:solidFill>
                  <a:schemeClr val="dk1"/>
                </a:solidFill>
                <a:latin typeface="Cormorant Infant"/>
                <a:ea typeface="Cormorant Infant"/>
                <a:cs typeface="Cormorant Infant"/>
                <a:sym typeface="Cormorant Infant"/>
              </a:rPr>
              <a:t>WHAT IS UNIVERSITY ENTRANCE?</a:t>
            </a:r>
            <a:endParaRPr b="1" sz="3000">
              <a:solidFill>
                <a:schemeClr val="dk1"/>
              </a:solidFill>
              <a:latin typeface="Cormorant Infant"/>
              <a:ea typeface="Cormorant Infant"/>
              <a:cs typeface="Cormorant Infant"/>
              <a:sym typeface="Cormorant Infant"/>
            </a:endParaRPr>
          </a:p>
          <a:p>
            <a:pPr indent="0" lvl="0" marL="0" rtl="0" algn="l">
              <a:spcBef>
                <a:spcPts val="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1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100">
              <a:solidFill>
                <a:schemeClr val="dk1"/>
              </a:solidFill>
              <a:latin typeface="Fira Sans Condensed"/>
              <a:ea typeface="Fira Sans Condensed"/>
              <a:cs typeface="Fira Sans Condensed"/>
              <a:sym typeface="Fira Sans Condensed"/>
            </a:endParaRPr>
          </a:p>
        </p:txBody>
      </p:sp>
      <p:sp>
        <p:nvSpPr>
          <p:cNvPr id="230" name="Google Shape;230;p30"/>
          <p:cNvSpPr txBox="1"/>
          <p:nvPr/>
        </p:nvSpPr>
        <p:spPr>
          <a:xfrm>
            <a:off x="3470925" y="571500"/>
            <a:ext cx="5227500" cy="56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chemeClr val="dk1"/>
                </a:solidFill>
                <a:latin typeface="Fira Sans Condensed"/>
                <a:ea typeface="Fira Sans Condensed"/>
                <a:cs typeface="Fira Sans Condensed"/>
                <a:sym typeface="Fira Sans Condensed"/>
              </a:rPr>
              <a:t>University Entrance is the </a:t>
            </a:r>
            <a:r>
              <a:rPr b="1" lang="en-GB" sz="2000">
                <a:solidFill>
                  <a:schemeClr val="dk1"/>
                </a:solidFill>
                <a:latin typeface="Fira Sans Condensed"/>
                <a:ea typeface="Fira Sans Condensed"/>
                <a:cs typeface="Fira Sans Condensed"/>
                <a:sym typeface="Fira Sans Condensed"/>
              </a:rPr>
              <a:t>highest qualification</a:t>
            </a:r>
            <a:r>
              <a:rPr lang="en-GB" sz="2000">
                <a:solidFill>
                  <a:schemeClr val="dk1"/>
                </a:solidFill>
                <a:latin typeface="Fira Sans Condensed"/>
                <a:ea typeface="Fira Sans Condensed"/>
                <a:cs typeface="Fira Sans Condensed"/>
                <a:sym typeface="Fira Sans Condensed"/>
              </a:rPr>
              <a:t> you can gain at secondary school under NCEA.</a:t>
            </a:r>
            <a:endParaRPr sz="20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20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n-GB" sz="2000">
                <a:solidFill>
                  <a:schemeClr val="dk1"/>
                </a:solidFill>
                <a:latin typeface="Fira Sans Condensed"/>
                <a:ea typeface="Fira Sans Condensed"/>
                <a:cs typeface="Fira Sans Condensed"/>
                <a:sym typeface="Fira Sans Condensed"/>
              </a:rPr>
              <a:t>University Entrance (UE) is the </a:t>
            </a:r>
            <a:r>
              <a:rPr b="1" lang="en-GB" sz="2000">
                <a:solidFill>
                  <a:schemeClr val="dk1"/>
                </a:solidFill>
                <a:latin typeface="Fira Sans Condensed"/>
                <a:ea typeface="Fira Sans Condensed"/>
                <a:cs typeface="Fira Sans Condensed"/>
                <a:sym typeface="Fira Sans Condensed"/>
              </a:rPr>
              <a:t>minimum requirement </a:t>
            </a:r>
            <a:r>
              <a:rPr lang="en-GB" sz="2000">
                <a:solidFill>
                  <a:schemeClr val="dk1"/>
                </a:solidFill>
                <a:latin typeface="Fira Sans Condensed"/>
                <a:ea typeface="Fira Sans Condensed"/>
                <a:cs typeface="Fira Sans Condensed"/>
                <a:sym typeface="Fira Sans Condensed"/>
              </a:rPr>
              <a:t>to gain entry to degree study in New Zealand</a:t>
            </a:r>
            <a:endParaRPr sz="20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20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n-GB" sz="2000">
                <a:solidFill>
                  <a:schemeClr val="dk1"/>
                </a:solidFill>
                <a:latin typeface="Fira Sans Condensed"/>
                <a:ea typeface="Fira Sans Condensed"/>
                <a:cs typeface="Fira Sans Condensed"/>
                <a:sym typeface="Fira Sans Condensed"/>
              </a:rPr>
              <a:t>If you are aiming for UE, you should think carefully about your subject choices in Y12 and 13. Make sure that you are enrolled in at least </a:t>
            </a:r>
            <a:r>
              <a:rPr b="1" lang="en-GB" sz="2000">
                <a:solidFill>
                  <a:schemeClr val="dk1"/>
                </a:solidFill>
                <a:latin typeface="Fira Sans Condensed"/>
                <a:ea typeface="Fira Sans Condensed"/>
                <a:cs typeface="Fira Sans Condensed"/>
                <a:sym typeface="Fira Sans Condensed"/>
              </a:rPr>
              <a:t>FOUR UE approved subjects</a:t>
            </a:r>
            <a:r>
              <a:rPr lang="en-GB" sz="2000">
                <a:solidFill>
                  <a:schemeClr val="dk1"/>
                </a:solidFill>
                <a:latin typeface="Fira Sans Condensed"/>
                <a:ea typeface="Fira Sans Condensed"/>
                <a:cs typeface="Fira Sans Condensed"/>
                <a:sym typeface="Fira Sans Condensed"/>
              </a:rPr>
              <a:t> </a:t>
            </a:r>
            <a:r>
              <a:rPr i="1" lang="en-GB" sz="2000">
                <a:solidFill>
                  <a:schemeClr val="dk1"/>
                </a:solidFill>
                <a:latin typeface="Fira Sans Condensed"/>
                <a:ea typeface="Fira Sans Condensed"/>
                <a:cs typeface="Fira Sans Condensed"/>
                <a:sym typeface="Fira Sans Condensed"/>
              </a:rPr>
              <a:t>(in your course selection guide, you can see whether or not courses are UE approved - MOST at WC are)</a:t>
            </a:r>
            <a:endParaRPr i="1" sz="2000">
              <a:solidFill>
                <a:schemeClr val="dk1"/>
              </a:solidFill>
              <a:latin typeface="Fira Sans Condensed"/>
              <a:ea typeface="Fira Sans Condensed"/>
              <a:cs typeface="Fira Sans Condensed"/>
              <a:sym typeface="Fira Sans Condensed"/>
            </a:endParaRPr>
          </a:p>
        </p:txBody>
      </p:sp>
      <p:sp>
        <p:nvSpPr>
          <p:cNvPr id="231" name="Google Shape;231;p30"/>
          <p:cNvSpPr txBox="1"/>
          <p:nvPr/>
        </p:nvSpPr>
        <p:spPr>
          <a:xfrm>
            <a:off x="3442975" y="5174567"/>
            <a:ext cx="5283300" cy="1230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100">
                <a:solidFill>
                  <a:schemeClr val="dk1"/>
                </a:solidFill>
                <a:latin typeface="Fira Sans Condensed"/>
                <a:ea typeface="Fira Sans Condensed"/>
                <a:cs typeface="Fira Sans Condensed"/>
                <a:sym typeface="Fira Sans Condensed"/>
              </a:rPr>
              <a:t>NCEA is internationally recognised and can be used if you want admission to an overseas university </a:t>
            </a:r>
            <a:endParaRPr sz="2100">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35" name="Shape 235"/>
        <p:cNvGrpSpPr/>
        <p:nvPr/>
      </p:nvGrpSpPr>
      <p:grpSpPr>
        <a:xfrm>
          <a:off x="0" y="0"/>
          <a:ext cx="0" cy="0"/>
          <a:chOff x="0" y="0"/>
          <a:chExt cx="0" cy="0"/>
        </a:xfrm>
      </p:grpSpPr>
      <p:sp>
        <p:nvSpPr>
          <p:cNvPr id="236" name="Google Shape;236;p31"/>
          <p:cNvSpPr txBox="1"/>
          <p:nvPr/>
        </p:nvSpPr>
        <p:spPr>
          <a:xfrm>
            <a:off x="765725" y="1071500"/>
            <a:ext cx="8202300" cy="1010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None/>
            </a:pPr>
            <a:r>
              <a:t/>
            </a:r>
            <a:endParaRPr sz="2600">
              <a:solidFill>
                <a:srgbClr val="000000"/>
              </a:solidFill>
              <a:latin typeface="Cormorant Infant Medium"/>
              <a:ea typeface="Cormorant Infant Medium"/>
              <a:cs typeface="Cormorant Infant Medium"/>
              <a:sym typeface="Cormorant Infant Medium"/>
            </a:endParaRPr>
          </a:p>
        </p:txBody>
      </p:sp>
      <p:sp>
        <p:nvSpPr>
          <p:cNvPr id="237" name="Google Shape;237;p31"/>
          <p:cNvSpPr txBox="1"/>
          <p:nvPr/>
        </p:nvSpPr>
        <p:spPr>
          <a:xfrm>
            <a:off x="397475" y="255133"/>
            <a:ext cx="8644500" cy="5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500">
                <a:solidFill>
                  <a:schemeClr val="dk1"/>
                </a:solidFill>
                <a:latin typeface="Fira Sans Condensed"/>
                <a:ea typeface="Fira Sans Condensed"/>
                <a:cs typeface="Fira Sans Condensed"/>
                <a:sym typeface="Fira Sans Condensed"/>
              </a:rPr>
              <a:t>WHAT ARE THE REQUIREMENTS FOR UNIVERSITY ENTRANCE?</a:t>
            </a:r>
            <a:endParaRPr b="1" sz="2500">
              <a:solidFill>
                <a:schemeClr val="dk1"/>
              </a:solidFill>
              <a:latin typeface="Fira Sans Condensed"/>
              <a:ea typeface="Fira Sans Condensed"/>
              <a:cs typeface="Fira Sans Condensed"/>
              <a:sym typeface="Fira Sans Condensed"/>
            </a:endParaRPr>
          </a:p>
        </p:txBody>
      </p:sp>
      <p:sp>
        <p:nvSpPr>
          <p:cNvPr id="238" name="Google Shape;238;p31"/>
          <p:cNvSpPr txBox="1"/>
          <p:nvPr/>
        </p:nvSpPr>
        <p:spPr>
          <a:xfrm>
            <a:off x="410825" y="2778900"/>
            <a:ext cx="8008200" cy="6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1"/>
                </a:solidFill>
                <a:latin typeface="Fira Sans Condensed"/>
                <a:ea typeface="Fira Sans Condensed"/>
                <a:cs typeface="Fira Sans Condensed"/>
                <a:sym typeface="Fira Sans Condensed"/>
              </a:rPr>
              <a:t>Plus your credit total MUST also include:</a:t>
            </a:r>
            <a:endParaRPr sz="1800">
              <a:solidFill>
                <a:schemeClr val="dk1"/>
              </a:solidFill>
              <a:latin typeface="Fira Sans Condensed"/>
              <a:ea typeface="Fira Sans Condensed"/>
              <a:cs typeface="Fira Sans Condensed"/>
              <a:sym typeface="Fira Sans Condensed"/>
            </a:endParaRPr>
          </a:p>
        </p:txBody>
      </p:sp>
      <p:sp>
        <p:nvSpPr>
          <p:cNvPr id="239" name="Google Shape;239;p31"/>
          <p:cNvSpPr txBox="1"/>
          <p:nvPr/>
        </p:nvSpPr>
        <p:spPr>
          <a:xfrm>
            <a:off x="405050" y="1479333"/>
            <a:ext cx="8346000" cy="1010100"/>
          </a:xfrm>
          <a:prstGeom prst="rect">
            <a:avLst/>
          </a:prstGeom>
          <a:solidFill>
            <a:srgbClr val="F1C23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chemeClr val="dk1"/>
                </a:solidFill>
                <a:latin typeface="Fira Sans Condensed"/>
                <a:ea typeface="Fira Sans Condensed"/>
                <a:cs typeface="Fira Sans Condensed"/>
                <a:sym typeface="Fira Sans Condensed"/>
              </a:rPr>
              <a:t>You must pass </a:t>
            </a:r>
            <a:r>
              <a:rPr b="1" lang="en-GB" sz="2400">
                <a:solidFill>
                  <a:schemeClr val="dk1"/>
                </a:solidFill>
                <a:latin typeface="Fira Sans Condensed"/>
                <a:ea typeface="Fira Sans Condensed"/>
                <a:cs typeface="Fira Sans Condensed"/>
                <a:sym typeface="Fira Sans Condensed"/>
              </a:rPr>
              <a:t>NCEA LEVEL 3</a:t>
            </a:r>
            <a:r>
              <a:rPr b="1" lang="en-GB" sz="2000">
                <a:solidFill>
                  <a:schemeClr val="dk1"/>
                </a:solidFill>
                <a:latin typeface="Fira Sans Condensed"/>
                <a:ea typeface="Fira Sans Condensed"/>
                <a:cs typeface="Fira Sans Condensed"/>
                <a:sym typeface="Fira Sans Condensed"/>
              </a:rPr>
              <a:t> </a:t>
            </a:r>
            <a:r>
              <a:rPr lang="en-GB" sz="2000">
                <a:solidFill>
                  <a:schemeClr val="dk1"/>
                </a:solidFill>
                <a:latin typeface="Fira Sans Condensed"/>
                <a:ea typeface="Fira Sans Condensed"/>
                <a:cs typeface="Fira Sans Condensed"/>
                <a:sym typeface="Fira Sans Condensed"/>
              </a:rPr>
              <a:t>(60 credits at Level 3 or above)</a:t>
            </a:r>
            <a:endParaRPr sz="20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5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None/>
            </a:pPr>
            <a:r>
              <a:rPr i="1" lang="en-GB" sz="1900">
                <a:solidFill>
                  <a:schemeClr val="dk1"/>
                </a:solidFill>
                <a:latin typeface="Fira Sans Condensed"/>
                <a:ea typeface="Fira Sans Condensed"/>
                <a:cs typeface="Fira Sans Condensed"/>
                <a:sym typeface="Fira Sans Condensed"/>
              </a:rPr>
              <a:t>Note- Unit Standard credits DO count towards the Level 3 total</a:t>
            </a:r>
            <a:endParaRPr i="1" sz="1900">
              <a:solidFill>
                <a:schemeClr val="dk1"/>
              </a:solidFill>
              <a:latin typeface="Fira Sans Condensed"/>
              <a:ea typeface="Fira Sans Condensed"/>
              <a:cs typeface="Fira Sans Condensed"/>
              <a:sym typeface="Fira Sans Condensed"/>
            </a:endParaRPr>
          </a:p>
        </p:txBody>
      </p:sp>
      <p:sp>
        <p:nvSpPr>
          <p:cNvPr id="240" name="Google Shape;240;p31"/>
          <p:cNvSpPr txBox="1"/>
          <p:nvPr/>
        </p:nvSpPr>
        <p:spPr>
          <a:xfrm>
            <a:off x="431675" y="3529267"/>
            <a:ext cx="1725900" cy="20919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1"/>
                </a:solidFill>
                <a:latin typeface="Fira Sans Condensed"/>
                <a:ea typeface="Fira Sans Condensed"/>
                <a:cs typeface="Fira Sans Condensed"/>
                <a:sym typeface="Fira Sans Condensed"/>
              </a:rPr>
              <a:t>14 achievement standard</a:t>
            </a:r>
            <a:r>
              <a:rPr b="1" lang="en-GB" sz="1800">
                <a:solidFill>
                  <a:schemeClr val="dk1"/>
                </a:solidFill>
                <a:latin typeface="Fira Sans Condensed"/>
                <a:ea typeface="Fira Sans Condensed"/>
                <a:cs typeface="Fira Sans Condensed"/>
                <a:sym typeface="Fira Sans Condensed"/>
              </a:rPr>
              <a:t> </a:t>
            </a:r>
            <a:r>
              <a:rPr lang="en-GB" sz="1800">
                <a:solidFill>
                  <a:schemeClr val="dk1"/>
                </a:solidFill>
                <a:latin typeface="Fira Sans Condensed"/>
                <a:ea typeface="Fira Sans Condensed"/>
                <a:cs typeface="Fira Sans Condensed"/>
                <a:sym typeface="Fira Sans Condensed"/>
              </a:rPr>
              <a:t>credits in </a:t>
            </a:r>
            <a:r>
              <a:rPr b="1" lang="en-GB" sz="1800">
                <a:solidFill>
                  <a:schemeClr val="dk1"/>
                </a:solidFill>
                <a:latin typeface="Fira Sans Condensed"/>
                <a:ea typeface="Fira Sans Condensed"/>
                <a:cs typeface="Fira Sans Condensed"/>
                <a:sym typeface="Fira Sans Condensed"/>
              </a:rPr>
              <a:t>one approved L3 subject</a:t>
            </a:r>
            <a:endParaRPr b="1" sz="1800">
              <a:solidFill>
                <a:schemeClr val="dk1"/>
              </a:solidFill>
            </a:endParaRPr>
          </a:p>
        </p:txBody>
      </p:sp>
      <p:sp>
        <p:nvSpPr>
          <p:cNvPr id="241" name="Google Shape;241;p31"/>
          <p:cNvSpPr txBox="1"/>
          <p:nvPr/>
        </p:nvSpPr>
        <p:spPr>
          <a:xfrm>
            <a:off x="2098107" y="3796467"/>
            <a:ext cx="540300" cy="948000"/>
          </a:xfrm>
          <a:prstGeom prst="rect">
            <a:avLst/>
          </a:prstGeom>
          <a:noFill/>
          <a:ln>
            <a:noFill/>
          </a:ln>
        </p:spPr>
        <p:txBody>
          <a:bodyPr anchorCtr="0" anchor="t" bIns="129525" lIns="129525" spcFirstLastPara="1" rIns="129525" wrap="square" tIns="129525">
            <a:noAutofit/>
          </a:bodyPr>
          <a:lstStyle/>
          <a:p>
            <a:pPr indent="0" lvl="0" marL="0" rtl="0" algn="l">
              <a:spcBef>
                <a:spcPts val="0"/>
              </a:spcBef>
              <a:spcAft>
                <a:spcPts val="0"/>
              </a:spcAft>
              <a:buNone/>
            </a:pPr>
            <a:r>
              <a:rPr b="1" lang="en-GB" sz="4100">
                <a:solidFill>
                  <a:srgbClr val="999999"/>
                </a:solidFill>
                <a:latin typeface="Fira Sans Condensed"/>
                <a:ea typeface="Fira Sans Condensed"/>
                <a:cs typeface="Fira Sans Condensed"/>
                <a:sym typeface="Fira Sans Condensed"/>
              </a:rPr>
              <a:t>+</a:t>
            </a:r>
            <a:endParaRPr b="1" sz="4100">
              <a:solidFill>
                <a:srgbClr val="999999"/>
              </a:solidFill>
              <a:latin typeface="Fira Sans Condensed"/>
              <a:ea typeface="Fira Sans Condensed"/>
              <a:cs typeface="Fira Sans Condensed"/>
              <a:sym typeface="Fira Sans Condensed"/>
            </a:endParaRPr>
          </a:p>
        </p:txBody>
      </p:sp>
      <p:sp>
        <p:nvSpPr>
          <p:cNvPr id="242" name="Google Shape;242;p31"/>
          <p:cNvSpPr txBox="1"/>
          <p:nvPr/>
        </p:nvSpPr>
        <p:spPr>
          <a:xfrm>
            <a:off x="2565275" y="3529267"/>
            <a:ext cx="1725900" cy="20919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1"/>
                </a:solidFill>
                <a:latin typeface="Fira Sans Condensed"/>
                <a:ea typeface="Fira Sans Condensed"/>
                <a:cs typeface="Fira Sans Condensed"/>
                <a:sym typeface="Fira Sans Condensed"/>
              </a:rPr>
              <a:t>14 achievement standard credits in a </a:t>
            </a:r>
            <a:r>
              <a:rPr b="1" lang="en-GB" sz="1800">
                <a:solidFill>
                  <a:schemeClr val="dk1"/>
                </a:solidFill>
                <a:latin typeface="Fira Sans Condensed"/>
                <a:ea typeface="Fira Sans Condensed"/>
                <a:cs typeface="Fira Sans Condensed"/>
                <a:sym typeface="Fira Sans Condensed"/>
              </a:rPr>
              <a:t>second approved L3 subject</a:t>
            </a:r>
            <a:endParaRPr b="1" sz="1800">
              <a:solidFill>
                <a:schemeClr val="dk1"/>
              </a:solidFill>
            </a:endParaRPr>
          </a:p>
        </p:txBody>
      </p:sp>
      <p:sp>
        <p:nvSpPr>
          <p:cNvPr id="243" name="Google Shape;243;p31"/>
          <p:cNvSpPr txBox="1"/>
          <p:nvPr/>
        </p:nvSpPr>
        <p:spPr>
          <a:xfrm>
            <a:off x="4775075" y="3529267"/>
            <a:ext cx="1725900" cy="20919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1"/>
                </a:solidFill>
                <a:latin typeface="Fira Sans Condensed"/>
                <a:ea typeface="Fira Sans Condensed"/>
                <a:cs typeface="Fira Sans Condensed"/>
                <a:sym typeface="Fira Sans Condensed"/>
              </a:rPr>
              <a:t>14 achievement standard credits in a </a:t>
            </a:r>
            <a:r>
              <a:rPr b="1" lang="en-GB" sz="1800">
                <a:solidFill>
                  <a:schemeClr val="dk1"/>
                </a:solidFill>
                <a:latin typeface="Fira Sans Condensed"/>
                <a:ea typeface="Fira Sans Condensed"/>
                <a:cs typeface="Fira Sans Condensed"/>
                <a:sym typeface="Fira Sans Condensed"/>
              </a:rPr>
              <a:t>third approved L3 subject</a:t>
            </a:r>
            <a:endParaRPr b="1" sz="1800">
              <a:solidFill>
                <a:schemeClr val="dk1"/>
              </a:solidFill>
            </a:endParaRPr>
          </a:p>
        </p:txBody>
      </p:sp>
      <p:sp>
        <p:nvSpPr>
          <p:cNvPr id="244" name="Google Shape;244;p31"/>
          <p:cNvSpPr txBox="1"/>
          <p:nvPr/>
        </p:nvSpPr>
        <p:spPr>
          <a:xfrm>
            <a:off x="4307907" y="3796467"/>
            <a:ext cx="540300" cy="948000"/>
          </a:xfrm>
          <a:prstGeom prst="rect">
            <a:avLst/>
          </a:prstGeom>
          <a:noFill/>
          <a:ln>
            <a:noFill/>
          </a:ln>
        </p:spPr>
        <p:txBody>
          <a:bodyPr anchorCtr="0" anchor="t" bIns="129525" lIns="129525" spcFirstLastPara="1" rIns="129525" wrap="square" tIns="129525">
            <a:noAutofit/>
          </a:bodyPr>
          <a:lstStyle/>
          <a:p>
            <a:pPr indent="0" lvl="0" marL="0" rtl="0" algn="l">
              <a:spcBef>
                <a:spcPts val="0"/>
              </a:spcBef>
              <a:spcAft>
                <a:spcPts val="0"/>
              </a:spcAft>
              <a:buNone/>
            </a:pPr>
            <a:r>
              <a:rPr b="1" lang="en-GB" sz="4100">
                <a:solidFill>
                  <a:srgbClr val="999999"/>
                </a:solidFill>
                <a:latin typeface="Fira Sans Condensed"/>
                <a:ea typeface="Fira Sans Condensed"/>
                <a:cs typeface="Fira Sans Condensed"/>
                <a:sym typeface="Fira Sans Condensed"/>
              </a:rPr>
              <a:t>+</a:t>
            </a:r>
            <a:endParaRPr b="1" sz="4100">
              <a:solidFill>
                <a:srgbClr val="999999"/>
              </a:solidFill>
              <a:latin typeface="Fira Sans Condensed"/>
              <a:ea typeface="Fira Sans Condensed"/>
              <a:cs typeface="Fira Sans Condensed"/>
              <a:sym typeface="Fira Sans Condensed"/>
            </a:endParaRPr>
          </a:p>
        </p:txBody>
      </p:sp>
      <p:sp>
        <p:nvSpPr>
          <p:cNvPr id="245" name="Google Shape;245;p31"/>
          <p:cNvSpPr txBox="1"/>
          <p:nvPr/>
        </p:nvSpPr>
        <p:spPr>
          <a:xfrm>
            <a:off x="6441507" y="3796467"/>
            <a:ext cx="540300" cy="948000"/>
          </a:xfrm>
          <a:prstGeom prst="rect">
            <a:avLst/>
          </a:prstGeom>
          <a:noFill/>
          <a:ln>
            <a:noFill/>
          </a:ln>
        </p:spPr>
        <p:txBody>
          <a:bodyPr anchorCtr="0" anchor="t" bIns="129525" lIns="129525" spcFirstLastPara="1" rIns="129525" wrap="square" tIns="129525">
            <a:noAutofit/>
          </a:bodyPr>
          <a:lstStyle/>
          <a:p>
            <a:pPr indent="0" lvl="0" marL="0" rtl="0" algn="l">
              <a:spcBef>
                <a:spcPts val="0"/>
              </a:spcBef>
              <a:spcAft>
                <a:spcPts val="0"/>
              </a:spcAft>
              <a:buNone/>
            </a:pPr>
            <a:r>
              <a:rPr b="1" lang="en-GB" sz="4100">
                <a:solidFill>
                  <a:srgbClr val="999999"/>
                </a:solidFill>
                <a:latin typeface="Fira Sans Condensed"/>
                <a:ea typeface="Fira Sans Condensed"/>
                <a:cs typeface="Fira Sans Condensed"/>
                <a:sym typeface="Fira Sans Condensed"/>
              </a:rPr>
              <a:t>+</a:t>
            </a:r>
            <a:endParaRPr b="1" sz="4100">
              <a:solidFill>
                <a:srgbClr val="999999"/>
              </a:solidFill>
              <a:latin typeface="Fira Sans Condensed"/>
              <a:ea typeface="Fira Sans Condensed"/>
              <a:cs typeface="Fira Sans Condensed"/>
              <a:sym typeface="Fira Sans Condensed"/>
            </a:endParaRPr>
          </a:p>
        </p:txBody>
      </p:sp>
      <p:sp>
        <p:nvSpPr>
          <p:cNvPr id="246" name="Google Shape;246;p31"/>
          <p:cNvSpPr txBox="1"/>
          <p:nvPr/>
        </p:nvSpPr>
        <p:spPr>
          <a:xfrm>
            <a:off x="6984875" y="3529267"/>
            <a:ext cx="1725900" cy="20919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chemeClr val="dk1"/>
                </a:solidFill>
                <a:latin typeface="Fira Sans Condensed"/>
                <a:ea typeface="Fira Sans Condensed"/>
                <a:cs typeface="Fira Sans Condensed"/>
                <a:sym typeface="Fira Sans Condensed"/>
              </a:rPr>
              <a:t>U.E. Literacy:</a:t>
            </a:r>
            <a:r>
              <a:rPr lang="en-GB" sz="1800">
                <a:solidFill>
                  <a:schemeClr val="dk1"/>
                </a:solidFill>
                <a:latin typeface="Fira Sans Condensed"/>
                <a:ea typeface="Fira Sans Condensed"/>
                <a:cs typeface="Fira Sans Condensed"/>
                <a:sym typeface="Fira Sans Condensed"/>
              </a:rPr>
              <a:t> </a:t>
            </a:r>
            <a:br>
              <a:rPr lang="en-GB" sz="1800">
                <a:solidFill>
                  <a:schemeClr val="dk1"/>
                </a:solidFill>
                <a:latin typeface="Fira Sans Condensed"/>
                <a:ea typeface="Fira Sans Condensed"/>
                <a:cs typeface="Fira Sans Condensed"/>
                <a:sym typeface="Fira Sans Condensed"/>
              </a:rPr>
            </a:br>
            <a:r>
              <a:rPr lang="en-GB" sz="1800">
                <a:solidFill>
                  <a:schemeClr val="dk1"/>
                </a:solidFill>
                <a:latin typeface="Fira Sans Condensed"/>
                <a:ea typeface="Fira Sans Condensed"/>
                <a:cs typeface="Fira Sans Condensed"/>
                <a:sym typeface="Fira Sans Condensed"/>
              </a:rPr>
              <a:t>5 credits in Reading and 5 in Writing, from an approved list of Level 2 &amp; 3 standards</a:t>
            </a:r>
            <a:endParaRPr b="1" sz="1800">
              <a:solidFill>
                <a:schemeClr val="dk1"/>
              </a:solidFill>
            </a:endParaRPr>
          </a:p>
        </p:txBody>
      </p:sp>
      <p:sp>
        <p:nvSpPr>
          <p:cNvPr id="247" name="Google Shape;247;p31"/>
          <p:cNvSpPr txBox="1"/>
          <p:nvPr/>
        </p:nvSpPr>
        <p:spPr>
          <a:xfrm>
            <a:off x="7042375" y="5576067"/>
            <a:ext cx="1725900" cy="5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chemeClr val="dk2"/>
                </a:solidFill>
                <a:latin typeface="Fira Sans Condensed"/>
                <a:ea typeface="Fira Sans Condensed"/>
                <a:cs typeface="Fira Sans Condensed"/>
                <a:sym typeface="Fira Sans Condensed"/>
              </a:rPr>
              <a:t>These credits can be from your 14 approved credits in a UE subject</a:t>
            </a:r>
            <a:endParaRPr sz="800">
              <a:solidFill>
                <a:schemeClr val="dk2"/>
              </a:solidFill>
              <a:latin typeface="Fira Sans Condensed"/>
              <a:ea typeface="Fira Sans Condensed"/>
              <a:cs typeface="Fira Sans Condensed"/>
              <a:sym typeface="Fira Sans Condensed"/>
            </a:endParaRPr>
          </a:p>
        </p:txBody>
      </p:sp>
      <p:sp>
        <p:nvSpPr>
          <p:cNvPr id="248" name="Google Shape;248;p31"/>
          <p:cNvSpPr txBox="1"/>
          <p:nvPr/>
        </p:nvSpPr>
        <p:spPr>
          <a:xfrm>
            <a:off x="195750" y="6096000"/>
            <a:ext cx="8948100" cy="762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i="1" lang="en-GB" sz="1700">
                <a:solidFill>
                  <a:schemeClr val="dk1"/>
                </a:solidFill>
                <a:latin typeface="Fira Sans Condensed"/>
                <a:ea typeface="Fira Sans Condensed"/>
                <a:cs typeface="Fira Sans Condensed"/>
                <a:sym typeface="Fira Sans Condensed"/>
              </a:rPr>
              <a:t>If your young person wants to go to university and are in 3 or fewer UE subjects, chat to the Dean to make sure they’re on track.</a:t>
            </a:r>
            <a:endParaRPr sz="18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52" name="Shape 252"/>
        <p:cNvGrpSpPr/>
        <p:nvPr/>
      </p:nvGrpSpPr>
      <p:grpSpPr>
        <a:xfrm>
          <a:off x="0" y="0"/>
          <a:ext cx="0" cy="0"/>
          <a:chOff x="0" y="0"/>
          <a:chExt cx="0" cy="0"/>
        </a:xfrm>
      </p:grpSpPr>
      <p:sp>
        <p:nvSpPr>
          <p:cNvPr id="253" name="Google Shape;253;p32"/>
          <p:cNvSpPr txBox="1"/>
          <p:nvPr>
            <p:ph idx="1" type="subTitle"/>
          </p:nvPr>
        </p:nvSpPr>
        <p:spPr>
          <a:xfrm>
            <a:off x="469950" y="1739425"/>
            <a:ext cx="8204100" cy="255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2100">
                <a:solidFill>
                  <a:schemeClr val="dk1"/>
                </a:solidFill>
                <a:latin typeface="Fira Sans Condensed"/>
                <a:ea typeface="Fira Sans Condensed"/>
                <a:cs typeface="Fira Sans Condensed"/>
                <a:sym typeface="Fira Sans Condensed"/>
              </a:rPr>
              <a:t>Level 2 grades are the results that students will send off to apply for halls of residence and for initial acceptance into their chosen course(s). </a:t>
            </a:r>
            <a:endParaRPr b="1" sz="21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21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lang="en-GB" sz="2100">
                <a:solidFill>
                  <a:schemeClr val="dk1"/>
                </a:solidFill>
                <a:latin typeface="Fira Sans Condensed"/>
                <a:ea typeface="Fira Sans Condensed"/>
                <a:cs typeface="Fira Sans Condensed"/>
                <a:sym typeface="Fira Sans Condensed"/>
              </a:rPr>
              <a:t>This acceptance is </a:t>
            </a:r>
            <a:r>
              <a:rPr b="1" lang="en-GB" sz="2100">
                <a:solidFill>
                  <a:schemeClr val="dk1"/>
                </a:solidFill>
                <a:latin typeface="Fira Sans Condensed"/>
                <a:ea typeface="Fira Sans Condensed"/>
                <a:cs typeface="Fira Sans Condensed"/>
                <a:sym typeface="Fira Sans Condensed"/>
              </a:rPr>
              <a:t>provisional</a:t>
            </a:r>
            <a:r>
              <a:rPr lang="en-GB" sz="2100">
                <a:solidFill>
                  <a:schemeClr val="dk1"/>
                </a:solidFill>
                <a:latin typeface="Fira Sans Condensed"/>
                <a:ea typeface="Fira Sans Condensed"/>
                <a:cs typeface="Fira Sans Condensed"/>
                <a:sym typeface="Fira Sans Condensed"/>
              </a:rPr>
              <a:t> on the student gaining UE (and meeting any other additional requirements specific to that course).  </a:t>
            </a:r>
            <a:endParaRPr sz="21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21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lang="en-GB" sz="2100">
                <a:solidFill>
                  <a:schemeClr val="dk1"/>
                </a:solidFill>
                <a:latin typeface="Fira Sans Condensed"/>
                <a:ea typeface="Fira Sans Condensed"/>
                <a:cs typeface="Fira Sans Condensed"/>
                <a:sym typeface="Fira Sans Condensed"/>
              </a:rPr>
              <a:t>University</a:t>
            </a:r>
            <a:r>
              <a:rPr lang="en-GB" sz="2100">
                <a:solidFill>
                  <a:schemeClr val="dk1"/>
                </a:solidFill>
                <a:latin typeface="Fira Sans Condensed"/>
                <a:ea typeface="Fira Sans Condensed"/>
                <a:cs typeface="Fira Sans Condensed"/>
                <a:sym typeface="Fira Sans Condensed"/>
              </a:rPr>
              <a:t> Entrance is awarded in January.</a:t>
            </a:r>
            <a:endParaRPr sz="2100">
              <a:solidFill>
                <a:schemeClr val="dk1"/>
              </a:solidFill>
              <a:latin typeface="Fira Sans Condensed"/>
              <a:ea typeface="Fira Sans Condensed"/>
              <a:cs typeface="Fira Sans Condensed"/>
              <a:sym typeface="Fira Sans Condensed"/>
            </a:endParaRPr>
          </a:p>
        </p:txBody>
      </p:sp>
      <p:sp>
        <p:nvSpPr>
          <p:cNvPr id="254" name="Google Shape;254;p32"/>
          <p:cNvSpPr txBox="1"/>
          <p:nvPr>
            <p:ph type="ctrTitle"/>
          </p:nvPr>
        </p:nvSpPr>
        <p:spPr>
          <a:xfrm>
            <a:off x="357750" y="258625"/>
            <a:ext cx="8428500" cy="1010100"/>
          </a:xfrm>
          <a:prstGeom prst="rect">
            <a:avLst/>
          </a:prstGeom>
          <a:solidFill>
            <a:srgbClr val="F1C232"/>
          </a:solid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1100"/>
              <a:buFont typeface="Arial"/>
              <a:buNone/>
            </a:pPr>
            <a:r>
              <a:rPr b="1" lang="en-GB" sz="2800">
                <a:latin typeface="Fira Sans Condensed"/>
                <a:ea typeface="Fira Sans Condensed"/>
                <a:cs typeface="Fira Sans Condensed"/>
                <a:sym typeface="Fira Sans Condensed"/>
              </a:rPr>
              <a:t>But my child will apply to University in the middle of their Y13 year… they won’t have finished Level 3!</a:t>
            </a:r>
            <a:endParaRPr sz="3200">
              <a:latin typeface="Fira Sans Condensed Medium"/>
              <a:ea typeface="Fira Sans Condensed Medium"/>
              <a:cs typeface="Fira Sans Condensed Medium"/>
              <a:sym typeface="Fira Sans Condensed Medium"/>
            </a:endParaRPr>
          </a:p>
        </p:txBody>
      </p:sp>
      <p:sp>
        <p:nvSpPr>
          <p:cNvPr id="255" name="Google Shape;255;p32"/>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grpSp>
        <p:nvGrpSpPr>
          <p:cNvPr id="256" name="Google Shape;256;p32"/>
          <p:cNvGrpSpPr/>
          <p:nvPr/>
        </p:nvGrpSpPr>
        <p:grpSpPr>
          <a:xfrm>
            <a:off x="0" y="5930600"/>
            <a:ext cx="9144003" cy="958902"/>
            <a:chOff x="0" y="5892500"/>
            <a:chExt cx="9144003" cy="958902"/>
          </a:xfrm>
        </p:grpSpPr>
        <p:pic>
          <p:nvPicPr>
            <p:cNvPr id="257" name="Google Shape;257;p32"/>
            <p:cNvPicPr preferRelativeResize="0"/>
            <p:nvPr/>
          </p:nvPicPr>
          <p:blipFill rotWithShape="1">
            <a:blip r:embed="rId3">
              <a:alphaModFix/>
            </a:blip>
            <a:srcRect b="64562" l="0" r="0" t="20738"/>
            <a:stretch/>
          </p:blipFill>
          <p:spPr>
            <a:xfrm>
              <a:off x="0" y="5892500"/>
              <a:ext cx="9144003" cy="958902"/>
            </a:xfrm>
            <a:prstGeom prst="rect">
              <a:avLst/>
            </a:prstGeom>
            <a:noFill/>
            <a:ln>
              <a:noFill/>
            </a:ln>
          </p:spPr>
        </p:pic>
        <p:pic>
          <p:nvPicPr>
            <p:cNvPr id="258" name="Google Shape;258;p32"/>
            <p:cNvPicPr preferRelativeResize="0"/>
            <p:nvPr/>
          </p:nvPicPr>
          <p:blipFill rotWithShape="1">
            <a:blip r:embed="rId4">
              <a:alphaModFix/>
            </a:blip>
            <a:srcRect b="0" l="0" r="65170" t="0"/>
            <a:stretch/>
          </p:blipFill>
          <p:spPr>
            <a:xfrm>
              <a:off x="161624" y="5984300"/>
              <a:ext cx="440597" cy="702000"/>
            </a:xfrm>
            <a:prstGeom prst="rect">
              <a:avLst/>
            </a:prstGeom>
            <a:noFill/>
            <a:ln>
              <a:noFill/>
            </a:ln>
          </p:spPr>
        </p:pic>
        <p:sp>
          <p:nvSpPr>
            <p:cNvPr id="259" name="Google Shape;259;p32"/>
            <p:cNvSpPr txBox="1"/>
            <p:nvPr/>
          </p:nvSpPr>
          <p:spPr>
            <a:xfrm>
              <a:off x="609893" y="6104892"/>
              <a:ext cx="3095400" cy="702000"/>
            </a:xfrm>
            <a:prstGeom prst="rect">
              <a:avLst/>
            </a:prstGeom>
            <a:noFill/>
            <a:ln>
              <a:noFill/>
            </a:ln>
          </p:spPr>
          <p:txBody>
            <a:bodyPr anchorCtr="0" anchor="t" bIns="58025" lIns="58025" spcFirstLastPara="1" rIns="58025" wrap="square" tIns="58025">
              <a:spAutoFit/>
            </a:bodyPr>
            <a:lstStyle/>
            <a:p>
              <a:pPr indent="0" lvl="0" marL="0" rtl="0" algn="l">
                <a:spcBef>
                  <a:spcPts val="0"/>
                </a:spcBef>
                <a:spcAft>
                  <a:spcPts val="0"/>
                </a:spcAft>
                <a:buNone/>
              </a:pPr>
              <a:r>
                <a:rPr lang="en-GB" sz="800">
                  <a:solidFill>
                    <a:schemeClr val="lt1"/>
                  </a:solidFill>
                  <a:latin typeface="Cormorant Garamond"/>
                  <a:ea typeface="Cormorant Garamond"/>
                  <a:cs typeface="Cormorant Garamond"/>
                  <a:sym typeface="Cormorant Garamond"/>
                </a:rPr>
                <a:t>TE KĀRETI TAMATĀNE O TE WHANGANUI-A-TARA</a:t>
              </a:r>
              <a:endParaRPr sz="800">
                <a:solidFill>
                  <a:schemeClr val="lt1"/>
                </a:solidFill>
                <a:latin typeface="Cormorant Garamond"/>
                <a:ea typeface="Cormorant Garamond"/>
                <a:cs typeface="Cormorant Garamond"/>
                <a:sym typeface="Cormorant Garamond"/>
              </a:endParaRPr>
            </a:p>
            <a:p>
              <a:pPr indent="0" lvl="0" marL="0" rtl="0" algn="l">
                <a:spcBef>
                  <a:spcPts val="0"/>
                </a:spcBef>
                <a:spcAft>
                  <a:spcPts val="0"/>
                </a:spcAft>
                <a:buNone/>
              </a:pPr>
              <a:r>
                <a:rPr lang="en-GB" sz="1700">
                  <a:solidFill>
                    <a:schemeClr val="lt1"/>
                  </a:solidFill>
                  <a:latin typeface="Cormorant Garamond SemiBold"/>
                  <a:ea typeface="Cormorant Garamond SemiBold"/>
                  <a:cs typeface="Cormorant Garamond SemiBold"/>
                  <a:sym typeface="Cormorant Garamond SemiBold"/>
                </a:rPr>
                <a:t>WELLINGTON COLLEGE</a:t>
              </a:r>
              <a:endParaRPr sz="1700">
                <a:solidFill>
                  <a:schemeClr val="lt1"/>
                </a:solidFill>
                <a:latin typeface="Cormorant Garamond SemiBold"/>
                <a:ea typeface="Cormorant Garamond SemiBold"/>
                <a:cs typeface="Cormorant Garamond SemiBold"/>
                <a:sym typeface="Cormorant Garamond SemiBold"/>
              </a:endParaRPr>
            </a:p>
            <a:p>
              <a:pPr indent="0" lvl="0" marL="0" rtl="0" algn="l">
                <a:spcBef>
                  <a:spcPts val="0"/>
                </a:spcBef>
                <a:spcAft>
                  <a:spcPts val="0"/>
                </a:spcAft>
                <a:buNone/>
              </a:pPr>
              <a:r>
                <a:t/>
              </a:r>
              <a:endParaRPr sz="1300">
                <a:solidFill>
                  <a:schemeClr val="lt1"/>
                </a:solidFill>
              </a:endParaRPr>
            </a:p>
          </p:txBody>
        </p:sp>
      </p:grpSp>
      <p:sp>
        <p:nvSpPr>
          <p:cNvPr id="260" name="Google Shape;260;p32"/>
          <p:cNvSpPr txBox="1"/>
          <p:nvPr/>
        </p:nvSpPr>
        <p:spPr>
          <a:xfrm>
            <a:off x="5543850" y="608530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sp>
        <p:nvSpPr>
          <p:cNvPr id="261" name="Google Shape;261;p32"/>
          <p:cNvSpPr txBox="1"/>
          <p:nvPr/>
        </p:nvSpPr>
        <p:spPr>
          <a:xfrm>
            <a:off x="469950" y="4762825"/>
            <a:ext cx="8204100" cy="807000"/>
          </a:xfrm>
          <a:prstGeom prst="rect">
            <a:avLst/>
          </a:prstGeom>
          <a:solidFill>
            <a:schemeClr val="lt1"/>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chemeClr val="dk1"/>
                </a:solidFill>
                <a:latin typeface="Fira Sans Condensed"/>
                <a:ea typeface="Fira Sans Condensed"/>
                <a:cs typeface="Fira Sans Condensed"/>
                <a:sym typeface="Fira Sans Condensed"/>
              </a:rPr>
              <a:t>We highly recommend that all students make an </a:t>
            </a:r>
            <a:r>
              <a:rPr lang="en-GB" sz="1800">
                <a:solidFill>
                  <a:schemeClr val="dk1"/>
                </a:solidFill>
                <a:latin typeface="Fira Sans Condensed"/>
                <a:ea typeface="Fira Sans Condensed"/>
                <a:cs typeface="Fira Sans Condensed"/>
                <a:sym typeface="Fira Sans Condensed"/>
              </a:rPr>
              <a:t>appointment</a:t>
            </a:r>
            <a:r>
              <a:rPr lang="en-GB" sz="1800">
                <a:solidFill>
                  <a:schemeClr val="dk1"/>
                </a:solidFill>
                <a:latin typeface="Fira Sans Condensed"/>
                <a:ea typeface="Fira Sans Condensed"/>
                <a:cs typeface="Fira Sans Condensed"/>
                <a:sym typeface="Fira Sans Condensed"/>
              </a:rPr>
              <a:t> with one of our excellent careers advisers.  They can offer a huge amount of support and guidance.</a:t>
            </a:r>
            <a:endParaRPr sz="1800">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65" name="Shape 265"/>
        <p:cNvGrpSpPr/>
        <p:nvPr/>
      </p:nvGrpSpPr>
      <p:grpSpPr>
        <a:xfrm>
          <a:off x="0" y="0"/>
          <a:ext cx="0" cy="0"/>
          <a:chOff x="0" y="0"/>
          <a:chExt cx="0" cy="0"/>
        </a:xfrm>
      </p:grpSpPr>
      <p:sp>
        <p:nvSpPr>
          <p:cNvPr id="266" name="Google Shape;266;p33"/>
          <p:cNvSpPr txBox="1"/>
          <p:nvPr>
            <p:ph idx="1" type="subTitle"/>
          </p:nvPr>
        </p:nvSpPr>
        <p:spPr>
          <a:xfrm>
            <a:off x="460925" y="1268725"/>
            <a:ext cx="8280300" cy="4415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2200">
                <a:solidFill>
                  <a:schemeClr val="dk1"/>
                </a:solidFill>
                <a:latin typeface="Fira Sans Condensed"/>
                <a:ea typeface="Fira Sans Condensed"/>
                <a:cs typeface="Fira Sans Condensed"/>
                <a:sym typeface="Fira Sans Condensed"/>
              </a:rPr>
              <a:t>All NCEA candidates will sit derived grade exams in Term 3.  They are sometimes called ‘mock exams’ or ‘school exams’</a:t>
            </a:r>
            <a:endParaRPr sz="22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22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rPr lang="en-GB" sz="2200">
                <a:solidFill>
                  <a:schemeClr val="dk1"/>
                </a:solidFill>
                <a:latin typeface="Fira Sans Condensed"/>
                <a:ea typeface="Fira Sans Condensed"/>
                <a:cs typeface="Fira Sans Condensed"/>
                <a:sym typeface="Fira Sans Condensed"/>
              </a:rPr>
              <a:t>These exams help in the following ways:</a:t>
            </a:r>
            <a:endParaRPr sz="2200">
              <a:solidFill>
                <a:schemeClr val="dk1"/>
              </a:solidFill>
              <a:latin typeface="Fira Sans Condensed"/>
              <a:ea typeface="Fira Sans Condensed"/>
              <a:cs typeface="Fira Sans Condensed"/>
              <a:sym typeface="Fira Sans Condensed"/>
            </a:endParaRPr>
          </a:p>
          <a:p>
            <a:pPr indent="-355600" lvl="0" marL="457200" rtl="0" algn="l">
              <a:lnSpc>
                <a:spcPct val="115000"/>
              </a:lnSpc>
              <a:spcBef>
                <a:spcPts val="0"/>
              </a:spcBef>
              <a:spcAft>
                <a:spcPts val="0"/>
              </a:spcAft>
              <a:buClr>
                <a:schemeClr val="dk1"/>
              </a:buClr>
              <a:buSzPts val="2000"/>
              <a:buFont typeface="Fira Sans Condensed Black"/>
              <a:buChar char="●"/>
            </a:pPr>
            <a:r>
              <a:rPr lang="en-GB" sz="1800">
                <a:solidFill>
                  <a:schemeClr val="dk1"/>
                </a:solidFill>
                <a:latin typeface="Fira Sans Condensed"/>
                <a:ea typeface="Fira Sans Condensed"/>
                <a:cs typeface="Fira Sans Condensed"/>
                <a:sym typeface="Fira Sans Condensed"/>
              </a:rPr>
              <a:t>They help students to understand what they need to focus their study on in preparation for the NCEA examinations</a:t>
            </a:r>
            <a:endParaRPr sz="1800">
              <a:solidFill>
                <a:schemeClr val="dk1"/>
              </a:solidFill>
              <a:latin typeface="Fira Sans Condensed"/>
              <a:ea typeface="Fira Sans Condensed"/>
              <a:cs typeface="Fira Sans Condensed"/>
              <a:sym typeface="Fira Sans Condensed"/>
            </a:endParaRPr>
          </a:p>
          <a:p>
            <a:pPr indent="-355600" lvl="0" marL="457200" rtl="0" algn="l">
              <a:lnSpc>
                <a:spcPct val="115000"/>
              </a:lnSpc>
              <a:spcBef>
                <a:spcPts val="0"/>
              </a:spcBef>
              <a:spcAft>
                <a:spcPts val="0"/>
              </a:spcAft>
              <a:buClr>
                <a:schemeClr val="dk1"/>
              </a:buClr>
              <a:buSzPts val="2000"/>
              <a:buFont typeface="Fira Sans Condensed"/>
              <a:buChar char="●"/>
            </a:pPr>
            <a:r>
              <a:rPr lang="en-GB" sz="1800">
                <a:solidFill>
                  <a:schemeClr val="dk1"/>
                </a:solidFill>
                <a:latin typeface="Fira Sans Condensed"/>
                <a:ea typeface="Fira Sans Condensed"/>
                <a:cs typeface="Fira Sans Condensed"/>
                <a:sym typeface="Fira Sans Condensed"/>
              </a:rPr>
              <a:t>They provide an opportunity to practise exam conditions</a:t>
            </a:r>
            <a:endParaRPr sz="1800">
              <a:solidFill>
                <a:schemeClr val="dk1"/>
              </a:solidFill>
              <a:latin typeface="Fira Sans Condensed"/>
              <a:ea typeface="Fira Sans Condensed"/>
              <a:cs typeface="Fira Sans Condensed"/>
              <a:sym typeface="Fira Sans Condensed"/>
            </a:endParaRPr>
          </a:p>
          <a:p>
            <a:pPr indent="-355600" lvl="0" marL="457200" rtl="0" algn="l">
              <a:lnSpc>
                <a:spcPct val="115000"/>
              </a:lnSpc>
              <a:spcBef>
                <a:spcPts val="0"/>
              </a:spcBef>
              <a:spcAft>
                <a:spcPts val="0"/>
              </a:spcAft>
              <a:buClr>
                <a:schemeClr val="dk1"/>
              </a:buClr>
              <a:buSzPts val="2000"/>
              <a:buFont typeface="Fira Sans Condensed"/>
              <a:buChar char="●"/>
            </a:pPr>
            <a:r>
              <a:rPr lang="en-GB" sz="1800">
                <a:solidFill>
                  <a:schemeClr val="dk1"/>
                </a:solidFill>
                <a:latin typeface="Fira Sans Condensed"/>
                <a:ea typeface="Fira Sans Condensed"/>
                <a:cs typeface="Fira Sans Condensed"/>
                <a:sym typeface="Fira Sans Condensed"/>
              </a:rPr>
              <a:t>They provide a ‘derived grade’ that will be used if they are unable to sit the NCEA examinations.</a:t>
            </a:r>
            <a:endParaRPr sz="18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rPr lang="en-GB" sz="1800">
                <a:solidFill>
                  <a:schemeClr val="dk1"/>
                </a:solidFill>
                <a:latin typeface="Fira Sans Condensed"/>
                <a:ea typeface="Fira Sans Condensed"/>
                <a:cs typeface="Fira Sans Condensed"/>
                <a:sym typeface="Fira Sans Condensed"/>
              </a:rPr>
              <a:t>It is important that students take these exams seriously.  </a:t>
            </a:r>
            <a:endParaRPr sz="2350">
              <a:solidFill>
                <a:srgbClr val="333333"/>
              </a:solidFill>
              <a:latin typeface="Fira Sans Condensed"/>
              <a:ea typeface="Fira Sans Condensed"/>
              <a:cs typeface="Fira Sans Condensed"/>
              <a:sym typeface="Fira Sans Condensed"/>
            </a:endParaRPr>
          </a:p>
        </p:txBody>
      </p:sp>
      <p:sp>
        <p:nvSpPr>
          <p:cNvPr id="267" name="Google Shape;267;p33"/>
          <p:cNvSpPr txBox="1"/>
          <p:nvPr>
            <p:ph type="ctrTitle"/>
          </p:nvPr>
        </p:nvSpPr>
        <p:spPr>
          <a:xfrm>
            <a:off x="246050" y="258625"/>
            <a:ext cx="8428500" cy="10101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b="1" lang="en-GB" sz="3200">
                <a:latin typeface="Fira Sans Condensed"/>
                <a:ea typeface="Fira Sans Condensed"/>
                <a:cs typeface="Fira Sans Condensed"/>
                <a:sym typeface="Fira Sans Condensed"/>
              </a:rPr>
              <a:t>Derived grade examinations</a:t>
            </a:r>
            <a:endParaRPr b="1" sz="3200">
              <a:latin typeface="Fira Sans Condensed"/>
              <a:ea typeface="Fira Sans Condensed"/>
              <a:cs typeface="Fira Sans Condensed"/>
              <a:sym typeface="Fira Sans Condensed"/>
            </a:endParaRPr>
          </a:p>
        </p:txBody>
      </p:sp>
      <p:cxnSp>
        <p:nvCxnSpPr>
          <p:cNvPr id="268" name="Google Shape;268;p33"/>
          <p:cNvCxnSpPr/>
          <p:nvPr/>
        </p:nvCxnSpPr>
        <p:spPr>
          <a:xfrm>
            <a:off x="460923" y="763686"/>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269" name="Google Shape;269;p33"/>
          <p:cNvCxnSpPr/>
          <p:nvPr/>
        </p:nvCxnSpPr>
        <p:spPr>
          <a:xfrm>
            <a:off x="7318923" y="763686"/>
            <a:ext cx="1234800" cy="0"/>
          </a:xfrm>
          <a:prstGeom prst="straightConnector1">
            <a:avLst/>
          </a:prstGeom>
          <a:noFill/>
          <a:ln cap="flat" cmpd="sng" w="114300">
            <a:solidFill>
              <a:srgbClr val="FFD966"/>
            </a:solidFill>
            <a:prstDash val="solid"/>
            <a:round/>
            <a:headEnd len="med" w="med" type="none"/>
            <a:tailEnd len="med" w="med" type="none"/>
          </a:ln>
        </p:spPr>
      </p:cxnSp>
      <p:sp>
        <p:nvSpPr>
          <p:cNvPr id="270" name="Google Shape;270;p33"/>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grpSp>
        <p:nvGrpSpPr>
          <p:cNvPr id="271" name="Google Shape;271;p33"/>
          <p:cNvGrpSpPr/>
          <p:nvPr/>
        </p:nvGrpSpPr>
        <p:grpSpPr>
          <a:xfrm>
            <a:off x="0" y="5930600"/>
            <a:ext cx="9144003" cy="958902"/>
            <a:chOff x="0" y="5892500"/>
            <a:chExt cx="9144003" cy="958902"/>
          </a:xfrm>
        </p:grpSpPr>
        <p:pic>
          <p:nvPicPr>
            <p:cNvPr id="272" name="Google Shape;272;p33"/>
            <p:cNvPicPr preferRelativeResize="0"/>
            <p:nvPr/>
          </p:nvPicPr>
          <p:blipFill rotWithShape="1">
            <a:blip r:embed="rId3">
              <a:alphaModFix/>
            </a:blip>
            <a:srcRect b="64562" l="0" r="0" t="20738"/>
            <a:stretch/>
          </p:blipFill>
          <p:spPr>
            <a:xfrm>
              <a:off x="0" y="5892500"/>
              <a:ext cx="9144003" cy="958902"/>
            </a:xfrm>
            <a:prstGeom prst="rect">
              <a:avLst/>
            </a:prstGeom>
            <a:noFill/>
            <a:ln>
              <a:noFill/>
            </a:ln>
          </p:spPr>
        </p:pic>
        <p:pic>
          <p:nvPicPr>
            <p:cNvPr id="273" name="Google Shape;273;p33"/>
            <p:cNvPicPr preferRelativeResize="0"/>
            <p:nvPr/>
          </p:nvPicPr>
          <p:blipFill rotWithShape="1">
            <a:blip r:embed="rId4">
              <a:alphaModFix/>
            </a:blip>
            <a:srcRect b="0" l="0" r="65170" t="0"/>
            <a:stretch/>
          </p:blipFill>
          <p:spPr>
            <a:xfrm>
              <a:off x="161624" y="5984300"/>
              <a:ext cx="440597" cy="702000"/>
            </a:xfrm>
            <a:prstGeom prst="rect">
              <a:avLst/>
            </a:prstGeom>
            <a:noFill/>
            <a:ln>
              <a:noFill/>
            </a:ln>
          </p:spPr>
        </p:pic>
        <p:sp>
          <p:nvSpPr>
            <p:cNvPr id="274" name="Google Shape;274;p33"/>
            <p:cNvSpPr txBox="1"/>
            <p:nvPr/>
          </p:nvSpPr>
          <p:spPr>
            <a:xfrm>
              <a:off x="609893" y="6104892"/>
              <a:ext cx="3095400" cy="702000"/>
            </a:xfrm>
            <a:prstGeom prst="rect">
              <a:avLst/>
            </a:prstGeom>
            <a:noFill/>
            <a:ln>
              <a:noFill/>
            </a:ln>
          </p:spPr>
          <p:txBody>
            <a:bodyPr anchorCtr="0" anchor="t" bIns="58025" lIns="58025" spcFirstLastPara="1" rIns="58025" wrap="square" tIns="58025">
              <a:spAutoFit/>
            </a:bodyPr>
            <a:lstStyle/>
            <a:p>
              <a:pPr indent="0" lvl="0" marL="0" rtl="0" algn="l">
                <a:spcBef>
                  <a:spcPts val="0"/>
                </a:spcBef>
                <a:spcAft>
                  <a:spcPts val="0"/>
                </a:spcAft>
                <a:buNone/>
              </a:pPr>
              <a:r>
                <a:rPr lang="en-GB" sz="800">
                  <a:solidFill>
                    <a:schemeClr val="lt1"/>
                  </a:solidFill>
                  <a:latin typeface="Cormorant Garamond"/>
                  <a:ea typeface="Cormorant Garamond"/>
                  <a:cs typeface="Cormorant Garamond"/>
                  <a:sym typeface="Cormorant Garamond"/>
                </a:rPr>
                <a:t>TE KĀRETI TAMATĀNE O TE WHANGANUI-A-TARA</a:t>
              </a:r>
              <a:endParaRPr sz="800">
                <a:solidFill>
                  <a:schemeClr val="lt1"/>
                </a:solidFill>
                <a:latin typeface="Cormorant Garamond"/>
                <a:ea typeface="Cormorant Garamond"/>
                <a:cs typeface="Cormorant Garamond"/>
                <a:sym typeface="Cormorant Garamond"/>
              </a:endParaRPr>
            </a:p>
            <a:p>
              <a:pPr indent="0" lvl="0" marL="0" rtl="0" algn="l">
                <a:spcBef>
                  <a:spcPts val="0"/>
                </a:spcBef>
                <a:spcAft>
                  <a:spcPts val="0"/>
                </a:spcAft>
                <a:buNone/>
              </a:pPr>
              <a:r>
                <a:rPr lang="en-GB" sz="1700">
                  <a:solidFill>
                    <a:schemeClr val="lt1"/>
                  </a:solidFill>
                  <a:latin typeface="Cormorant Garamond SemiBold"/>
                  <a:ea typeface="Cormorant Garamond SemiBold"/>
                  <a:cs typeface="Cormorant Garamond SemiBold"/>
                  <a:sym typeface="Cormorant Garamond SemiBold"/>
                </a:rPr>
                <a:t>WELLINGTON COLLEGE</a:t>
              </a:r>
              <a:endParaRPr sz="1700">
                <a:solidFill>
                  <a:schemeClr val="lt1"/>
                </a:solidFill>
                <a:latin typeface="Cormorant Garamond SemiBold"/>
                <a:ea typeface="Cormorant Garamond SemiBold"/>
                <a:cs typeface="Cormorant Garamond SemiBold"/>
                <a:sym typeface="Cormorant Garamond SemiBold"/>
              </a:endParaRPr>
            </a:p>
            <a:p>
              <a:pPr indent="0" lvl="0" marL="0" rtl="0" algn="l">
                <a:spcBef>
                  <a:spcPts val="0"/>
                </a:spcBef>
                <a:spcAft>
                  <a:spcPts val="0"/>
                </a:spcAft>
                <a:buNone/>
              </a:pPr>
              <a:r>
                <a:t/>
              </a:r>
              <a:endParaRPr sz="1300">
                <a:solidFill>
                  <a:schemeClr val="lt1"/>
                </a:solidFill>
              </a:endParaRPr>
            </a:p>
          </p:txBody>
        </p:sp>
      </p:grpSp>
      <p:sp>
        <p:nvSpPr>
          <p:cNvPr id="275" name="Google Shape;275;p33"/>
          <p:cNvSpPr txBox="1"/>
          <p:nvPr/>
        </p:nvSpPr>
        <p:spPr>
          <a:xfrm>
            <a:off x="5543850" y="608530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79" name="Shape 279"/>
        <p:cNvGrpSpPr/>
        <p:nvPr/>
      </p:nvGrpSpPr>
      <p:grpSpPr>
        <a:xfrm>
          <a:off x="0" y="0"/>
          <a:ext cx="0" cy="0"/>
          <a:chOff x="0" y="0"/>
          <a:chExt cx="0" cy="0"/>
        </a:xfrm>
      </p:grpSpPr>
      <p:sp>
        <p:nvSpPr>
          <p:cNvPr id="280" name="Google Shape;280;p34"/>
          <p:cNvSpPr txBox="1"/>
          <p:nvPr>
            <p:ph idx="1" type="subTitle"/>
          </p:nvPr>
        </p:nvSpPr>
        <p:spPr>
          <a:xfrm>
            <a:off x="460925" y="1268725"/>
            <a:ext cx="8280300" cy="4415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2200">
                <a:solidFill>
                  <a:schemeClr val="dk1"/>
                </a:solidFill>
                <a:latin typeface="Fira Sans Condensed"/>
                <a:ea typeface="Fira Sans Condensed"/>
                <a:cs typeface="Fira Sans Condensed"/>
                <a:sym typeface="Fira Sans Condensed"/>
              </a:rPr>
              <a:t>The NCEA external examinations take place in November - December</a:t>
            </a:r>
            <a:br>
              <a:rPr lang="en-GB" sz="2200">
                <a:solidFill>
                  <a:schemeClr val="dk1"/>
                </a:solidFill>
                <a:latin typeface="Fira Sans Condensed"/>
                <a:ea typeface="Fira Sans Condensed"/>
                <a:cs typeface="Fira Sans Condensed"/>
                <a:sym typeface="Fira Sans Condensed"/>
              </a:rPr>
            </a:br>
            <a:endParaRPr sz="10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They are held here at school</a:t>
            </a:r>
            <a:endParaRPr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They are run by NZQA and not by WC teachers</a:t>
            </a:r>
            <a:endParaRPr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Some of them are digital, some are handwritten</a:t>
            </a:r>
            <a:endParaRPr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Students have a special exam entry slip that they must check for accuracy, and bring to each examination</a:t>
            </a:r>
            <a:endParaRPr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There are no catch-ups or resits for missed examinations. If a student misses their exam, they will not be awarded a grade for the standards missed.</a:t>
            </a:r>
            <a:br>
              <a:rPr lang="en-GB" sz="1800">
                <a:solidFill>
                  <a:schemeClr val="dk1"/>
                </a:solidFill>
                <a:latin typeface="Fira Sans Condensed"/>
                <a:ea typeface="Fira Sans Condensed"/>
                <a:cs typeface="Fira Sans Condensed"/>
                <a:sym typeface="Fira Sans Condensed"/>
              </a:rPr>
            </a:br>
            <a:endParaRPr sz="11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rPr i="1" lang="en-GB" sz="1700">
                <a:solidFill>
                  <a:schemeClr val="dk1"/>
                </a:solidFill>
                <a:latin typeface="Fira Sans Condensed"/>
                <a:ea typeface="Fira Sans Condensed"/>
                <a:cs typeface="Fira Sans Condensed"/>
                <a:sym typeface="Fira Sans Condensed"/>
              </a:rPr>
              <a:t>In some cases, when there are extenuating circumstances, students may apply to NZQA for a </a:t>
            </a:r>
            <a:r>
              <a:rPr b="1" i="1" lang="en-GB" sz="1700">
                <a:solidFill>
                  <a:schemeClr val="dk1"/>
                </a:solidFill>
                <a:latin typeface="Fira Sans Condensed"/>
                <a:ea typeface="Fira Sans Condensed"/>
                <a:cs typeface="Fira Sans Condensed"/>
                <a:sym typeface="Fira Sans Condensed"/>
              </a:rPr>
              <a:t>derived grade </a:t>
            </a:r>
            <a:r>
              <a:rPr i="1" lang="en-GB" sz="1700">
                <a:solidFill>
                  <a:schemeClr val="dk1"/>
                </a:solidFill>
                <a:latin typeface="Fira Sans Condensed"/>
                <a:ea typeface="Fira Sans Condensed"/>
                <a:cs typeface="Fira Sans Condensed"/>
                <a:sym typeface="Fira Sans Condensed"/>
              </a:rPr>
              <a:t>to be awarded. This can be done by contacting the Principal’s Nominee (Deputy Principal Luci Lendrum) on, or as soon as possible after, the day of the exam.</a:t>
            </a:r>
            <a:endParaRPr sz="2550">
              <a:solidFill>
                <a:srgbClr val="333333"/>
              </a:solidFill>
              <a:latin typeface="Fira Sans Condensed"/>
              <a:ea typeface="Fira Sans Condensed"/>
              <a:cs typeface="Fira Sans Condensed"/>
              <a:sym typeface="Fira Sans Condensed"/>
            </a:endParaRPr>
          </a:p>
        </p:txBody>
      </p:sp>
      <p:sp>
        <p:nvSpPr>
          <p:cNvPr id="281" name="Google Shape;281;p34"/>
          <p:cNvSpPr txBox="1"/>
          <p:nvPr>
            <p:ph type="ctrTitle"/>
          </p:nvPr>
        </p:nvSpPr>
        <p:spPr>
          <a:xfrm>
            <a:off x="293808" y="258625"/>
            <a:ext cx="8428500" cy="10101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b="1" lang="en-GB" sz="3200">
                <a:latin typeface="Fira Sans Condensed"/>
                <a:ea typeface="Fira Sans Condensed"/>
                <a:cs typeface="Fira Sans Condensed"/>
                <a:sym typeface="Fira Sans Condensed"/>
              </a:rPr>
              <a:t>NCEA (end-of-year)</a:t>
            </a:r>
            <a:r>
              <a:rPr b="1" lang="en-GB" sz="3200">
                <a:latin typeface="Fira Sans Condensed"/>
                <a:ea typeface="Fira Sans Condensed"/>
                <a:cs typeface="Fira Sans Condensed"/>
                <a:sym typeface="Fira Sans Condensed"/>
              </a:rPr>
              <a:t> examinations</a:t>
            </a:r>
            <a:endParaRPr b="1" sz="3200">
              <a:latin typeface="Fira Sans Condensed"/>
              <a:ea typeface="Fira Sans Condensed"/>
              <a:cs typeface="Fira Sans Condensed"/>
              <a:sym typeface="Fira Sans Condensed"/>
            </a:endParaRPr>
          </a:p>
        </p:txBody>
      </p:sp>
      <p:cxnSp>
        <p:nvCxnSpPr>
          <p:cNvPr id="282" name="Google Shape;282;p34"/>
          <p:cNvCxnSpPr/>
          <p:nvPr/>
        </p:nvCxnSpPr>
        <p:spPr>
          <a:xfrm>
            <a:off x="314116" y="763686"/>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283" name="Google Shape;283;p34"/>
          <p:cNvCxnSpPr/>
          <p:nvPr/>
        </p:nvCxnSpPr>
        <p:spPr>
          <a:xfrm>
            <a:off x="7507675" y="763686"/>
            <a:ext cx="1234800" cy="0"/>
          </a:xfrm>
          <a:prstGeom prst="straightConnector1">
            <a:avLst/>
          </a:prstGeom>
          <a:noFill/>
          <a:ln cap="flat" cmpd="sng" w="114300">
            <a:solidFill>
              <a:srgbClr val="FFD966"/>
            </a:solidFill>
            <a:prstDash val="solid"/>
            <a:round/>
            <a:headEnd len="med" w="med" type="none"/>
            <a:tailEnd len="med" w="med" type="none"/>
          </a:ln>
        </p:spPr>
      </p:cxnSp>
      <p:sp>
        <p:nvSpPr>
          <p:cNvPr id="284" name="Google Shape;284;p34"/>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sp>
        <p:nvSpPr>
          <p:cNvPr id="285" name="Google Shape;285;p34"/>
          <p:cNvSpPr txBox="1"/>
          <p:nvPr/>
        </p:nvSpPr>
        <p:spPr>
          <a:xfrm>
            <a:off x="5543850" y="608530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sp>
        <p:nvSpPr>
          <p:cNvPr id="286" name="Google Shape;286;p34"/>
          <p:cNvSpPr txBox="1"/>
          <p:nvPr/>
        </p:nvSpPr>
        <p:spPr>
          <a:xfrm>
            <a:off x="273300" y="5424875"/>
            <a:ext cx="8666400" cy="1233600"/>
          </a:xfrm>
          <a:prstGeom prst="rect">
            <a:avLst/>
          </a:prstGeom>
          <a:noFill/>
          <a:ln cap="flat" cmpd="sng" w="38100">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Fira Sans Condensed"/>
                <a:ea typeface="Fira Sans Condensed"/>
                <a:cs typeface="Fira Sans Condensed"/>
                <a:sym typeface="Fira Sans Condensed"/>
              </a:rPr>
              <a:t>NCEA students go on study leave a few days before exams. This also applies to Year 11 students in L2 or L3 classes, who can work in the </a:t>
            </a:r>
            <a:r>
              <a:rPr lang="en-GB" sz="1600">
                <a:solidFill>
                  <a:schemeClr val="dk1"/>
                </a:solidFill>
                <a:latin typeface="Fira Sans Condensed"/>
                <a:ea typeface="Fira Sans Condensed"/>
                <a:cs typeface="Fira Sans Condensed"/>
                <a:sym typeface="Fira Sans Condensed"/>
              </a:rPr>
              <a:t>library</a:t>
            </a:r>
            <a:r>
              <a:rPr lang="en-GB" sz="1600">
                <a:solidFill>
                  <a:schemeClr val="dk1"/>
                </a:solidFill>
                <a:latin typeface="Fira Sans Condensed"/>
                <a:ea typeface="Fira Sans Condensed"/>
                <a:cs typeface="Fira Sans Condensed"/>
                <a:sym typeface="Fira Sans Condensed"/>
              </a:rPr>
              <a:t> or off site during these lessons. Year 11 students will have some study leave (for example, the day before an exam), but are expected to continue attending all of their other timetabled classes.</a:t>
            </a:r>
            <a:endParaRPr sz="1600">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82" name="Shape 82"/>
        <p:cNvGrpSpPr/>
        <p:nvPr/>
      </p:nvGrpSpPr>
      <p:grpSpPr>
        <a:xfrm>
          <a:off x="0" y="0"/>
          <a:ext cx="0" cy="0"/>
          <a:chOff x="0" y="0"/>
          <a:chExt cx="0" cy="0"/>
        </a:xfrm>
      </p:grpSpPr>
      <p:sp>
        <p:nvSpPr>
          <p:cNvPr id="83" name="Google Shape;83;p17"/>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pic>
        <p:nvPicPr>
          <p:cNvPr id="84" name="Google Shape;84;p17"/>
          <p:cNvPicPr preferRelativeResize="0"/>
          <p:nvPr/>
        </p:nvPicPr>
        <p:blipFill rotWithShape="1">
          <a:blip r:embed="rId3">
            <a:alphaModFix/>
          </a:blip>
          <a:srcRect b="50373" l="19815" r="21630" t="12090"/>
          <a:stretch/>
        </p:blipFill>
        <p:spPr>
          <a:xfrm>
            <a:off x="4905425" y="2727950"/>
            <a:ext cx="3799199" cy="1737374"/>
          </a:xfrm>
          <a:prstGeom prst="rect">
            <a:avLst/>
          </a:prstGeom>
          <a:noFill/>
          <a:ln>
            <a:noFill/>
          </a:ln>
        </p:spPr>
      </p:pic>
      <p:sp>
        <p:nvSpPr>
          <p:cNvPr id="85" name="Google Shape;85;p17"/>
          <p:cNvSpPr txBox="1"/>
          <p:nvPr/>
        </p:nvSpPr>
        <p:spPr>
          <a:xfrm>
            <a:off x="266700" y="1092175"/>
            <a:ext cx="4438800" cy="4320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chemeClr val="dk1"/>
                </a:solidFill>
                <a:latin typeface="Fira Sans Condensed"/>
                <a:ea typeface="Fira Sans Condensed"/>
                <a:cs typeface="Fira Sans Condensed"/>
                <a:sym typeface="Fira Sans Condensed"/>
              </a:rPr>
              <a:t>By the end of this presentation, you </a:t>
            </a:r>
            <a:r>
              <a:rPr b="1" lang="en-GB" sz="1800">
                <a:solidFill>
                  <a:schemeClr val="dk1"/>
                </a:solidFill>
                <a:latin typeface="Fira Sans Condensed"/>
                <a:ea typeface="Fira Sans Condensed"/>
                <a:cs typeface="Fira Sans Condensed"/>
                <a:sym typeface="Fira Sans Condensed"/>
              </a:rPr>
              <a:t>should</a:t>
            </a:r>
            <a:r>
              <a:rPr b="1" lang="en-GB" sz="1800">
                <a:solidFill>
                  <a:schemeClr val="dk1"/>
                </a:solidFill>
                <a:latin typeface="Fira Sans Condensed"/>
                <a:ea typeface="Fira Sans Condensed"/>
                <a:cs typeface="Fira Sans Condensed"/>
                <a:sym typeface="Fira Sans Condensed"/>
              </a:rPr>
              <a:t> have:</a:t>
            </a:r>
            <a:endParaRPr b="1"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1000"/>
              </a:spcBef>
              <a:spcAft>
                <a:spcPts val="0"/>
              </a:spcAft>
              <a:buClr>
                <a:schemeClr val="dk1"/>
              </a:buClr>
              <a:buSzPts val="1800"/>
              <a:buFont typeface="Fira Sans Condensed"/>
              <a:buAutoNum type="arabicPeriod"/>
            </a:pPr>
            <a:r>
              <a:rPr lang="en-GB" sz="1800">
                <a:solidFill>
                  <a:schemeClr val="dk1"/>
                </a:solidFill>
                <a:latin typeface="Fira Sans Condensed"/>
                <a:ea typeface="Fira Sans Condensed"/>
                <a:cs typeface="Fira Sans Condensed"/>
                <a:sym typeface="Fira Sans Condensed"/>
              </a:rPr>
              <a:t>A clear </a:t>
            </a:r>
            <a:r>
              <a:rPr lang="en-GB" sz="1800">
                <a:solidFill>
                  <a:schemeClr val="dk1"/>
                </a:solidFill>
                <a:latin typeface="Fira Sans Condensed"/>
                <a:ea typeface="Fira Sans Condensed"/>
                <a:cs typeface="Fira Sans Condensed"/>
                <a:sym typeface="Fira Sans Condensed"/>
              </a:rPr>
              <a:t>understanding</a:t>
            </a:r>
            <a:r>
              <a:rPr lang="en-GB" sz="1800">
                <a:solidFill>
                  <a:schemeClr val="dk1"/>
                </a:solidFill>
                <a:latin typeface="Fira Sans Condensed"/>
                <a:ea typeface="Fira Sans Condensed"/>
                <a:cs typeface="Fira Sans Condensed"/>
                <a:sym typeface="Fira Sans Condensed"/>
              </a:rPr>
              <a:t> of the structure of NCEA</a:t>
            </a:r>
            <a:endParaRPr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1000"/>
              </a:spcBef>
              <a:spcAft>
                <a:spcPts val="0"/>
              </a:spcAft>
              <a:buClr>
                <a:schemeClr val="dk1"/>
              </a:buClr>
              <a:buSzPts val="1800"/>
              <a:buFont typeface="Fira Sans Condensed"/>
              <a:buAutoNum type="arabicPeriod"/>
            </a:pPr>
            <a:r>
              <a:rPr lang="en-GB" sz="1800">
                <a:solidFill>
                  <a:schemeClr val="dk1"/>
                </a:solidFill>
                <a:latin typeface="Fira Sans Condensed"/>
                <a:ea typeface="Fira Sans Condensed"/>
                <a:cs typeface="Fira Sans Condensed"/>
                <a:sym typeface="Fira Sans Condensed"/>
              </a:rPr>
              <a:t>Decoded the language and terminology of NCEA</a:t>
            </a:r>
            <a:endParaRPr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1000"/>
              </a:spcBef>
              <a:spcAft>
                <a:spcPts val="0"/>
              </a:spcAft>
              <a:buClr>
                <a:schemeClr val="dk1"/>
              </a:buClr>
              <a:buSzPts val="1800"/>
              <a:buFont typeface="Fira Sans Condensed"/>
              <a:buAutoNum type="arabicPeriod"/>
            </a:pPr>
            <a:r>
              <a:rPr lang="en-GB" sz="1800">
                <a:solidFill>
                  <a:schemeClr val="dk1"/>
                </a:solidFill>
                <a:latin typeface="Fira Sans Condensed"/>
                <a:ea typeface="Fira Sans Condensed"/>
                <a:cs typeface="Fira Sans Condensed"/>
                <a:sym typeface="Fira Sans Condensed"/>
              </a:rPr>
              <a:t>An </a:t>
            </a:r>
            <a:r>
              <a:rPr lang="en-GB" sz="1800">
                <a:solidFill>
                  <a:schemeClr val="dk1"/>
                </a:solidFill>
                <a:latin typeface="Fira Sans Condensed"/>
                <a:ea typeface="Fira Sans Condensed"/>
                <a:cs typeface="Fira Sans Condensed"/>
                <a:sym typeface="Fira Sans Condensed"/>
              </a:rPr>
              <a:t>understanding</a:t>
            </a:r>
            <a:r>
              <a:rPr lang="en-GB" sz="1800">
                <a:solidFill>
                  <a:schemeClr val="dk1"/>
                </a:solidFill>
                <a:latin typeface="Fira Sans Condensed"/>
                <a:ea typeface="Fira Sans Condensed"/>
                <a:cs typeface="Fira Sans Condensed"/>
                <a:sym typeface="Fira Sans Condensed"/>
              </a:rPr>
              <a:t> of assessment procedures here at WC</a:t>
            </a:r>
            <a:endParaRPr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1000"/>
              </a:spcBef>
              <a:spcAft>
                <a:spcPts val="0"/>
              </a:spcAft>
              <a:buClr>
                <a:schemeClr val="dk1"/>
              </a:buClr>
              <a:buSzPts val="1800"/>
              <a:buFont typeface="Fira Sans Condensed"/>
              <a:buAutoNum type="arabicPeriod"/>
            </a:pPr>
            <a:r>
              <a:rPr lang="en-GB" sz="1800">
                <a:solidFill>
                  <a:schemeClr val="dk1"/>
                </a:solidFill>
                <a:latin typeface="Fira Sans Condensed"/>
                <a:ea typeface="Fira Sans Condensed"/>
                <a:cs typeface="Fira Sans Condensed"/>
                <a:sym typeface="Fira Sans Condensed"/>
              </a:rPr>
              <a:t>An </a:t>
            </a:r>
            <a:r>
              <a:rPr lang="en-GB" sz="1800">
                <a:solidFill>
                  <a:schemeClr val="dk1"/>
                </a:solidFill>
                <a:latin typeface="Fira Sans Condensed"/>
                <a:ea typeface="Fira Sans Condensed"/>
                <a:cs typeface="Fira Sans Condensed"/>
                <a:sym typeface="Fira Sans Condensed"/>
              </a:rPr>
              <a:t>understanding</a:t>
            </a:r>
            <a:r>
              <a:rPr lang="en-GB" sz="1800">
                <a:solidFill>
                  <a:schemeClr val="dk1"/>
                </a:solidFill>
                <a:latin typeface="Fira Sans Condensed"/>
                <a:ea typeface="Fira Sans Condensed"/>
                <a:cs typeface="Fira Sans Condensed"/>
                <a:sym typeface="Fira Sans Condensed"/>
              </a:rPr>
              <a:t> of how we can </a:t>
            </a:r>
            <a:r>
              <a:rPr lang="en-GB" sz="1800">
                <a:solidFill>
                  <a:schemeClr val="dk1"/>
                </a:solidFill>
                <a:latin typeface="Fira Sans Condensed"/>
                <a:ea typeface="Fira Sans Condensed"/>
                <a:cs typeface="Fira Sans Condensed"/>
                <a:sym typeface="Fira Sans Condensed"/>
              </a:rPr>
              <a:t>support</a:t>
            </a:r>
            <a:r>
              <a:rPr lang="en-GB" sz="1800">
                <a:solidFill>
                  <a:schemeClr val="dk1"/>
                </a:solidFill>
                <a:latin typeface="Fira Sans Condensed"/>
                <a:ea typeface="Fira Sans Condensed"/>
                <a:cs typeface="Fira Sans Condensed"/>
                <a:sym typeface="Fira Sans Condensed"/>
              </a:rPr>
              <a:t> our rangitahi to succeed</a:t>
            </a:r>
            <a:endParaRPr sz="1800">
              <a:solidFill>
                <a:schemeClr val="dk1"/>
              </a:solidFill>
              <a:latin typeface="Fira Sans Condensed"/>
              <a:ea typeface="Fira Sans Condensed"/>
              <a:cs typeface="Fira Sans Condensed"/>
              <a:sym typeface="Fira Sans Condensed"/>
            </a:endParaRPr>
          </a:p>
          <a:p>
            <a:pPr indent="0" lvl="0" marL="0" rtl="0" algn="l">
              <a:lnSpc>
                <a:spcPct val="115000"/>
              </a:lnSpc>
              <a:spcBef>
                <a:spcPts val="1000"/>
              </a:spcBef>
              <a:spcAft>
                <a:spcPts val="1000"/>
              </a:spcAft>
              <a:buNone/>
            </a:pPr>
            <a:r>
              <a:t/>
            </a:r>
            <a:endParaRPr b="1" sz="2000">
              <a:solidFill>
                <a:schemeClr val="dk1"/>
              </a:solidFill>
              <a:latin typeface="Fira Sans Condensed"/>
              <a:ea typeface="Fira Sans Condensed"/>
              <a:cs typeface="Fira Sans Condensed"/>
              <a:sym typeface="Fira Sans Condensed"/>
            </a:endParaRPr>
          </a:p>
        </p:txBody>
      </p:sp>
      <p:sp>
        <p:nvSpPr>
          <p:cNvPr id="86" name="Google Shape;86;p17"/>
          <p:cNvSpPr txBox="1"/>
          <p:nvPr/>
        </p:nvSpPr>
        <p:spPr>
          <a:xfrm>
            <a:off x="166800" y="141975"/>
            <a:ext cx="4505100" cy="6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000">
                <a:solidFill>
                  <a:schemeClr val="dk1"/>
                </a:solidFill>
                <a:latin typeface="Fira Sans Condensed Medium"/>
                <a:ea typeface="Fira Sans Condensed Medium"/>
                <a:cs typeface="Fira Sans Condensed Medium"/>
                <a:sym typeface="Fira Sans Condensed Medium"/>
              </a:rPr>
              <a:t>Introduction</a:t>
            </a:r>
            <a:endParaRPr sz="3000">
              <a:solidFill>
                <a:schemeClr val="dk1"/>
              </a:solidFill>
              <a:latin typeface="Fira Sans Condensed Medium"/>
              <a:ea typeface="Fira Sans Condensed Medium"/>
              <a:cs typeface="Fira Sans Condensed Medium"/>
              <a:sym typeface="Fira Sans Condensed Medium"/>
            </a:endParaRPr>
          </a:p>
        </p:txBody>
      </p:sp>
      <p:cxnSp>
        <p:nvCxnSpPr>
          <p:cNvPr id="87" name="Google Shape;87;p17"/>
          <p:cNvCxnSpPr/>
          <p:nvPr/>
        </p:nvCxnSpPr>
        <p:spPr>
          <a:xfrm>
            <a:off x="266698" y="832186"/>
            <a:ext cx="1234800" cy="0"/>
          </a:xfrm>
          <a:prstGeom prst="straightConnector1">
            <a:avLst/>
          </a:prstGeom>
          <a:noFill/>
          <a:ln cap="flat" cmpd="sng" w="114300">
            <a:solidFill>
              <a:srgbClr val="FFD966"/>
            </a:solidFill>
            <a:prstDash val="solid"/>
            <a:round/>
            <a:headEnd len="med" w="med" type="none"/>
            <a:tailEnd len="med" w="med" type="none"/>
          </a:ln>
        </p:spPr>
      </p:cxnSp>
      <p:sp>
        <p:nvSpPr>
          <p:cNvPr id="88" name="Google Shape;88;p17"/>
          <p:cNvSpPr txBox="1"/>
          <p:nvPr/>
        </p:nvSpPr>
        <p:spPr>
          <a:xfrm>
            <a:off x="4905425" y="396250"/>
            <a:ext cx="3799200" cy="2016600"/>
          </a:xfrm>
          <a:prstGeom prst="rect">
            <a:avLst/>
          </a:prstGeom>
          <a:gradFill>
            <a:gsLst>
              <a:gs pos="0">
                <a:srgbClr val="FFF6DB"/>
              </a:gs>
              <a:gs pos="100000">
                <a:srgbClr val="FAD15C"/>
              </a:gs>
            </a:gsLst>
            <a:path path="circle">
              <a:fillToRect b="50%" l="50%" r="50%" t="50%"/>
            </a:path>
            <a:tileRect/>
          </a:gra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1600">
                <a:solidFill>
                  <a:schemeClr val="dk1"/>
                </a:solidFill>
                <a:latin typeface="Fira Sans Condensed"/>
                <a:ea typeface="Fira Sans Condensed"/>
                <a:cs typeface="Fira Sans Condensed"/>
                <a:sym typeface="Fira Sans Condensed"/>
              </a:rPr>
              <a:t>Strategic Leadership Team (SLT)</a:t>
            </a:r>
            <a:endParaRPr b="1" sz="1600">
              <a:solidFill>
                <a:schemeClr val="dk1"/>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chemeClr val="dk1"/>
              </a:buClr>
              <a:buSzPts val="1100"/>
              <a:buFont typeface="Arial"/>
              <a:buNone/>
            </a:pPr>
            <a:r>
              <a:t/>
            </a:r>
            <a:endParaRPr b="1" sz="900">
              <a:solidFill>
                <a:schemeClr val="dk1"/>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chemeClr val="dk1"/>
              </a:buClr>
              <a:buSzPts val="1100"/>
              <a:buFont typeface="Arial"/>
              <a:buNone/>
            </a:pPr>
            <a:r>
              <a:rPr b="1" lang="en-GB" sz="2000">
                <a:solidFill>
                  <a:schemeClr val="dk1"/>
                </a:solidFill>
                <a:latin typeface="Fira Sans Condensed"/>
                <a:ea typeface="Fira Sans Condensed"/>
                <a:cs typeface="Fira Sans Condensed"/>
                <a:sym typeface="Fira Sans Condensed"/>
              </a:rPr>
              <a:t>Achievement and Attainment</a:t>
            </a:r>
            <a:endParaRPr b="1" sz="2000">
              <a:solidFill>
                <a:schemeClr val="dk1"/>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chemeClr val="dk1"/>
              </a:buClr>
              <a:buSzPts val="1100"/>
              <a:buFont typeface="Arial"/>
              <a:buNone/>
            </a:pPr>
            <a:r>
              <a:rPr lang="en-GB" sz="2000">
                <a:solidFill>
                  <a:schemeClr val="dk1"/>
                </a:solidFill>
                <a:latin typeface="Fira Sans Condensed"/>
                <a:ea typeface="Fira Sans Condensed"/>
                <a:cs typeface="Fira Sans Condensed"/>
                <a:sym typeface="Fira Sans Condensed"/>
              </a:rPr>
              <a:t>Serena Lawrence </a:t>
            </a:r>
            <a:endParaRPr sz="2000">
              <a:solidFill>
                <a:schemeClr val="dk1"/>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chemeClr val="dk1"/>
              </a:buClr>
              <a:buSzPts val="1100"/>
              <a:buFont typeface="Arial"/>
              <a:buNone/>
            </a:pPr>
            <a:r>
              <a:rPr lang="en-GB" sz="2000">
                <a:solidFill>
                  <a:schemeClr val="dk1"/>
                </a:solidFill>
                <a:latin typeface="Fira Sans Condensed"/>
                <a:ea typeface="Fira Sans Condensed"/>
                <a:cs typeface="Fira Sans Condensed"/>
                <a:sym typeface="Fira Sans Condensed"/>
              </a:rPr>
              <a:t>Jenna Vreeburg</a:t>
            </a:r>
            <a:endParaRPr sz="2000">
              <a:solidFill>
                <a:schemeClr val="dk1"/>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chemeClr val="dk1"/>
              </a:buClr>
              <a:buSzPts val="1100"/>
              <a:buFont typeface="Arial"/>
              <a:buNone/>
            </a:pPr>
            <a:r>
              <a:rPr lang="en-GB" sz="2000">
                <a:solidFill>
                  <a:schemeClr val="dk1"/>
                </a:solidFill>
                <a:latin typeface="Fira Sans Condensed"/>
                <a:ea typeface="Fira Sans Condensed"/>
                <a:cs typeface="Fira Sans Condensed"/>
                <a:sym typeface="Fira Sans Condensed"/>
              </a:rPr>
              <a:t>Luci Lendrum</a:t>
            </a:r>
            <a:endParaRPr sz="2000">
              <a:solidFill>
                <a:schemeClr val="dk1"/>
              </a:solidFill>
              <a:latin typeface="Fira Sans Condensed"/>
              <a:ea typeface="Fira Sans Condensed"/>
              <a:cs typeface="Fira Sans Condensed"/>
              <a:sym typeface="Fira Sans Condensed"/>
            </a:endParaRPr>
          </a:p>
        </p:txBody>
      </p:sp>
      <p:sp>
        <p:nvSpPr>
          <p:cNvPr id="89" name="Google Shape;89;p17"/>
          <p:cNvSpPr txBox="1"/>
          <p:nvPr/>
        </p:nvSpPr>
        <p:spPr>
          <a:xfrm>
            <a:off x="190500" y="5026800"/>
            <a:ext cx="4305300" cy="1650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700">
                <a:solidFill>
                  <a:schemeClr val="dk1"/>
                </a:solidFill>
                <a:latin typeface="Fira Sans Condensed"/>
                <a:ea typeface="Fira Sans Condensed"/>
                <a:cs typeface="Fira Sans Condensed"/>
                <a:sym typeface="Fira Sans Condensed"/>
              </a:rPr>
              <a:t>Health and safety:</a:t>
            </a:r>
            <a:endParaRPr sz="1700">
              <a:solidFill>
                <a:schemeClr val="dk1"/>
              </a:solidFill>
              <a:latin typeface="Fira Sans Condensed"/>
              <a:ea typeface="Fira Sans Condensed"/>
              <a:cs typeface="Fira Sans Condensed"/>
              <a:sym typeface="Fira Sans Condensed"/>
            </a:endParaRPr>
          </a:p>
          <a:p>
            <a:pPr indent="-336550" lvl="0" marL="457200" rtl="0" algn="l">
              <a:lnSpc>
                <a:spcPct val="115000"/>
              </a:lnSpc>
              <a:spcBef>
                <a:spcPts val="0"/>
              </a:spcBef>
              <a:spcAft>
                <a:spcPts val="0"/>
              </a:spcAft>
              <a:buClr>
                <a:schemeClr val="dk1"/>
              </a:buClr>
              <a:buSzPts val="1700"/>
              <a:buFont typeface="Fira Sans Condensed"/>
              <a:buChar char="●"/>
            </a:pPr>
            <a:r>
              <a:rPr lang="en-GB" sz="1700">
                <a:solidFill>
                  <a:schemeClr val="dk1"/>
                </a:solidFill>
                <a:latin typeface="Fira Sans Condensed"/>
                <a:ea typeface="Fira Sans Condensed"/>
                <a:cs typeface="Fira Sans Condensed"/>
                <a:sym typeface="Fira Sans Condensed"/>
              </a:rPr>
              <a:t>Toilets are at the back (turn right and right)</a:t>
            </a:r>
            <a:endParaRPr sz="1700">
              <a:solidFill>
                <a:schemeClr val="dk1"/>
              </a:solidFill>
              <a:latin typeface="Fira Sans Condensed"/>
              <a:ea typeface="Fira Sans Condensed"/>
              <a:cs typeface="Fira Sans Condensed"/>
              <a:sym typeface="Fira Sans Condensed"/>
            </a:endParaRPr>
          </a:p>
          <a:p>
            <a:pPr indent="-336550" lvl="0" marL="457200" rtl="0" algn="l">
              <a:lnSpc>
                <a:spcPct val="115000"/>
              </a:lnSpc>
              <a:spcBef>
                <a:spcPts val="0"/>
              </a:spcBef>
              <a:spcAft>
                <a:spcPts val="0"/>
              </a:spcAft>
              <a:buClr>
                <a:schemeClr val="dk1"/>
              </a:buClr>
              <a:buSzPts val="1700"/>
              <a:buFont typeface="Fira Sans Condensed"/>
              <a:buChar char="●"/>
            </a:pPr>
            <a:r>
              <a:rPr lang="en-GB" sz="1700">
                <a:solidFill>
                  <a:schemeClr val="dk1"/>
                </a:solidFill>
                <a:latin typeface="Fira Sans Condensed"/>
                <a:ea typeface="Fira Sans Condensed"/>
                <a:cs typeface="Fira Sans Condensed"/>
                <a:sym typeface="Fira Sans Condensed"/>
              </a:rPr>
              <a:t>Evacuate to the turf if needed - follow a staff member</a:t>
            </a:r>
            <a:endParaRPr sz="1700">
              <a:solidFill>
                <a:schemeClr val="dk2"/>
              </a:solidFill>
              <a:latin typeface="Fira Sans Condensed"/>
              <a:ea typeface="Fira Sans Condensed"/>
              <a:cs typeface="Fira Sans Condensed"/>
              <a:sym typeface="Fira Sans Condensed"/>
            </a:endParaRPr>
          </a:p>
        </p:txBody>
      </p:sp>
      <p:sp>
        <p:nvSpPr>
          <p:cNvPr id="90" name="Google Shape;90;p17"/>
          <p:cNvSpPr txBox="1"/>
          <p:nvPr/>
        </p:nvSpPr>
        <p:spPr>
          <a:xfrm>
            <a:off x="4905425" y="4768350"/>
            <a:ext cx="3799200" cy="1828200"/>
          </a:xfrm>
          <a:prstGeom prst="rect">
            <a:avLst/>
          </a:prstGeom>
          <a:gradFill>
            <a:gsLst>
              <a:gs pos="0">
                <a:srgbClr val="FFF6DB"/>
              </a:gs>
              <a:gs pos="100000">
                <a:srgbClr val="FAD15C"/>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GB" sz="1800">
                <a:solidFill>
                  <a:schemeClr val="dk1"/>
                </a:solidFill>
                <a:latin typeface="Fira Sans Condensed"/>
                <a:ea typeface="Fira Sans Condensed"/>
                <a:cs typeface="Fira Sans Condensed"/>
                <a:sym typeface="Fira Sans Condensed"/>
              </a:rPr>
              <a:t>We will share these slides via the newsletter</a:t>
            </a:r>
            <a:endParaRPr sz="1800">
              <a:solidFill>
                <a:schemeClr val="dk1"/>
              </a:solidFill>
              <a:latin typeface="Fira Sans Condensed"/>
              <a:ea typeface="Fira Sans Condensed"/>
              <a:cs typeface="Fira Sans Condensed"/>
              <a:sym typeface="Fira Sans Condensed"/>
            </a:endParaRPr>
          </a:p>
          <a:p>
            <a:pPr indent="0" lvl="0" marL="0" rtl="0" algn="ctr">
              <a:lnSpc>
                <a:spcPct val="115000"/>
              </a:lnSpc>
              <a:spcBef>
                <a:spcPts val="1000"/>
              </a:spcBef>
              <a:spcAft>
                <a:spcPts val="1000"/>
              </a:spcAft>
              <a:buClr>
                <a:schemeClr val="dk1"/>
              </a:buClr>
              <a:buSzPts val="1100"/>
              <a:buFont typeface="Arial"/>
              <a:buNone/>
            </a:pPr>
            <a:r>
              <a:rPr lang="en-GB" sz="1800">
                <a:solidFill>
                  <a:schemeClr val="dk1"/>
                </a:solidFill>
                <a:latin typeface="Fira Sans Condensed"/>
                <a:ea typeface="Fira Sans Condensed"/>
                <a:cs typeface="Fira Sans Condensed"/>
                <a:sym typeface="Fira Sans Condensed"/>
              </a:rPr>
              <a:t>We are very happy to take questions about your student’s individual situation at the end of the session</a:t>
            </a:r>
            <a:endParaRPr sz="1900">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90" name="Shape 290"/>
        <p:cNvGrpSpPr/>
        <p:nvPr/>
      </p:nvGrpSpPr>
      <p:grpSpPr>
        <a:xfrm>
          <a:off x="0" y="0"/>
          <a:ext cx="0" cy="0"/>
          <a:chOff x="0" y="0"/>
          <a:chExt cx="0" cy="0"/>
        </a:xfrm>
      </p:grpSpPr>
      <p:sp>
        <p:nvSpPr>
          <p:cNvPr id="291" name="Google Shape;291;p35"/>
          <p:cNvSpPr txBox="1"/>
          <p:nvPr>
            <p:ph idx="1" type="subTitle"/>
          </p:nvPr>
        </p:nvSpPr>
        <p:spPr>
          <a:xfrm>
            <a:off x="460925" y="1268725"/>
            <a:ext cx="8280300" cy="4415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2000">
                <a:solidFill>
                  <a:schemeClr val="dk1"/>
                </a:solidFill>
                <a:latin typeface="Fira Sans Condensed"/>
                <a:ea typeface="Fira Sans Condensed"/>
                <a:cs typeface="Fira Sans Condensed"/>
                <a:sym typeface="Fira Sans Condensed"/>
              </a:rPr>
              <a:t>Scholarship is assessed in a separate external assessment at the end of the year.  It is open to any student, but is usually sat in Year 12 or 13. </a:t>
            </a:r>
            <a:endParaRPr sz="20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t/>
            </a:r>
            <a:endParaRPr sz="20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rPr lang="en-GB" sz="2000">
                <a:solidFill>
                  <a:schemeClr val="dk1"/>
                </a:solidFill>
                <a:latin typeface="Fira Sans Condensed"/>
                <a:ea typeface="Fira Sans Condensed"/>
                <a:cs typeface="Fira Sans Condensed"/>
                <a:sym typeface="Fira Sans Condensed"/>
              </a:rPr>
              <a:t>It offers students the opportunity to “demonstrate high-level critical thinking…to synthesise and apply knowledge, skills, understanding and ideas to complex situations.”</a:t>
            </a:r>
            <a:endParaRPr sz="20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t/>
            </a:r>
            <a:endParaRPr sz="2200">
              <a:solidFill>
                <a:schemeClr val="dk1"/>
              </a:solidFill>
              <a:latin typeface="Fira Sans Condensed"/>
              <a:ea typeface="Fira Sans Condensed"/>
              <a:cs typeface="Fira Sans Condensed"/>
              <a:sym typeface="Fira Sans Condensed"/>
            </a:endParaRPr>
          </a:p>
          <a:p>
            <a:pPr indent="-355600" lvl="0" marL="457200" rtl="0" algn="l">
              <a:lnSpc>
                <a:spcPct val="115000"/>
              </a:lnSpc>
              <a:spcBef>
                <a:spcPts val="0"/>
              </a:spcBef>
              <a:spcAft>
                <a:spcPts val="0"/>
              </a:spcAft>
              <a:buClr>
                <a:schemeClr val="dk1"/>
              </a:buClr>
              <a:buSzPts val="2000"/>
              <a:buFont typeface="Fira Sans Condensed"/>
              <a:buChar char="●"/>
            </a:pPr>
            <a:r>
              <a:rPr lang="en-GB" sz="1800">
                <a:solidFill>
                  <a:schemeClr val="dk1"/>
                </a:solidFill>
                <a:latin typeface="Fira Sans Condensed"/>
                <a:ea typeface="Fira Sans Condensed"/>
                <a:cs typeface="Fira Sans Condensed"/>
                <a:sym typeface="Fira Sans Condensed"/>
              </a:rPr>
              <a:t>Scholarship preparation sessions at WC usually occur outside of timetabled lessons</a:t>
            </a:r>
            <a:endParaRPr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They are open to any student to attend</a:t>
            </a:r>
            <a:endParaRPr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Successful students receive $500 per scholarship, with additional monetary rewards for top students</a:t>
            </a:r>
            <a:endParaRPr sz="2350">
              <a:solidFill>
                <a:srgbClr val="333333"/>
              </a:solidFill>
              <a:latin typeface="Fira Sans Condensed"/>
              <a:ea typeface="Fira Sans Condensed"/>
              <a:cs typeface="Fira Sans Condensed"/>
              <a:sym typeface="Fira Sans Condensed"/>
            </a:endParaRPr>
          </a:p>
        </p:txBody>
      </p:sp>
      <p:sp>
        <p:nvSpPr>
          <p:cNvPr id="292" name="Google Shape;292;p35"/>
          <p:cNvSpPr txBox="1"/>
          <p:nvPr>
            <p:ph type="ctrTitle"/>
          </p:nvPr>
        </p:nvSpPr>
        <p:spPr>
          <a:xfrm>
            <a:off x="246050" y="258625"/>
            <a:ext cx="8428500" cy="10101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b="1" lang="en-GB" sz="3200">
                <a:latin typeface="Fira Sans Condensed"/>
                <a:ea typeface="Fira Sans Condensed"/>
                <a:cs typeface="Fira Sans Condensed"/>
                <a:sym typeface="Fira Sans Condensed"/>
              </a:rPr>
              <a:t>NZ Scholarship</a:t>
            </a:r>
            <a:endParaRPr b="1" sz="3200">
              <a:latin typeface="Fira Sans Condensed"/>
              <a:ea typeface="Fira Sans Condensed"/>
              <a:cs typeface="Fira Sans Condensed"/>
              <a:sym typeface="Fira Sans Condensed"/>
            </a:endParaRPr>
          </a:p>
        </p:txBody>
      </p:sp>
      <p:cxnSp>
        <p:nvCxnSpPr>
          <p:cNvPr id="293" name="Google Shape;293;p35"/>
          <p:cNvCxnSpPr/>
          <p:nvPr/>
        </p:nvCxnSpPr>
        <p:spPr>
          <a:xfrm>
            <a:off x="460923" y="763686"/>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294" name="Google Shape;294;p35"/>
          <p:cNvCxnSpPr/>
          <p:nvPr/>
        </p:nvCxnSpPr>
        <p:spPr>
          <a:xfrm>
            <a:off x="7318923" y="763686"/>
            <a:ext cx="1234800" cy="0"/>
          </a:xfrm>
          <a:prstGeom prst="straightConnector1">
            <a:avLst/>
          </a:prstGeom>
          <a:noFill/>
          <a:ln cap="flat" cmpd="sng" w="114300">
            <a:solidFill>
              <a:srgbClr val="FFD966"/>
            </a:solidFill>
            <a:prstDash val="solid"/>
            <a:round/>
            <a:headEnd len="med" w="med" type="none"/>
            <a:tailEnd len="med" w="med" type="none"/>
          </a:ln>
        </p:spPr>
      </p:cxnSp>
      <p:sp>
        <p:nvSpPr>
          <p:cNvPr id="295" name="Google Shape;295;p35"/>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grpSp>
        <p:nvGrpSpPr>
          <p:cNvPr id="296" name="Google Shape;296;p35"/>
          <p:cNvGrpSpPr/>
          <p:nvPr/>
        </p:nvGrpSpPr>
        <p:grpSpPr>
          <a:xfrm>
            <a:off x="0" y="5930600"/>
            <a:ext cx="9144003" cy="958902"/>
            <a:chOff x="0" y="5892500"/>
            <a:chExt cx="9144003" cy="958902"/>
          </a:xfrm>
        </p:grpSpPr>
        <p:pic>
          <p:nvPicPr>
            <p:cNvPr id="297" name="Google Shape;297;p35"/>
            <p:cNvPicPr preferRelativeResize="0"/>
            <p:nvPr/>
          </p:nvPicPr>
          <p:blipFill rotWithShape="1">
            <a:blip r:embed="rId3">
              <a:alphaModFix/>
            </a:blip>
            <a:srcRect b="64562" l="0" r="0" t="20738"/>
            <a:stretch/>
          </p:blipFill>
          <p:spPr>
            <a:xfrm>
              <a:off x="0" y="5892500"/>
              <a:ext cx="9144003" cy="958902"/>
            </a:xfrm>
            <a:prstGeom prst="rect">
              <a:avLst/>
            </a:prstGeom>
            <a:noFill/>
            <a:ln>
              <a:noFill/>
            </a:ln>
          </p:spPr>
        </p:pic>
        <p:pic>
          <p:nvPicPr>
            <p:cNvPr id="298" name="Google Shape;298;p35"/>
            <p:cNvPicPr preferRelativeResize="0"/>
            <p:nvPr/>
          </p:nvPicPr>
          <p:blipFill rotWithShape="1">
            <a:blip r:embed="rId4">
              <a:alphaModFix/>
            </a:blip>
            <a:srcRect b="0" l="0" r="65170" t="0"/>
            <a:stretch/>
          </p:blipFill>
          <p:spPr>
            <a:xfrm>
              <a:off x="161624" y="5984300"/>
              <a:ext cx="440597" cy="702000"/>
            </a:xfrm>
            <a:prstGeom prst="rect">
              <a:avLst/>
            </a:prstGeom>
            <a:noFill/>
            <a:ln>
              <a:noFill/>
            </a:ln>
          </p:spPr>
        </p:pic>
        <p:sp>
          <p:nvSpPr>
            <p:cNvPr id="299" name="Google Shape;299;p35"/>
            <p:cNvSpPr txBox="1"/>
            <p:nvPr/>
          </p:nvSpPr>
          <p:spPr>
            <a:xfrm>
              <a:off x="609893" y="6104892"/>
              <a:ext cx="3095400" cy="702000"/>
            </a:xfrm>
            <a:prstGeom prst="rect">
              <a:avLst/>
            </a:prstGeom>
            <a:noFill/>
            <a:ln>
              <a:noFill/>
            </a:ln>
          </p:spPr>
          <p:txBody>
            <a:bodyPr anchorCtr="0" anchor="t" bIns="58025" lIns="58025" spcFirstLastPara="1" rIns="58025" wrap="square" tIns="58025">
              <a:spAutoFit/>
            </a:bodyPr>
            <a:lstStyle/>
            <a:p>
              <a:pPr indent="0" lvl="0" marL="0" rtl="0" algn="l">
                <a:spcBef>
                  <a:spcPts val="0"/>
                </a:spcBef>
                <a:spcAft>
                  <a:spcPts val="0"/>
                </a:spcAft>
                <a:buNone/>
              </a:pPr>
              <a:r>
                <a:rPr lang="en-GB" sz="800">
                  <a:solidFill>
                    <a:schemeClr val="lt1"/>
                  </a:solidFill>
                  <a:latin typeface="Cormorant Garamond"/>
                  <a:ea typeface="Cormorant Garamond"/>
                  <a:cs typeface="Cormorant Garamond"/>
                  <a:sym typeface="Cormorant Garamond"/>
                </a:rPr>
                <a:t>TE KĀRETI TAMATĀNE O TE WHANGANUI-A-TARA</a:t>
              </a:r>
              <a:endParaRPr sz="800">
                <a:solidFill>
                  <a:schemeClr val="lt1"/>
                </a:solidFill>
                <a:latin typeface="Cormorant Garamond"/>
                <a:ea typeface="Cormorant Garamond"/>
                <a:cs typeface="Cormorant Garamond"/>
                <a:sym typeface="Cormorant Garamond"/>
              </a:endParaRPr>
            </a:p>
            <a:p>
              <a:pPr indent="0" lvl="0" marL="0" rtl="0" algn="l">
                <a:spcBef>
                  <a:spcPts val="0"/>
                </a:spcBef>
                <a:spcAft>
                  <a:spcPts val="0"/>
                </a:spcAft>
                <a:buNone/>
              </a:pPr>
              <a:r>
                <a:rPr lang="en-GB" sz="1700">
                  <a:solidFill>
                    <a:schemeClr val="lt1"/>
                  </a:solidFill>
                  <a:latin typeface="Cormorant Garamond SemiBold"/>
                  <a:ea typeface="Cormorant Garamond SemiBold"/>
                  <a:cs typeface="Cormorant Garamond SemiBold"/>
                  <a:sym typeface="Cormorant Garamond SemiBold"/>
                </a:rPr>
                <a:t>WELLINGTON COLLEGE</a:t>
              </a:r>
              <a:endParaRPr sz="1700">
                <a:solidFill>
                  <a:schemeClr val="lt1"/>
                </a:solidFill>
                <a:latin typeface="Cormorant Garamond SemiBold"/>
                <a:ea typeface="Cormorant Garamond SemiBold"/>
                <a:cs typeface="Cormorant Garamond SemiBold"/>
                <a:sym typeface="Cormorant Garamond SemiBold"/>
              </a:endParaRPr>
            </a:p>
            <a:p>
              <a:pPr indent="0" lvl="0" marL="0" rtl="0" algn="l">
                <a:spcBef>
                  <a:spcPts val="0"/>
                </a:spcBef>
                <a:spcAft>
                  <a:spcPts val="0"/>
                </a:spcAft>
                <a:buNone/>
              </a:pPr>
              <a:r>
                <a:t/>
              </a:r>
              <a:endParaRPr sz="1300">
                <a:solidFill>
                  <a:schemeClr val="lt1"/>
                </a:solidFill>
              </a:endParaRPr>
            </a:p>
          </p:txBody>
        </p:sp>
      </p:grpSp>
      <p:sp>
        <p:nvSpPr>
          <p:cNvPr id="300" name="Google Shape;300;p35"/>
          <p:cNvSpPr txBox="1"/>
          <p:nvPr/>
        </p:nvSpPr>
        <p:spPr>
          <a:xfrm>
            <a:off x="5543850" y="608530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04" name="Shape 304"/>
        <p:cNvGrpSpPr/>
        <p:nvPr/>
      </p:nvGrpSpPr>
      <p:grpSpPr>
        <a:xfrm>
          <a:off x="0" y="0"/>
          <a:ext cx="0" cy="0"/>
          <a:chOff x="0" y="0"/>
          <a:chExt cx="0" cy="0"/>
        </a:xfrm>
      </p:grpSpPr>
      <p:sp>
        <p:nvSpPr>
          <p:cNvPr id="305" name="Google Shape;305;p36"/>
          <p:cNvSpPr txBox="1"/>
          <p:nvPr>
            <p:ph idx="1" type="subTitle"/>
          </p:nvPr>
        </p:nvSpPr>
        <p:spPr>
          <a:xfrm>
            <a:off x="460925" y="1268725"/>
            <a:ext cx="8280300" cy="441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500">
                <a:solidFill>
                  <a:schemeClr val="dk1"/>
                </a:solidFill>
                <a:latin typeface="Fira Sans Condensed"/>
                <a:ea typeface="Fira Sans Condensed"/>
                <a:cs typeface="Fira Sans Condensed"/>
                <a:sym typeface="Fira Sans Condensed"/>
              </a:rPr>
              <a:t>Support is available for students who have additional learning needs when sitting </a:t>
            </a:r>
            <a:r>
              <a:rPr b="1" lang="en-GB" sz="2500">
                <a:solidFill>
                  <a:schemeClr val="dk1"/>
                </a:solidFill>
                <a:latin typeface="Fira Sans Condensed"/>
                <a:ea typeface="Fira Sans Condensed"/>
                <a:cs typeface="Fira Sans Condensed"/>
                <a:sym typeface="Fira Sans Condensed"/>
              </a:rPr>
              <a:t>timed assessments</a:t>
            </a:r>
            <a:r>
              <a:rPr lang="en-GB" sz="2500">
                <a:solidFill>
                  <a:schemeClr val="dk1"/>
                </a:solidFill>
                <a:latin typeface="Fira Sans Condensed"/>
                <a:ea typeface="Fira Sans Condensed"/>
                <a:cs typeface="Fira Sans Condensed"/>
                <a:sym typeface="Fira Sans Condensed"/>
              </a:rPr>
              <a:t>.</a:t>
            </a:r>
            <a:endParaRPr sz="25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Clr>
                <a:schemeClr val="dk1"/>
              </a:buClr>
              <a:buSzPts val="1100"/>
              <a:buFont typeface="Arial"/>
              <a:buNone/>
            </a:pPr>
            <a:r>
              <a:t/>
            </a:r>
            <a:endParaRPr sz="25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Clr>
                <a:schemeClr val="dk1"/>
              </a:buClr>
              <a:buSzPts val="1100"/>
              <a:buFont typeface="Arial"/>
              <a:buNone/>
            </a:pPr>
            <a:r>
              <a:rPr lang="en-GB" sz="2500">
                <a:solidFill>
                  <a:schemeClr val="dk1"/>
                </a:solidFill>
                <a:latin typeface="Fira Sans Condensed"/>
                <a:ea typeface="Fira Sans Condensed"/>
                <a:cs typeface="Fira Sans Condensed"/>
                <a:sym typeface="Fira Sans Condensed"/>
              </a:rPr>
              <a:t>This can take the form of computer use, a reader/writer, rest breaks, separate accommodation, and extra time.</a:t>
            </a:r>
            <a:endParaRPr sz="25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Clr>
                <a:schemeClr val="dk1"/>
              </a:buClr>
              <a:buSzPts val="1100"/>
              <a:buFont typeface="Arial"/>
              <a:buNone/>
            </a:pPr>
            <a:r>
              <a:t/>
            </a:r>
            <a:endParaRPr sz="25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Clr>
                <a:schemeClr val="dk1"/>
              </a:buClr>
              <a:buSzPts val="1100"/>
              <a:buFont typeface="Arial"/>
              <a:buNone/>
            </a:pPr>
            <a:r>
              <a:rPr lang="en-GB" sz="2500">
                <a:solidFill>
                  <a:schemeClr val="dk1"/>
                </a:solidFill>
                <a:latin typeface="Fira Sans Condensed"/>
                <a:ea typeface="Fira Sans Condensed"/>
                <a:cs typeface="Fira Sans Condensed"/>
                <a:sym typeface="Fira Sans Condensed"/>
              </a:rPr>
              <a:t>If you have questions about this, contact Learning Support senco@wc.school.nz</a:t>
            </a:r>
            <a:endParaRPr sz="2450">
              <a:solidFill>
                <a:srgbClr val="333333"/>
              </a:solidFill>
              <a:latin typeface="Fira Sans Condensed"/>
              <a:ea typeface="Fira Sans Condensed"/>
              <a:cs typeface="Fira Sans Condensed"/>
              <a:sym typeface="Fira Sans Condensed"/>
            </a:endParaRPr>
          </a:p>
        </p:txBody>
      </p:sp>
      <p:sp>
        <p:nvSpPr>
          <p:cNvPr id="306" name="Google Shape;306;p36"/>
          <p:cNvSpPr txBox="1"/>
          <p:nvPr>
            <p:ph type="ctrTitle"/>
          </p:nvPr>
        </p:nvSpPr>
        <p:spPr>
          <a:xfrm>
            <a:off x="246050" y="258625"/>
            <a:ext cx="8428500" cy="10101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b="1" lang="en-GB" sz="3200">
                <a:latin typeface="Fira Sans Condensed"/>
                <a:ea typeface="Fira Sans Condensed"/>
                <a:cs typeface="Fira Sans Condensed"/>
                <a:sym typeface="Fira Sans Condensed"/>
              </a:rPr>
              <a:t>Special assessment conditions</a:t>
            </a:r>
            <a:endParaRPr b="1" sz="3200">
              <a:latin typeface="Fira Sans Condensed"/>
              <a:ea typeface="Fira Sans Condensed"/>
              <a:cs typeface="Fira Sans Condensed"/>
              <a:sym typeface="Fira Sans Condensed"/>
            </a:endParaRPr>
          </a:p>
        </p:txBody>
      </p:sp>
      <p:cxnSp>
        <p:nvCxnSpPr>
          <p:cNvPr id="307" name="Google Shape;307;p36"/>
          <p:cNvCxnSpPr/>
          <p:nvPr/>
        </p:nvCxnSpPr>
        <p:spPr>
          <a:xfrm>
            <a:off x="460923" y="763686"/>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308" name="Google Shape;308;p36"/>
          <p:cNvCxnSpPr/>
          <p:nvPr/>
        </p:nvCxnSpPr>
        <p:spPr>
          <a:xfrm>
            <a:off x="7318923" y="763686"/>
            <a:ext cx="1234800" cy="0"/>
          </a:xfrm>
          <a:prstGeom prst="straightConnector1">
            <a:avLst/>
          </a:prstGeom>
          <a:noFill/>
          <a:ln cap="flat" cmpd="sng" w="114300">
            <a:solidFill>
              <a:srgbClr val="FFD966"/>
            </a:solidFill>
            <a:prstDash val="solid"/>
            <a:round/>
            <a:headEnd len="med" w="med" type="none"/>
            <a:tailEnd len="med" w="med" type="none"/>
          </a:ln>
        </p:spPr>
      </p:cxnSp>
      <p:sp>
        <p:nvSpPr>
          <p:cNvPr id="309" name="Google Shape;309;p36"/>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grpSp>
        <p:nvGrpSpPr>
          <p:cNvPr id="310" name="Google Shape;310;p36"/>
          <p:cNvGrpSpPr/>
          <p:nvPr/>
        </p:nvGrpSpPr>
        <p:grpSpPr>
          <a:xfrm>
            <a:off x="0" y="5930600"/>
            <a:ext cx="9144003" cy="958902"/>
            <a:chOff x="0" y="5892500"/>
            <a:chExt cx="9144003" cy="958902"/>
          </a:xfrm>
        </p:grpSpPr>
        <p:pic>
          <p:nvPicPr>
            <p:cNvPr id="311" name="Google Shape;311;p36"/>
            <p:cNvPicPr preferRelativeResize="0"/>
            <p:nvPr/>
          </p:nvPicPr>
          <p:blipFill rotWithShape="1">
            <a:blip r:embed="rId3">
              <a:alphaModFix/>
            </a:blip>
            <a:srcRect b="64562" l="0" r="0" t="20738"/>
            <a:stretch/>
          </p:blipFill>
          <p:spPr>
            <a:xfrm>
              <a:off x="0" y="5892500"/>
              <a:ext cx="9144003" cy="958902"/>
            </a:xfrm>
            <a:prstGeom prst="rect">
              <a:avLst/>
            </a:prstGeom>
            <a:noFill/>
            <a:ln>
              <a:noFill/>
            </a:ln>
          </p:spPr>
        </p:pic>
        <p:pic>
          <p:nvPicPr>
            <p:cNvPr id="312" name="Google Shape;312;p36"/>
            <p:cNvPicPr preferRelativeResize="0"/>
            <p:nvPr/>
          </p:nvPicPr>
          <p:blipFill rotWithShape="1">
            <a:blip r:embed="rId4">
              <a:alphaModFix/>
            </a:blip>
            <a:srcRect b="0" l="0" r="65170" t="0"/>
            <a:stretch/>
          </p:blipFill>
          <p:spPr>
            <a:xfrm>
              <a:off x="161624" y="5984300"/>
              <a:ext cx="440597" cy="702000"/>
            </a:xfrm>
            <a:prstGeom prst="rect">
              <a:avLst/>
            </a:prstGeom>
            <a:noFill/>
            <a:ln>
              <a:noFill/>
            </a:ln>
          </p:spPr>
        </p:pic>
        <p:sp>
          <p:nvSpPr>
            <p:cNvPr id="313" name="Google Shape;313;p36"/>
            <p:cNvSpPr txBox="1"/>
            <p:nvPr/>
          </p:nvSpPr>
          <p:spPr>
            <a:xfrm>
              <a:off x="609893" y="6104892"/>
              <a:ext cx="3095400" cy="702000"/>
            </a:xfrm>
            <a:prstGeom prst="rect">
              <a:avLst/>
            </a:prstGeom>
            <a:noFill/>
            <a:ln>
              <a:noFill/>
            </a:ln>
          </p:spPr>
          <p:txBody>
            <a:bodyPr anchorCtr="0" anchor="t" bIns="58025" lIns="58025" spcFirstLastPara="1" rIns="58025" wrap="square" tIns="58025">
              <a:spAutoFit/>
            </a:bodyPr>
            <a:lstStyle/>
            <a:p>
              <a:pPr indent="0" lvl="0" marL="0" rtl="0" algn="l">
                <a:spcBef>
                  <a:spcPts val="0"/>
                </a:spcBef>
                <a:spcAft>
                  <a:spcPts val="0"/>
                </a:spcAft>
                <a:buNone/>
              </a:pPr>
              <a:r>
                <a:rPr lang="en-GB" sz="800">
                  <a:solidFill>
                    <a:schemeClr val="lt1"/>
                  </a:solidFill>
                  <a:latin typeface="Cormorant Garamond"/>
                  <a:ea typeface="Cormorant Garamond"/>
                  <a:cs typeface="Cormorant Garamond"/>
                  <a:sym typeface="Cormorant Garamond"/>
                </a:rPr>
                <a:t>TE KĀRETI TAMATĀNE O TE WHANGANUI-A-TARA</a:t>
              </a:r>
              <a:endParaRPr sz="800">
                <a:solidFill>
                  <a:schemeClr val="lt1"/>
                </a:solidFill>
                <a:latin typeface="Cormorant Garamond"/>
                <a:ea typeface="Cormorant Garamond"/>
                <a:cs typeface="Cormorant Garamond"/>
                <a:sym typeface="Cormorant Garamond"/>
              </a:endParaRPr>
            </a:p>
            <a:p>
              <a:pPr indent="0" lvl="0" marL="0" rtl="0" algn="l">
                <a:spcBef>
                  <a:spcPts val="0"/>
                </a:spcBef>
                <a:spcAft>
                  <a:spcPts val="0"/>
                </a:spcAft>
                <a:buNone/>
              </a:pPr>
              <a:r>
                <a:rPr lang="en-GB" sz="1700">
                  <a:solidFill>
                    <a:schemeClr val="lt1"/>
                  </a:solidFill>
                  <a:latin typeface="Cormorant Garamond SemiBold"/>
                  <a:ea typeface="Cormorant Garamond SemiBold"/>
                  <a:cs typeface="Cormorant Garamond SemiBold"/>
                  <a:sym typeface="Cormorant Garamond SemiBold"/>
                </a:rPr>
                <a:t>WELLINGTON COLLEGE</a:t>
              </a:r>
              <a:endParaRPr sz="1700">
                <a:solidFill>
                  <a:schemeClr val="lt1"/>
                </a:solidFill>
                <a:latin typeface="Cormorant Garamond SemiBold"/>
                <a:ea typeface="Cormorant Garamond SemiBold"/>
                <a:cs typeface="Cormorant Garamond SemiBold"/>
                <a:sym typeface="Cormorant Garamond SemiBold"/>
              </a:endParaRPr>
            </a:p>
            <a:p>
              <a:pPr indent="0" lvl="0" marL="0" rtl="0" algn="l">
                <a:spcBef>
                  <a:spcPts val="0"/>
                </a:spcBef>
                <a:spcAft>
                  <a:spcPts val="0"/>
                </a:spcAft>
                <a:buNone/>
              </a:pPr>
              <a:r>
                <a:t/>
              </a:r>
              <a:endParaRPr sz="1300">
                <a:solidFill>
                  <a:schemeClr val="lt1"/>
                </a:solidFill>
              </a:endParaRPr>
            </a:p>
          </p:txBody>
        </p:sp>
      </p:grpSp>
      <p:sp>
        <p:nvSpPr>
          <p:cNvPr id="314" name="Google Shape;314;p36"/>
          <p:cNvSpPr txBox="1"/>
          <p:nvPr/>
        </p:nvSpPr>
        <p:spPr>
          <a:xfrm>
            <a:off x="5543850" y="608530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18" name="Shape 318"/>
        <p:cNvGrpSpPr/>
        <p:nvPr/>
      </p:nvGrpSpPr>
      <p:grpSpPr>
        <a:xfrm>
          <a:off x="0" y="0"/>
          <a:ext cx="0" cy="0"/>
          <a:chOff x="0" y="0"/>
          <a:chExt cx="0" cy="0"/>
        </a:xfrm>
      </p:grpSpPr>
      <p:sp>
        <p:nvSpPr>
          <p:cNvPr id="319" name="Google Shape;319;p37"/>
          <p:cNvSpPr txBox="1"/>
          <p:nvPr/>
        </p:nvSpPr>
        <p:spPr>
          <a:xfrm>
            <a:off x="343175" y="1491525"/>
            <a:ext cx="4613400" cy="443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solidFill>
                  <a:schemeClr val="accent2"/>
                </a:solidFill>
                <a:latin typeface="Fira Sans Condensed"/>
                <a:ea typeface="Fira Sans Condensed"/>
                <a:cs typeface="Fira Sans Condensed"/>
                <a:sym typeface="Fira Sans Condensed"/>
              </a:rPr>
              <a:t>There are a number of sources of information:</a:t>
            </a:r>
            <a:endParaRPr sz="1600">
              <a:solidFill>
                <a:schemeClr val="accent2"/>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accent2"/>
              </a:solidFill>
              <a:latin typeface="Fira Sans Condensed"/>
              <a:ea typeface="Fira Sans Condensed"/>
              <a:cs typeface="Fira Sans Condensed"/>
              <a:sym typeface="Fira Sans Condensed"/>
            </a:endParaRPr>
          </a:p>
          <a:p>
            <a:pPr indent="-330200" lvl="0" marL="457200" rtl="0" algn="l">
              <a:lnSpc>
                <a:spcPct val="115000"/>
              </a:lnSpc>
              <a:spcBef>
                <a:spcPts val="0"/>
              </a:spcBef>
              <a:spcAft>
                <a:spcPts val="0"/>
              </a:spcAft>
              <a:buClr>
                <a:schemeClr val="accent2"/>
              </a:buClr>
              <a:buSzPts val="1600"/>
              <a:buFont typeface="Fira Sans Condensed"/>
              <a:buAutoNum type="arabicPeriod"/>
            </a:pPr>
            <a:r>
              <a:rPr lang="en-GB" sz="1600">
                <a:solidFill>
                  <a:schemeClr val="accent2"/>
                </a:solidFill>
                <a:latin typeface="Fira Sans Condensed"/>
                <a:ea typeface="Fira Sans Condensed"/>
                <a:cs typeface="Fira Sans Condensed"/>
                <a:sym typeface="Fira Sans Condensed"/>
              </a:rPr>
              <a:t>The </a:t>
            </a:r>
            <a:r>
              <a:rPr lang="en-GB" sz="1600" u="sng">
                <a:solidFill>
                  <a:schemeClr val="hlink"/>
                </a:solidFill>
                <a:latin typeface="Fira Sans Condensed"/>
                <a:ea typeface="Fira Sans Condensed"/>
                <a:cs typeface="Fira Sans Condensed"/>
                <a:sym typeface="Fira Sans Condensed"/>
                <a:hlinkClick r:id="rId3"/>
              </a:rPr>
              <a:t>assessment guidelines</a:t>
            </a:r>
            <a:r>
              <a:rPr lang="en-GB" sz="1600">
                <a:solidFill>
                  <a:schemeClr val="accent2"/>
                </a:solidFill>
                <a:latin typeface="Fira Sans Condensed"/>
                <a:ea typeface="Fira Sans Condensed"/>
                <a:cs typeface="Fira Sans Condensed"/>
                <a:sym typeface="Fira Sans Condensed"/>
              </a:rPr>
              <a:t> on the school website. This includes information about reconsiderations, extensions, and withdrawals.</a:t>
            </a:r>
            <a:endParaRPr sz="1600">
              <a:solidFill>
                <a:schemeClr val="accent2"/>
              </a:solidFill>
              <a:latin typeface="Fira Sans Condensed"/>
              <a:ea typeface="Fira Sans Condensed"/>
              <a:cs typeface="Fira Sans Condensed"/>
              <a:sym typeface="Fira Sans Condensed"/>
            </a:endParaRPr>
          </a:p>
          <a:p>
            <a:pPr indent="-330200" lvl="0" marL="457200" rtl="0" algn="l">
              <a:lnSpc>
                <a:spcPct val="115000"/>
              </a:lnSpc>
              <a:spcBef>
                <a:spcPts val="1000"/>
              </a:spcBef>
              <a:spcAft>
                <a:spcPts val="0"/>
              </a:spcAft>
              <a:buClr>
                <a:schemeClr val="accent2"/>
              </a:buClr>
              <a:buSzPts val="1600"/>
              <a:buFont typeface="Fira Sans Condensed"/>
              <a:buAutoNum type="arabicPeriod"/>
            </a:pPr>
            <a:r>
              <a:rPr lang="en-GB" sz="1600">
                <a:solidFill>
                  <a:schemeClr val="accent2"/>
                </a:solidFill>
                <a:latin typeface="Fira Sans Condensed"/>
                <a:ea typeface="Fira Sans Condensed"/>
                <a:cs typeface="Fira Sans Condensed"/>
                <a:sym typeface="Fira Sans Condensed"/>
              </a:rPr>
              <a:t>Course outlines provided by subject teachers.  This will include key dates for assessment and any assessment rules students need to follow.</a:t>
            </a:r>
            <a:endParaRPr sz="1600">
              <a:solidFill>
                <a:schemeClr val="accent2"/>
              </a:solidFill>
              <a:latin typeface="Fira Sans Condensed"/>
              <a:ea typeface="Fira Sans Condensed"/>
              <a:cs typeface="Fira Sans Condensed"/>
              <a:sym typeface="Fira Sans Condensed"/>
            </a:endParaRPr>
          </a:p>
          <a:p>
            <a:pPr indent="0" lvl="0" marL="457200" rtl="0" algn="l">
              <a:lnSpc>
                <a:spcPct val="115000"/>
              </a:lnSpc>
              <a:spcBef>
                <a:spcPts val="1000"/>
              </a:spcBef>
              <a:spcAft>
                <a:spcPts val="0"/>
              </a:spcAft>
              <a:buNone/>
            </a:pPr>
            <a:r>
              <a:rPr lang="en-GB" sz="1600">
                <a:solidFill>
                  <a:schemeClr val="accent2"/>
                </a:solidFill>
                <a:latin typeface="Fira Sans Condensed"/>
                <a:ea typeface="Fira Sans Condensed"/>
                <a:cs typeface="Fira Sans Condensed"/>
                <a:sym typeface="Fira Sans Condensed"/>
              </a:rPr>
              <a:t>These are also linked on the website under course information.</a:t>
            </a:r>
            <a:endParaRPr sz="1600">
              <a:solidFill>
                <a:schemeClr val="accent2"/>
              </a:solidFill>
              <a:latin typeface="Fira Sans Condensed"/>
              <a:ea typeface="Fira Sans Condensed"/>
              <a:cs typeface="Fira Sans Condensed"/>
              <a:sym typeface="Fira Sans Condensed"/>
            </a:endParaRPr>
          </a:p>
          <a:p>
            <a:pPr indent="-330200" lvl="0" marL="457200" rtl="0" algn="l">
              <a:lnSpc>
                <a:spcPct val="115000"/>
              </a:lnSpc>
              <a:spcBef>
                <a:spcPts val="1000"/>
              </a:spcBef>
              <a:spcAft>
                <a:spcPts val="0"/>
              </a:spcAft>
              <a:buClr>
                <a:schemeClr val="accent2"/>
              </a:buClr>
              <a:buSzPts val="1600"/>
              <a:buFont typeface="Fira Sans Condensed"/>
              <a:buAutoNum type="arabicPeriod"/>
            </a:pPr>
            <a:r>
              <a:rPr lang="en-GB" sz="1600">
                <a:solidFill>
                  <a:schemeClr val="accent2"/>
                </a:solidFill>
                <a:latin typeface="Fira Sans Condensed"/>
                <a:ea typeface="Fira Sans Condensed"/>
                <a:cs typeface="Fira Sans Condensed"/>
                <a:sym typeface="Fira Sans Condensed"/>
              </a:rPr>
              <a:t>The</a:t>
            </a:r>
            <a:r>
              <a:rPr lang="en-GB" sz="1600" u="sng">
                <a:solidFill>
                  <a:srgbClr val="0563C1"/>
                </a:solidFill>
                <a:latin typeface="Fira Sans Condensed"/>
                <a:ea typeface="Fira Sans Condensed"/>
                <a:cs typeface="Fira Sans Condensed"/>
                <a:sym typeface="Fira Sans Condensed"/>
                <a:hlinkClick r:id="rId4">
                  <a:extLst>
                    <a:ext uri="{A12FA001-AC4F-418D-AE19-62706E023703}">
                      <ahyp:hlinkClr val="tx"/>
                    </a:ext>
                  </a:extLst>
                </a:hlinkClick>
              </a:rPr>
              <a:t> NZQA website</a:t>
            </a:r>
            <a:r>
              <a:rPr lang="en-GB" sz="1600">
                <a:solidFill>
                  <a:schemeClr val="accent2"/>
                </a:solidFill>
                <a:latin typeface="Fira Sans Condensed"/>
                <a:ea typeface="Fira Sans Condensed"/>
                <a:cs typeface="Fira Sans Condensed"/>
                <a:sym typeface="Fira Sans Condensed"/>
              </a:rPr>
              <a:t>.  This includes:</a:t>
            </a:r>
            <a:endParaRPr sz="1600">
              <a:solidFill>
                <a:schemeClr val="accent2"/>
              </a:solidFill>
              <a:latin typeface="Fira Sans Condensed"/>
              <a:ea typeface="Fira Sans Condensed"/>
              <a:cs typeface="Fira Sans Condensed"/>
              <a:sym typeface="Fira Sans Condensed"/>
            </a:endParaRPr>
          </a:p>
          <a:p>
            <a:pPr indent="-330200" lvl="0" marL="914400" rtl="0" algn="l">
              <a:lnSpc>
                <a:spcPct val="115000"/>
              </a:lnSpc>
              <a:spcBef>
                <a:spcPts val="1000"/>
              </a:spcBef>
              <a:spcAft>
                <a:spcPts val="0"/>
              </a:spcAft>
              <a:buClr>
                <a:schemeClr val="accent2"/>
              </a:buClr>
              <a:buSzPts val="1600"/>
              <a:buFont typeface="Fira Sans Condensed"/>
              <a:buChar char="-"/>
            </a:pPr>
            <a:r>
              <a:rPr lang="en-GB" sz="1600">
                <a:solidFill>
                  <a:schemeClr val="accent2"/>
                </a:solidFill>
                <a:latin typeface="Fira Sans Condensed"/>
                <a:ea typeface="Fira Sans Condensed"/>
                <a:cs typeface="Fira Sans Condensed"/>
                <a:sym typeface="Fira Sans Condensed"/>
              </a:rPr>
              <a:t>Assessment schedules</a:t>
            </a:r>
            <a:endParaRPr sz="1600">
              <a:solidFill>
                <a:schemeClr val="accent2"/>
              </a:solidFill>
              <a:latin typeface="Fira Sans Condensed"/>
              <a:ea typeface="Fira Sans Condensed"/>
              <a:cs typeface="Fira Sans Condensed"/>
              <a:sym typeface="Fira Sans Condensed"/>
            </a:endParaRPr>
          </a:p>
          <a:p>
            <a:pPr indent="-330200" lvl="0" marL="914400" rtl="0" algn="l">
              <a:lnSpc>
                <a:spcPct val="115000"/>
              </a:lnSpc>
              <a:spcBef>
                <a:spcPts val="1000"/>
              </a:spcBef>
              <a:spcAft>
                <a:spcPts val="0"/>
              </a:spcAft>
              <a:buClr>
                <a:schemeClr val="accent2"/>
              </a:buClr>
              <a:buSzPts val="1600"/>
              <a:buFont typeface="Fira Sans Condensed"/>
              <a:buChar char="-"/>
            </a:pPr>
            <a:r>
              <a:rPr lang="en-GB" sz="1600">
                <a:solidFill>
                  <a:schemeClr val="accent2"/>
                </a:solidFill>
                <a:latin typeface="Fira Sans Condensed"/>
                <a:ea typeface="Fira Sans Condensed"/>
                <a:cs typeface="Fira Sans Condensed"/>
                <a:sym typeface="Fira Sans Condensed"/>
              </a:rPr>
              <a:t>Exemplars</a:t>
            </a:r>
            <a:endParaRPr sz="1600">
              <a:solidFill>
                <a:schemeClr val="accent2"/>
              </a:solidFill>
              <a:latin typeface="Fira Sans Condensed"/>
              <a:ea typeface="Fira Sans Condensed"/>
              <a:cs typeface="Fira Sans Condensed"/>
              <a:sym typeface="Fira Sans Condensed"/>
            </a:endParaRPr>
          </a:p>
          <a:p>
            <a:pPr indent="-330200" lvl="0" marL="914400" rtl="0" algn="l">
              <a:lnSpc>
                <a:spcPct val="115000"/>
              </a:lnSpc>
              <a:spcBef>
                <a:spcPts val="1000"/>
              </a:spcBef>
              <a:spcAft>
                <a:spcPts val="0"/>
              </a:spcAft>
              <a:buClr>
                <a:schemeClr val="accent2"/>
              </a:buClr>
              <a:buSzPts val="1600"/>
              <a:buFont typeface="Fira Sans Condensed"/>
              <a:buChar char="-"/>
            </a:pPr>
            <a:r>
              <a:rPr lang="en-GB" sz="1600">
                <a:solidFill>
                  <a:schemeClr val="accent2"/>
                </a:solidFill>
                <a:latin typeface="Fira Sans Condensed"/>
                <a:ea typeface="Fira Sans Condensed"/>
                <a:cs typeface="Fira Sans Condensed"/>
                <a:sym typeface="Fira Sans Condensed"/>
              </a:rPr>
              <a:t>The NZQA </a:t>
            </a:r>
            <a:r>
              <a:rPr lang="en-GB" sz="1600" u="sng">
                <a:solidFill>
                  <a:schemeClr val="hlink"/>
                </a:solidFill>
                <a:latin typeface="Fira Sans Condensed"/>
                <a:ea typeface="Fira Sans Condensed"/>
                <a:cs typeface="Fira Sans Condensed"/>
                <a:sym typeface="Fira Sans Condensed"/>
                <a:hlinkClick r:id="rId5"/>
              </a:rPr>
              <a:t>exam timetable </a:t>
            </a:r>
            <a:endParaRPr sz="1800">
              <a:solidFill>
                <a:schemeClr val="dk1"/>
              </a:solidFill>
              <a:latin typeface="Fira Sans Condensed"/>
              <a:ea typeface="Fira Sans Condensed"/>
              <a:cs typeface="Fira Sans Condensed"/>
              <a:sym typeface="Fira Sans Condensed"/>
            </a:endParaRPr>
          </a:p>
          <a:p>
            <a:pPr indent="0" lvl="0" marL="0" rtl="0" algn="l">
              <a:lnSpc>
                <a:spcPct val="115000"/>
              </a:lnSpc>
              <a:spcBef>
                <a:spcPts val="1000"/>
              </a:spcBef>
              <a:spcAft>
                <a:spcPts val="0"/>
              </a:spcAft>
              <a:buNone/>
            </a:pPr>
            <a:r>
              <a:t/>
            </a:r>
            <a:endParaRPr sz="18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8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8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8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8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500">
              <a:solidFill>
                <a:schemeClr val="dk2"/>
              </a:solidFill>
              <a:latin typeface="Fira Sans Condensed"/>
              <a:ea typeface="Fira Sans Condensed"/>
              <a:cs typeface="Fira Sans Condensed"/>
              <a:sym typeface="Fira Sans Condensed"/>
            </a:endParaRPr>
          </a:p>
        </p:txBody>
      </p:sp>
      <p:sp>
        <p:nvSpPr>
          <p:cNvPr id="320" name="Google Shape;320;p37"/>
          <p:cNvSpPr txBox="1"/>
          <p:nvPr>
            <p:ph type="ctrTitle"/>
          </p:nvPr>
        </p:nvSpPr>
        <p:spPr>
          <a:xfrm>
            <a:off x="343175" y="134100"/>
            <a:ext cx="5200800" cy="1010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a:buNone/>
            </a:pPr>
            <a:r>
              <a:rPr lang="en-GB" sz="2900">
                <a:latin typeface="Fira Sans Condensed Medium"/>
                <a:ea typeface="Fira Sans Condensed Medium"/>
                <a:cs typeface="Fira Sans Condensed Medium"/>
                <a:sym typeface="Fira Sans Condensed Medium"/>
              </a:rPr>
              <a:t>Where do I find assessment </a:t>
            </a:r>
            <a:r>
              <a:rPr lang="en-GB" sz="2900">
                <a:latin typeface="Fira Sans Condensed Medium"/>
                <a:ea typeface="Fira Sans Condensed Medium"/>
                <a:cs typeface="Fira Sans Condensed Medium"/>
                <a:sym typeface="Fira Sans Condensed Medium"/>
              </a:rPr>
              <a:t>information</a:t>
            </a:r>
            <a:r>
              <a:rPr lang="en-GB" sz="2900">
                <a:latin typeface="Fira Sans Condensed Medium"/>
                <a:ea typeface="Fira Sans Condensed Medium"/>
                <a:cs typeface="Fira Sans Condensed Medium"/>
                <a:sym typeface="Fira Sans Condensed Medium"/>
              </a:rPr>
              <a:t> for 2026?</a:t>
            </a:r>
            <a:endParaRPr i="1" sz="2900">
              <a:solidFill>
                <a:srgbClr val="9E9E9E"/>
              </a:solidFill>
              <a:latin typeface="Fira Sans Condensed Medium"/>
              <a:ea typeface="Fira Sans Condensed Medium"/>
              <a:cs typeface="Fira Sans Condensed Medium"/>
              <a:sym typeface="Fira Sans Condensed Medium"/>
            </a:endParaRPr>
          </a:p>
        </p:txBody>
      </p:sp>
      <p:cxnSp>
        <p:nvCxnSpPr>
          <p:cNvPr id="321" name="Google Shape;321;p37"/>
          <p:cNvCxnSpPr/>
          <p:nvPr/>
        </p:nvCxnSpPr>
        <p:spPr>
          <a:xfrm>
            <a:off x="441873" y="1233336"/>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322" name="Google Shape;322;p37"/>
          <p:cNvCxnSpPr/>
          <p:nvPr/>
        </p:nvCxnSpPr>
        <p:spPr>
          <a:xfrm>
            <a:off x="7318923" y="763686"/>
            <a:ext cx="1234800" cy="0"/>
          </a:xfrm>
          <a:prstGeom prst="straightConnector1">
            <a:avLst/>
          </a:prstGeom>
          <a:noFill/>
          <a:ln cap="flat" cmpd="sng" w="114300">
            <a:solidFill>
              <a:srgbClr val="FFD966"/>
            </a:solidFill>
            <a:prstDash val="solid"/>
            <a:round/>
            <a:headEnd len="med" w="med" type="none"/>
            <a:tailEnd len="med" w="med" type="none"/>
          </a:ln>
        </p:spPr>
      </p:cxnSp>
      <p:sp>
        <p:nvSpPr>
          <p:cNvPr id="323" name="Google Shape;323;p37"/>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pic>
        <p:nvPicPr>
          <p:cNvPr id="324" name="Google Shape;324;p37"/>
          <p:cNvPicPr preferRelativeResize="0"/>
          <p:nvPr/>
        </p:nvPicPr>
        <p:blipFill rotWithShape="1">
          <a:blip r:embed="rId6">
            <a:alphaModFix/>
          </a:blip>
          <a:srcRect b="0" l="5129" r="23330" t="0"/>
          <a:stretch/>
        </p:blipFill>
        <p:spPr>
          <a:xfrm>
            <a:off x="5082325" y="0"/>
            <a:ext cx="4123474" cy="68579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28" name="Shape 328"/>
        <p:cNvGrpSpPr/>
        <p:nvPr/>
      </p:nvGrpSpPr>
      <p:grpSpPr>
        <a:xfrm>
          <a:off x="0" y="0"/>
          <a:ext cx="0" cy="0"/>
          <a:chOff x="0" y="0"/>
          <a:chExt cx="0" cy="0"/>
        </a:xfrm>
      </p:grpSpPr>
      <p:sp>
        <p:nvSpPr>
          <p:cNvPr id="329" name="Google Shape;329;p38"/>
          <p:cNvSpPr txBox="1"/>
          <p:nvPr>
            <p:ph idx="1" type="subTitle"/>
          </p:nvPr>
        </p:nvSpPr>
        <p:spPr>
          <a:xfrm>
            <a:off x="256150" y="1104550"/>
            <a:ext cx="8683500" cy="54126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GB" sz="1400">
                <a:solidFill>
                  <a:schemeClr val="dk1"/>
                </a:solidFill>
                <a:latin typeface="Fira Sans Condensed"/>
                <a:ea typeface="Fira Sans Condensed"/>
                <a:cs typeface="Fira Sans Condensed"/>
                <a:sym typeface="Fira Sans Condensed"/>
              </a:rPr>
              <a:t>ABSENCES AND NON-SUBMISSIONS</a:t>
            </a:r>
            <a:endParaRPr b="1" sz="1400">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1100"/>
              </a:spcBef>
              <a:spcAft>
                <a:spcPts val="0"/>
              </a:spcAft>
              <a:buClr>
                <a:schemeClr val="dk1"/>
              </a:buClr>
              <a:buSzPts val="1400"/>
              <a:buFont typeface="Fira Sans Condensed"/>
              <a:buChar char="●"/>
            </a:pPr>
            <a:r>
              <a:rPr lang="en-GB" sz="1400">
                <a:solidFill>
                  <a:schemeClr val="dk1"/>
                </a:solidFill>
                <a:latin typeface="Fira Sans Condensed"/>
                <a:ea typeface="Fira Sans Condensed"/>
                <a:cs typeface="Fira Sans Condensed"/>
                <a:sym typeface="Fira Sans Condensed"/>
              </a:rPr>
              <a:t>Missing a deadline or absence from an assessment will result in no credit being awarded for that standard.</a:t>
            </a:r>
            <a:endParaRPr sz="1400">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1100"/>
              </a:spcBef>
              <a:spcAft>
                <a:spcPts val="0"/>
              </a:spcAft>
              <a:buClr>
                <a:schemeClr val="dk1"/>
              </a:buClr>
              <a:buSzPts val="1400"/>
              <a:buFont typeface="Fira Sans Condensed"/>
              <a:buChar char="●"/>
            </a:pPr>
            <a:r>
              <a:rPr lang="en-GB" sz="1400">
                <a:solidFill>
                  <a:schemeClr val="dk1"/>
                </a:solidFill>
                <a:latin typeface="Fira Sans Condensed"/>
                <a:ea typeface="Fira Sans Condensed"/>
                <a:cs typeface="Fira Sans Condensed"/>
                <a:sym typeface="Fira Sans Condensed"/>
              </a:rPr>
              <a:t>If you have already been given an adequate opportunity to achieve the standard, a Not Achieved grade will be awarded.</a:t>
            </a:r>
            <a:endParaRPr sz="1400">
              <a:solidFill>
                <a:schemeClr val="dk1"/>
              </a:solidFill>
              <a:latin typeface="Fira Sans Condensed"/>
              <a:ea typeface="Fira Sans Condensed"/>
              <a:cs typeface="Fira Sans Condensed"/>
              <a:sym typeface="Fira Sans Condensed"/>
            </a:endParaRPr>
          </a:p>
          <a:p>
            <a:pPr indent="0" lvl="0" marL="0" rtl="0" algn="l">
              <a:lnSpc>
                <a:spcPct val="115000"/>
              </a:lnSpc>
              <a:spcBef>
                <a:spcPts val="1000"/>
              </a:spcBef>
              <a:spcAft>
                <a:spcPts val="0"/>
              </a:spcAft>
              <a:buNone/>
            </a:pPr>
            <a:r>
              <a:rPr i="1" lang="en-GB" sz="1400">
                <a:solidFill>
                  <a:schemeClr val="dk1"/>
                </a:solidFill>
                <a:latin typeface="Fira Sans Condensed"/>
                <a:ea typeface="Fira Sans Condensed"/>
                <a:cs typeface="Fira Sans Condensed"/>
                <a:sym typeface="Fira Sans Condensed"/>
              </a:rPr>
              <a:t>However, if circumstances causing lateness/absence have been discussed with the appropriate HOD, are deemed legitimate, and supported by a doctor’s certificate in the case of illness, the following outcomes may be possible:</a:t>
            </a:r>
            <a:endParaRPr i="1" sz="1400">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1500"/>
              </a:spcBef>
              <a:spcAft>
                <a:spcPts val="0"/>
              </a:spcAft>
              <a:buClr>
                <a:schemeClr val="dk1"/>
              </a:buClr>
              <a:buSzPts val="1400"/>
              <a:buFont typeface="Fira Sans Condensed"/>
              <a:buChar char="●"/>
            </a:pPr>
            <a:r>
              <a:rPr lang="en-GB" sz="1400">
                <a:solidFill>
                  <a:schemeClr val="dk1"/>
                </a:solidFill>
                <a:latin typeface="Fira Sans Condensed"/>
                <a:ea typeface="Fira Sans Condensed"/>
                <a:cs typeface="Fira Sans Condensed"/>
                <a:sym typeface="Fira Sans Condensed"/>
              </a:rPr>
              <a:t>provide a specified time extension to submit work for assessment (e.g. an assignment)</a:t>
            </a:r>
            <a:endParaRPr sz="1400">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0"/>
              </a:spcBef>
              <a:spcAft>
                <a:spcPts val="0"/>
              </a:spcAft>
              <a:buClr>
                <a:schemeClr val="dk1"/>
              </a:buClr>
              <a:buSzPts val="1400"/>
              <a:buFont typeface="Fira Sans Condensed"/>
              <a:buChar char="●"/>
            </a:pPr>
            <a:r>
              <a:rPr lang="en-GB" sz="1400">
                <a:solidFill>
                  <a:schemeClr val="dk1"/>
                </a:solidFill>
                <a:latin typeface="Fira Sans Condensed"/>
                <a:ea typeface="Fira Sans Condensed"/>
                <a:cs typeface="Fira Sans Condensed"/>
                <a:sym typeface="Fira Sans Condensed"/>
              </a:rPr>
              <a:t>schedule the assessment at another agreed time</a:t>
            </a:r>
            <a:endParaRPr sz="1400">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0"/>
              </a:spcBef>
              <a:spcAft>
                <a:spcPts val="0"/>
              </a:spcAft>
              <a:buClr>
                <a:schemeClr val="dk1"/>
              </a:buClr>
              <a:buSzPts val="1400"/>
              <a:buFont typeface="Fira Sans Condensed"/>
              <a:buChar char="●"/>
            </a:pPr>
            <a:r>
              <a:rPr lang="en-GB" sz="1400">
                <a:solidFill>
                  <a:schemeClr val="dk1"/>
                </a:solidFill>
                <a:latin typeface="Fira Sans Condensed"/>
                <a:ea typeface="Fira Sans Condensed"/>
                <a:cs typeface="Fira Sans Condensed"/>
                <a:sym typeface="Fira Sans Condensed"/>
              </a:rPr>
              <a:t>provide a further assessment opportunity</a:t>
            </a:r>
            <a:endParaRPr sz="1400">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0"/>
              </a:spcBef>
              <a:spcAft>
                <a:spcPts val="0"/>
              </a:spcAft>
              <a:buClr>
                <a:schemeClr val="dk1"/>
              </a:buClr>
              <a:buSzPts val="1400"/>
              <a:buFont typeface="Fira Sans Condensed"/>
              <a:buChar char="●"/>
            </a:pPr>
            <a:r>
              <a:rPr lang="en-GB" sz="1400">
                <a:solidFill>
                  <a:schemeClr val="dk1"/>
                </a:solidFill>
                <a:latin typeface="Fira Sans Condensed"/>
                <a:ea typeface="Fira Sans Condensed"/>
                <a:cs typeface="Fira Sans Condensed"/>
                <a:sym typeface="Fira Sans Condensed"/>
              </a:rPr>
              <a:t>use relevant standard-specific evidence to award a grade</a:t>
            </a:r>
            <a:endParaRPr sz="1400">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0"/>
              </a:spcBef>
              <a:spcAft>
                <a:spcPts val="0"/>
              </a:spcAft>
              <a:buClr>
                <a:schemeClr val="dk1"/>
              </a:buClr>
              <a:buSzPts val="1400"/>
              <a:buFont typeface="Fira Sans Condensed"/>
              <a:buChar char="●"/>
            </a:pPr>
            <a:r>
              <a:rPr lang="en-GB" sz="1400">
                <a:solidFill>
                  <a:schemeClr val="dk1"/>
                </a:solidFill>
                <a:latin typeface="Fira Sans Condensed"/>
                <a:ea typeface="Fira Sans Condensed"/>
                <a:cs typeface="Fira Sans Condensed"/>
                <a:sym typeface="Fira Sans Condensed"/>
              </a:rPr>
              <a:t>no credit awarded.</a:t>
            </a:r>
            <a:endParaRPr sz="1400">
              <a:solidFill>
                <a:schemeClr val="dk1"/>
              </a:solidFill>
              <a:latin typeface="Fira Sans Condensed"/>
              <a:ea typeface="Fira Sans Condensed"/>
              <a:cs typeface="Fira Sans Condensed"/>
              <a:sym typeface="Fira Sans Condensed"/>
            </a:endParaRPr>
          </a:p>
          <a:p>
            <a:pPr indent="0" lvl="0" marL="0" rtl="0" algn="l">
              <a:lnSpc>
                <a:spcPct val="115000"/>
              </a:lnSpc>
              <a:spcBef>
                <a:spcPts val="1100"/>
              </a:spcBef>
              <a:spcAft>
                <a:spcPts val="0"/>
              </a:spcAft>
              <a:buNone/>
            </a:pPr>
            <a:r>
              <a:t/>
            </a:r>
            <a:endParaRPr sz="1400">
              <a:solidFill>
                <a:schemeClr val="dk1"/>
              </a:solidFill>
              <a:latin typeface="Fira Sans Condensed"/>
              <a:ea typeface="Fira Sans Condensed"/>
              <a:cs typeface="Fira Sans Condensed"/>
              <a:sym typeface="Fira Sans Condensed"/>
            </a:endParaRPr>
          </a:p>
          <a:p>
            <a:pPr indent="0" lvl="0" marL="0" rtl="0" algn="l">
              <a:lnSpc>
                <a:spcPct val="115000"/>
              </a:lnSpc>
              <a:spcBef>
                <a:spcPts val="1200"/>
              </a:spcBef>
              <a:spcAft>
                <a:spcPts val="0"/>
              </a:spcAft>
              <a:buClr>
                <a:schemeClr val="dk1"/>
              </a:buClr>
              <a:buSzPts val="1100"/>
              <a:buFont typeface="Arial"/>
              <a:buNone/>
            </a:pPr>
            <a:r>
              <a:rPr b="1" lang="en-GB" sz="1400">
                <a:solidFill>
                  <a:schemeClr val="dk1"/>
                </a:solidFill>
                <a:latin typeface="Fira Sans Condensed"/>
                <a:ea typeface="Fira Sans Condensed"/>
                <a:cs typeface="Fira Sans Condensed"/>
                <a:sym typeface="Fira Sans Condensed"/>
              </a:rPr>
              <a:t>ASSESSMENT</a:t>
            </a:r>
            <a:r>
              <a:rPr b="1" lang="en-GB" sz="1400">
                <a:solidFill>
                  <a:schemeClr val="dk1"/>
                </a:solidFill>
                <a:latin typeface="Fira Sans Condensed"/>
                <a:ea typeface="Fira Sans Condensed"/>
                <a:cs typeface="Fira Sans Condensed"/>
                <a:sym typeface="Fira Sans Condensed"/>
              </a:rPr>
              <a:t> </a:t>
            </a:r>
            <a:r>
              <a:rPr b="1" lang="en-GB" sz="1400">
                <a:solidFill>
                  <a:schemeClr val="dk1"/>
                </a:solidFill>
                <a:latin typeface="Fira Sans Condensed"/>
                <a:ea typeface="Fira Sans Condensed"/>
                <a:cs typeface="Fira Sans Condensed"/>
                <a:sym typeface="Fira Sans Condensed"/>
              </a:rPr>
              <a:t>OPPORTUNITIES</a:t>
            </a:r>
            <a:endParaRPr b="1" sz="1400">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1200"/>
              </a:spcBef>
              <a:spcAft>
                <a:spcPts val="0"/>
              </a:spcAft>
              <a:buClr>
                <a:schemeClr val="dk1"/>
              </a:buClr>
              <a:buSzPts val="1400"/>
              <a:buChar char="●"/>
            </a:pPr>
            <a:r>
              <a:rPr lang="en-GB" sz="1400">
                <a:solidFill>
                  <a:schemeClr val="dk1"/>
                </a:solidFill>
                <a:latin typeface="Fira Sans Condensed"/>
                <a:ea typeface="Fira Sans Condensed"/>
                <a:cs typeface="Fira Sans Condensed"/>
                <a:sym typeface="Fira Sans Condensed"/>
              </a:rPr>
              <a:t>Most internal standards have </a:t>
            </a:r>
            <a:r>
              <a:rPr b="1" lang="en-GB" sz="1400">
                <a:solidFill>
                  <a:schemeClr val="dk1"/>
                </a:solidFill>
                <a:latin typeface="Fira Sans Condensed"/>
                <a:ea typeface="Fira Sans Condensed"/>
                <a:cs typeface="Fira Sans Condensed"/>
                <a:sym typeface="Fira Sans Condensed"/>
              </a:rPr>
              <a:t>one assessment opportunity</a:t>
            </a:r>
            <a:r>
              <a:rPr lang="en-GB" sz="1400">
                <a:solidFill>
                  <a:schemeClr val="dk1"/>
                </a:solidFill>
                <a:latin typeface="Fira Sans Condensed"/>
                <a:ea typeface="Fira Sans Condensed"/>
                <a:cs typeface="Fira Sans Condensed"/>
                <a:sym typeface="Fira Sans Condensed"/>
              </a:rPr>
              <a:t> each year.</a:t>
            </a:r>
            <a:endParaRPr sz="1400">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1000"/>
              </a:spcBef>
              <a:spcAft>
                <a:spcPts val="0"/>
              </a:spcAft>
              <a:buClr>
                <a:schemeClr val="dk1"/>
              </a:buClr>
              <a:buSzPts val="1400"/>
              <a:buChar char="●"/>
            </a:pPr>
            <a:r>
              <a:rPr lang="en-GB" sz="1400">
                <a:solidFill>
                  <a:schemeClr val="dk1"/>
                </a:solidFill>
                <a:latin typeface="Fira Sans Condensed"/>
                <a:ea typeface="Fira Sans Condensed"/>
                <a:cs typeface="Fira Sans Condensed"/>
                <a:sym typeface="Fira Sans Condensed"/>
              </a:rPr>
              <a:t>A small number of standards may offer a </a:t>
            </a:r>
            <a:r>
              <a:rPr b="1" lang="en-GB" sz="1400">
                <a:solidFill>
                  <a:schemeClr val="dk1"/>
                </a:solidFill>
                <a:latin typeface="Fira Sans Condensed"/>
                <a:ea typeface="Fira Sans Condensed"/>
                <a:cs typeface="Fira Sans Condensed"/>
                <a:sym typeface="Fira Sans Condensed"/>
              </a:rPr>
              <a:t>re-assessment</a:t>
            </a:r>
            <a:r>
              <a:rPr lang="en-GB" sz="1400">
                <a:solidFill>
                  <a:schemeClr val="dk1"/>
                </a:solidFill>
                <a:latin typeface="Fira Sans Condensed"/>
                <a:ea typeface="Fira Sans Condensed"/>
                <a:cs typeface="Fira Sans Condensed"/>
                <a:sym typeface="Fira Sans Condensed"/>
              </a:rPr>
              <a:t> (a different task, offered to all students).</a:t>
            </a:r>
            <a:endParaRPr sz="1400">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1200"/>
              </a:spcBef>
              <a:spcAft>
                <a:spcPts val="0"/>
              </a:spcAft>
              <a:buClr>
                <a:schemeClr val="dk1"/>
              </a:buClr>
              <a:buSzPts val="1400"/>
              <a:buChar char="●"/>
            </a:pPr>
            <a:r>
              <a:rPr b="1" lang="en-GB" sz="1400">
                <a:solidFill>
                  <a:schemeClr val="dk1"/>
                </a:solidFill>
                <a:latin typeface="Fira Sans Condensed"/>
                <a:ea typeface="Fira Sans Condensed"/>
                <a:cs typeface="Fira Sans Condensed"/>
                <a:sym typeface="Fira Sans Condensed"/>
              </a:rPr>
              <a:t>Resubmissions</a:t>
            </a:r>
            <a:r>
              <a:rPr lang="en-GB" sz="1400">
                <a:solidFill>
                  <a:schemeClr val="dk1"/>
                </a:solidFill>
                <a:latin typeface="Fira Sans Condensed"/>
                <a:ea typeface="Fira Sans Condensed"/>
                <a:cs typeface="Fira Sans Condensed"/>
                <a:sym typeface="Fira Sans Condensed"/>
              </a:rPr>
              <a:t> may be offered for minor errors only, to gain </a:t>
            </a:r>
            <a:r>
              <a:rPr b="1" lang="en-GB" sz="1400">
                <a:solidFill>
                  <a:schemeClr val="dk1"/>
                </a:solidFill>
                <a:latin typeface="Fira Sans Condensed"/>
                <a:ea typeface="Fira Sans Condensed"/>
                <a:cs typeface="Fira Sans Condensed"/>
                <a:sym typeface="Fira Sans Condensed"/>
              </a:rPr>
              <a:t>Achieved</a:t>
            </a:r>
            <a:r>
              <a:rPr lang="en-GB" sz="1400">
                <a:solidFill>
                  <a:schemeClr val="dk1"/>
                </a:solidFill>
                <a:latin typeface="Fira Sans Condensed"/>
                <a:ea typeface="Fira Sans Condensed"/>
                <a:cs typeface="Fira Sans Condensed"/>
                <a:sym typeface="Fira Sans Condensed"/>
              </a:rPr>
              <a:t> (not Merit or Excellence), and only once per standard.</a:t>
            </a:r>
            <a:endParaRPr sz="1400">
              <a:solidFill>
                <a:schemeClr val="dk1"/>
              </a:solidFill>
              <a:latin typeface="Fira Sans Condensed"/>
              <a:ea typeface="Fira Sans Condensed"/>
              <a:cs typeface="Fira Sans Condensed"/>
              <a:sym typeface="Fira Sans Condensed"/>
            </a:endParaRPr>
          </a:p>
          <a:p>
            <a:pPr indent="0" lvl="0" marL="0" rtl="0" algn="l">
              <a:lnSpc>
                <a:spcPct val="115000"/>
              </a:lnSpc>
              <a:spcBef>
                <a:spcPts val="1000"/>
              </a:spcBef>
              <a:spcAft>
                <a:spcPts val="0"/>
              </a:spcAft>
              <a:buNone/>
            </a:pPr>
            <a:r>
              <a:t/>
            </a:r>
            <a:endParaRPr sz="1400">
              <a:solidFill>
                <a:srgbClr val="333333"/>
              </a:solidFill>
              <a:latin typeface="Fira Sans Condensed"/>
              <a:ea typeface="Fira Sans Condensed"/>
              <a:cs typeface="Fira Sans Condensed"/>
              <a:sym typeface="Fira Sans Condensed"/>
            </a:endParaRPr>
          </a:p>
          <a:p>
            <a:pPr indent="0" lvl="0" marL="0" rtl="0" algn="l">
              <a:lnSpc>
                <a:spcPct val="115000"/>
              </a:lnSpc>
              <a:spcBef>
                <a:spcPts val="0"/>
              </a:spcBef>
              <a:spcAft>
                <a:spcPts val="800"/>
              </a:spcAft>
              <a:buNone/>
            </a:pPr>
            <a:r>
              <a:t/>
            </a:r>
            <a:endParaRPr sz="1400">
              <a:solidFill>
                <a:srgbClr val="333333"/>
              </a:solidFill>
              <a:latin typeface="Fira Sans Condensed"/>
              <a:ea typeface="Fira Sans Condensed"/>
              <a:cs typeface="Fira Sans Condensed"/>
              <a:sym typeface="Fira Sans Condensed"/>
            </a:endParaRPr>
          </a:p>
        </p:txBody>
      </p:sp>
      <p:sp>
        <p:nvSpPr>
          <p:cNvPr id="330" name="Google Shape;330;p38"/>
          <p:cNvSpPr txBox="1"/>
          <p:nvPr>
            <p:ph type="ctrTitle"/>
          </p:nvPr>
        </p:nvSpPr>
        <p:spPr>
          <a:xfrm>
            <a:off x="256150" y="423725"/>
            <a:ext cx="8428500" cy="10101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74623"/>
              <a:buFont typeface="Arial"/>
              <a:buNone/>
            </a:pPr>
            <a:r>
              <a:rPr b="1" lang="en-GB" sz="4422">
                <a:latin typeface="Fira Sans Condensed"/>
                <a:ea typeface="Fira Sans Condensed"/>
                <a:cs typeface="Fira Sans Condensed"/>
                <a:sym typeface="Fira Sans Condensed"/>
              </a:rPr>
              <a:t>Assessment Procedures</a:t>
            </a:r>
            <a:endParaRPr b="1" sz="4422">
              <a:latin typeface="Fira Sans Condensed"/>
              <a:ea typeface="Fira Sans Condensed"/>
              <a:cs typeface="Fira Sans Condensed"/>
              <a:sym typeface="Fira Sans Condensed"/>
            </a:endParaRPr>
          </a:p>
          <a:p>
            <a:pPr indent="0" lvl="0" marL="0" rtl="0" algn="ctr">
              <a:lnSpc>
                <a:spcPct val="90000"/>
              </a:lnSpc>
              <a:spcBef>
                <a:spcPts val="0"/>
              </a:spcBef>
              <a:spcAft>
                <a:spcPts val="0"/>
              </a:spcAft>
              <a:buClr>
                <a:schemeClr val="dk1"/>
              </a:buClr>
              <a:buSzPct val="103125"/>
              <a:buFont typeface="Arial"/>
              <a:buNone/>
            </a:pPr>
            <a:r>
              <a:t/>
            </a:r>
            <a:endParaRPr sz="3200">
              <a:latin typeface="Fira Sans Condensed Medium"/>
              <a:ea typeface="Fira Sans Condensed Medium"/>
              <a:cs typeface="Fira Sans Condensed Medium"/>
              <a:sym typeface="Fira Sans Condensed Medium"/>
            </a:endParaRPr>
          </a:p>
          <a:p>
            <a:pPr indent="0" lvl="0" marL="0" rtl="0" algn="l">
              <a:lnSpc>
                <a:spcPct val="90000"/>
              </a:lnSpc>
              <a:spcBef>
                <a:spcPts val="0"/>
              </a:spcBef>
              <a:spcAft>
                <a:spcPts val="0"/>
              </a:spcAft>
              <a:buClr>
                <a:schemeClr val="dk1"/>
              </a:buClr>
              <a:buSzPct val="115789"/>
              <a:buFont typeface="Arial"/>
              <a:buNone/>
            </a:pPr>
            <a:r>
              <a:t/>
            </a:r>
            <a:endParaRPr b="1" sz="2850">
              <a:latin typeface="Fira Sans Condensed"/>
              <a:ea typeface="Fira Sans Condensed"/>
              <a:cs typeface="Fira Sans Condensed"/>
              <a:sym typeface="Fira Sans Condensed"/>
            </a:endParaRPr>
          </a:p>
        </p:txBody>
      </p:sp>
      <p:cxnSp>
        <p:nvCxnSpPr>
          <p:cNvPr id="331" name="Google Shape;331;p38"/>
          <p:cNvCxnSpPr/>
          <p:nvPr/>
        </p:nvCxnSpPr>
        <p:spPr>
          <a:xfrm>
            <a:off x="524423" y="522386"/>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332" name="Google Shape;332;p38"/>
          <p:cNvCxnSpPr/>
          <p:nvPr/>
        </p:nvCxnSpPr>
        <p:spPr>
          <a:xfrm>
            <a:off x="7318923" y="522386"/>
            <a:ext cx="1234800" cy="0"/>
          </a:xfrm>
          <a:prstGeom prst="straightConnector1">
            <a:avLst/>
          </a:prstGeom>
          <a:noFill/>
          <a:ln cap="flat" cmpd="sng" w="114300">
            <a:solidFill>
              <a:srgbClr val="FFD966"/>
            </a:solidFill>
            <a:prstDash val="solid"/>
            <a:round/>
            <a:headEnd len="med" w="med" type="none"/>
            <a:tailEnd len="med" w="med" type="none"/>
          </a:ln>
        </p:spPr>
      </p:cxnSp>
      <p:sp>
        <p:nvSpPr>
          <p:cNvPr id="333" name="Google Shape;333;p38"/>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37" name="Shape 337"/>
        <p:cNvGrpSpPr/>
        <p:nvPr/>
      </p:nvGrpSpPr>
      <p:grpSpPr>
        <a:xfrm>
          <a:off x="0" y="0"/>
          <a:ext cx="0" cy="0"/>
          <a:chOff x="0" y="0"/>
          <a:chExt cx="0" cy="0"/>
        </a:xfrm>
      </p:grpSpPr>
      <p:sp>
        <p:nvSpPr>
          <p:cNvPr id="338" name="Google Shape;338;p39"/>
          <p:cNvSpPr txBox="1"/>
          <p:nvPr>
            <p:ph idx="1" type="subTitle"/>
          </p:nvPr>
        </p:nvSpPr>
        <p:spPr>
          <a:xfrm>
            <a:off x="409350" y="1239025"/>
            <a:ext cx="8325300" cy="43941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GB" sz="1800">
                <a:solidFill>
                  <a:schemeClr val="dk1"/>
                </a:solidFill>
                <a:latin typeface="Fira Sans Condensed"/>
                <a:ea typeface="Fira Sans Condensed"/>
                <a:cs typeface="Fira Sans Condensed"/>
                <a:sym typeface="Fira Sans Condensed"/>
              </a:rPr>
              <a:t>EXTENSIONS</a:t>
            </a:r>
            <a:endParaRPr b="1"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1200"/>
              </a:spcBef>
              <a:spcAft>
                <a:spcPts val="0"/>
              </a:spcAft>
              <a:buClr>
                <a:schemeClr val="dk1"/>
              </a:buClr>
              <a:buSzPts val="1800"/>
              <a:buChar char="●"/>
            </a:pPr>
            <a:r>
              <a:rPr lang="en-GB" sz="1800">
                <a:solidFill>
                  <a:schemeClr val="dk1"/>
                </a:solidFill>
                <a:latin typeface="Fira Sans Condensed"/>
                <a:ea typeface="Fira Sans Condensed"/>
                <a:cs typeface="Fira Sans Condensed"/>
                <a:sym typeface="Fira Sans Condensed"/>
              </a:rPr>
              <a:t>Extensions must be applied for </a:t>
            </a:r>
            <a:r>
              <a:rPr b="1" lang="en-GB" sz="1800">
                <a:solidFill>
                  <a:schemeClr val="dk1"/>
                </a:solidFill>
                <a:latin typeface="Fira Sans Condensed"/>
                <a:ea typeface="Fira Sans Condensed"/>
                <a:cs typeface="Fira Sans Condensed"/>
                <a:sym typeface="Fira Sans Condensed"/>
              </a:rPr>
              <a:t>before the due date</a:t>
            </a:r>
            <a:r>
              <a:rPr lang="en-GB" sz="1800">
                <a:solidFill>
                  <a:schemeClr val="dk1"/>
                </a:solidFill>
                <a:latin typeface="Fira Sans Condensed"/>
                <a:ea typeface="Fira Sans Condensed"/>
                <a:cs typeface="Fira Sans Condensed"/>
                <a:sym typeface="Fira Sans Condensed"/>
              </a:rPr>
              <a:t> using the school form and approved by the HOD.</a:t>
            </a:r>
            <a:endParaRPr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100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Family holidays are not a valid reason.</a:t>
            </a:r>
            <a:endParaRPr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120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Be wary as extensions can sometimes </a:t>
            </a:r>
            <a:r>
              <a:rPr lang="en-GB" sz="1800">
                <a:solidFill>
                  <a:schemeClr val="dk1"/>
                </a:solidFill>
                <a:latin typeface="Fira Sans Condensed"/>
                <a:ea typeface="Fira Sans Condensed"/>
                <a:cs typeface="Fira Sans Condensed"/>
                <a:sym typeface="Fira Sans Condensed"/>
              </a:rPr>
              <a:t>compound</a:t>
            </a:r>
            <a:r>
              <a:rPr lang="en-GB" sz="1800">
                <a:solidFill>
                  <a:schemeClr val="dk1"/>
                </a:solidFill>
                <a:latin typeface="Fira Sans Condensed"/>
                <a:ea typeface="Fira Sans Condensed"/>
                <a:cs typeface="Fira Sans Condensed"/>
                <a:sym typeface="Fira Sans Condensed"/>
              </a:rPr>
              <a:t> issues later on. </a:t>
            </a:r>
            <a:br>
              <a:rPr lang="en-GB" sz="1800">
                <a:solidFill>
                  <a:schemeClr val="dk1"/>
                </a:solidFill>
                <a:latin typeface="Fira Sans Condensed"/>
                <a:ea typeface="Fira Sans Condensed"/>
                <a:cs typeface="Fira Sans Condensed"/>
                <a:sym typeface="Fira Sans Condensed"/>
              </a:rPr>
            </a:br>
            <a:endParaRPr sz="1800">
              <a:solidFill>
                <a:schemeClr val="dk1"/>
              </a:solidFill>
              <a:latin typeface="Fira Sans Condensed"/>
              <a:ea typeface="Fira Sans Condensed"/>
              <a:cs typeface="Fira Sans Condensed"/>
              <a:sym typeface="Fira Sans Condensed"/>
            </a:endParaRPr>
          </a:p>
          <a:p>
            <a:pPr indent="0" lvl="0" marL="0" rtl="0" algn="l">
              <a:lnSpc>
                <a:spcPct val="115000"/>
              </a:lnSpc>
              <a:spcBef>
                <a:spcPts val="1200"/>
              </a:spcBef>
              <a:spcAft>
                <a:spcPts val="0"/>
              </a:spcAft>
              <a:buClr>
                <a:schemeClr val="dk1"/>
              </a:buClr>
              <a:buSzPts val="1100"/>
              <a:buFont typeface="Arial"/>
              <a:buNone/>
            </a:pPr>
            <a:r>
              <a:rPr b="1" lang="en-GB" sz="1800">
                <a:solidFill>
                  <a:schemeClr val="dk1"/>
                </a:solidFill>
                <a:latin typeface="Fira Sans Condensed"/>
                <a:ea typeface="Fira Sans Condensed"/>
                <a:cs typeface="Fira Sans Condensed"/>
                <a:sym typeface="Fira Sans Condensed"/>
              </a:rPr>
              <a:t>RECONSIDERATION OF RESULTS</a:t>
            </a:r>
            <a:endParaRPr b="1"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1200"/>
              </a:spcBef>
              <a:spcAft>
                <a:spcPts val="0"/>
              </a:spcAft>
              <a:buClr>
                <a:schemeClr val="dk1"/>
              </a:buClr>
              <a:buSzPts val="1800"/>
              <a:buChar char="●"/>
            </a:pPr>
            <a:r>
              <a:rPr lang="en-GB" sz="1800">
                <a:solidFill>
                  <a:schemeClr val="dk1"/>
                </a:solidFill>
                <a:latin typeface="Fira Sans Condensed"/>
                <a:ea typeface="Fira Sans Condensed"/>
                <a:cs typeface="Fira Sans Condensed"/>
                <a:sym typeface="Fira Sans Condensed"/>
              </a:rPr>
              <a:t>Students can request a reconsideration within </a:t>
            </a:r>
            <a:r>
              <a:rPr b="1" lang="en-GB" sz="1800">
                <a:solidFill>
                  <a:schemeClr val="dk1"/>
                </a:solidFill>
                <a:latin typeface="Fira Sans Condensed"/>
                <a:ea typeface="Fira Sans Condensed"/>
                <a:cs typeface="Fira Sans Condensed"/>
                <a:sym typeface="Fira Sans Condensed"/>
              </a:rPr>
              <a:t>5 days</a:t>
            </a:r>
            <a:r>
              <a:rPr lang="en-GB" sz="1800">
                <a:solidFill>
                  <a:schemeClr val="dk1"/>
                </a:solidFill>
                <a:latin typeface="Fira Sans Condensed"/>
                <a:ea typeface="Fira Sans Condensed"/>
                <a:cs typeface="Fira Sans Condensed"/>
                <a:sym typeface="Fira Sans Condensed"/>
              </a:rPr>
              <a:t> of receiving their grade.</a:t>
            </a:r>
            <a:endParaRPr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120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They speak with the teacher first, then follow the school appeal process if needed.</a:t>
            </a:r>
            <a:endParaRPr sz="1800">
              <a:solidFill>
                <a:schemeClr val="dk1"/>
              </a:solidFill>
              <a:latin typeface="Fira Sans Condensed"/>
              <a:ea typeface="Fira Sans Condensed"/>
              <a:cs typeface="Fira Sans Condensed"/>
              <a:sym typeface="Fira Sans Condensed"/>
            </a:endParaRPr>
          </a:p>
          <a:p>
            <a:pPr indent="0" lvl="0" marL="0" rtl="0" algn="l">
              <a:lnSpc>
                <a:spcPct val="115000"/>
              </a:lnSpc>
              <a:spcBef>
                <a:spcPts val="1000"/>
              </a:spcBef>
              <a:spcAft>
                <a:spcPts val="0"/>
              </a:spcAft>
              <a:buNone/>
            </a:pPr>
            <a:r>
              <a:t/>
            </a:r>
            <a:endParaRPr sz="1900">
              <a:solidFill>
                <a:schemeClr val="dk1"/>
              </a:solidFill>
              <a:latin typeface="Fira Sans Condensed"/>
              <a:ea typeface="Fira Sans Condensed"/>
              <a:cs typeface="Fira Sans Condensed"/>
              <a:sym typeface="Fira Sans Condensed"/>
            </a:endParaRPr>
          </a:p>
        </p:txBody>
      </p:sp>
      <p:sp>
        <p:nvSpPr>
          <p:cNvPr id="339" name="Google Shape;339;p39"/>
          <p:cNvSpPr txBox="1"/>
          <p:nvPr>
            <p:ph type="ctrTitle"/>
          </p:nvPr>
        </p:nvSpPr>
        <p:spPr>
          <a:xfrm>
            <a:off x="357750" y="728525"/>
            <a:ext cx="8428500" cy="4089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74623"/>
              <a:buFont typeface="Arial"/>
              <a:buNone/>
            </a:pPr>
            <a:r>
              <a:rPr b="1" lang="en-GB" sz="4422">
                <a:latin typeface="Fira Sans Condensed"/>
                <a:ea typeface="Fira Sans Condensed"/>
                <a:cs typeface="Fira Sans Condensed"/>
                <a:sym typeface="Fira Sans Condensed"/>
              </a:rPr>
              <a:t>Assessment Procedures</a:t>
            </a:r>
            <a:endParaRPr b="1" sz="4422">
              <a:latin typeface="Fira Sans Condensed"/>
              <a:ea typeface="Fira Sans Condensed"/>
              <a:cs typeface="Fira Sans Condensed"/>
              <a:sym typeface="Fira Sans Condensed"/>
            </a:endParaRPr>
          </a:p>
          <a:p>
            <a:pPr indent="0" lvl="0" marL="0" rtl="0" algn="ctr">
              <a:lnSpc>
                <a:spcPct val="90000"/>
              </a:lnSpc>
              <a:spcBef>
                <a:spcPts val="0"/>
              </a:spcBef>
              <a:spcAft>
                <a:spcPts val="0"/>
              </a:spcAft>
              <a:buClr>
                <a:schemeClr val="dk1"/>
              </a:buClr>
              <a:buSzPct val="103125"/>
              <a:buFont typeface="Arial"/>
              <a:buNone/>
            </a:pPr>
            <a:r>
              <a:t/>
            </a:r>
            <a:endParaRPr sz="3200">
              <a:latin typeface="Fira Sans Condensed Medium"/>
              <a:ea typeface="Fira Sans Condensed Medium"/>
              <a:cs typeface="Fira Sans Condensed Medium"/>
              <a:sym typeface="Fira Sans Condensed Medium"/>
            </a:endParaRPr>
          </a:p>
          <a:p>
            <a:pPr indent="0" lvl="0" marL="0" rtl="0" algn="l">
              <a:lnSpc>
                <a:spcPct val="90000"/>
              </a:lnSpc>
              <a:spcBef>
                <a:spcPts val="0"/>
              </a:spcBef>
              <a:spcAft>
                <a:spcPts val="0"/>
              </a:spcAft>
              <a:buClr>
                <a:schemeClr val="dk1"/>
              </a:buClr>
              <a:buSzPct val="115789"/>
              <a:buFont typeface="Arial"/>
              <a:buNone/>
            </a:pPr>
            <a:r>
              <a:t/>
            </a:r>
            <a:endParaRPr b="1" sz="2850">
              <a:latin typeface="Fira Sans Condensed"/>
              <a:ea typeface="Fira Sans Condensed"/>
              <a:cs typeface="Fira Sans Condensed"/>
              <a:sym typeface="Fira Sans Condensed"/>
            </a:endParaRPr>
          </a:p>
        </p:txBody>
      </p:sp>
      <p:cxnSp>
        <p:nvCxnSpPr>
          <p:cNvPr id="340" name="Google Shape;340;p39"/>
          <p:cNvCxnSpPr/>
          <p:nvPr/>
        </p:nvCxnSpPr>
        <p:spPr>
          <a:xfrm>
            <a:off x="524423" y="522386"/>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341" name="Google Shape;341;p39"/>
          <p:cNvCxnSpPr/>
          <p:nvPr/>
        </p:nvCxnSpPr>
        <p:spPr>
          <a:xfrm>
            <a:off x="7318923" y="522386"/>
            <a:ext cx="1234800" cy="0"/>
          </a:xfrm>
          <a:prstGeom prst="straightConnector1">
            <a:avLst/>
          </a:prstGeom>
          <a:noFill/>
          <a:ln cap="flat" cmpd="sng" w="114300">
            <a:solidFill>
              <a:srgbClr val="FFD966"/>
            </a:solidFill>
            <a:prstDash val="solid"/>
            <a:round/>
            <a:headEnd len="med" w="med" type="none"/>
            <a:tailEnd len="med" w="med" type="none"/>
          </a:ln>
        </p:spPr>
      </p:cxnSp>
      <p:sp>
        <p:nvSpPr>
          <p:cNvPr id="342" name="Google Shape;342;p39"/>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grpSp>
        <p:nvGrpSpPr>
          <p:cNvPr id="343" name="Google Shape;343;p39"/>
          <p:cNvGrpSpPr/>
          <p:nvPr/>
        </p:nvGrpSpPr>
        <p:grpSpPr>
          <a:xfrm>
            <a:off x="0" y="5930600"/>
            <a:ext cx="9144003" cy="958902"/>
            <a:chOff x="0" y="5892500"/>
            <a:chExt cx="9144003" cy="958902"/>
          </a:xfrm>
        </p:grpSpPr>
        <p:pic>
          <p:nvPicPr>
            <p:cNvPr id="344" name="Google Shape;344;p39"/>
            <p:cNvPicPr preferRelativeResize="0"/>
            <p:nvPr/>
          </p:nvPicPr>
          <p:blipFill rotWithShape="1">
            <a:blip r:embed="rId3">
              <a:alphaModFix/>
            </a:blip>
            <a:srcRect b="64562" l="0" r="0" t="20738"/>
            <a:stretch/>
          </p:blipFill>
          <p:spPr>
            <a:xfrm>
              <a:off x="0" y="5892500"/>
              <a:ext cx="9144003" cy="958902"/>
            </a:xfrm>
            <a:prstGeom prst="rect">
              <a:avLst/>
            </a:prstGeom>
            <a:noFill/>
            <a:ln>
              <a:noFill/>
            </a:ln>
          </p:spPr>
        </p:pic>
        <p:pic>
          <p:nvPicPr>
            <p:cNvPr id="345" name="Google Shape;345;p39"/>
            <p:cNvPicPr preferRelativeResize="0"/>
            <p:nvPr/>
          </p:nvPicPr>
          <p:blipFill rotWithShape="1">
            <a:blip r:embed="rId4">
              <a:alphaModFix/>
            </a:blip>
            <a:srcRect b="0" l="0" r="65170" t="0"/>
            <a:stretch/>
          </p:blipFill>
          <p:spPr>
            <a:xfrm>
              <a:off x="161624" y="5984300"/>
              <a:ext cx="440597" cy="702000"/>
            </a:xfrm>
            <a:prstGeom prst="rect">
              <a:avLst/>
            </a:prstGeom>
            <a:noFill/>
            <a:ln>
              <a:noFill/>
            </a:ln>
          </p:spPr>
        </p:pic>
        <p:sp>
          <p:nvSpPr>
            <p:cNvPr id="346" name="Google Shape;346;p39"/>
            <p:cNvSpPr txBox="1"/>
            <p:nvPr/>
          </p:nvSpPr>
          <p:spPr>
            <a:xfrm>
              <a:off x="609893" y="6104892"/>
              <a:ext cx="3095400" cy="702000"/>
            </a:xfrm>
            <a:prstGeom prst="rect">
              <a:avLst/>
            </a:prstGeom>
            <a:noFill/>
            <a:ln>
              <a:noFill/>
            </a:ln>
          </p:spPr>
          <p:txBody>
            <a:bodyPr anchorCtr="0" anchor="t" bIns="58025" lIns="58025" spcFirstLastPara="1" rIns="58025" wrap="square" tIns="58025">
              <a:spAutoFit/>
            </a:bodyPr>
            <a:lstStyle/>
            <a:p>
              <a:pPr indent="0" lvl="0" marL="0" rtl="0" algn="l">
                <a:spcBef>
                  <a:spcPts val="0"/>
                </a:spcBef>
                <a:spcAft>
                  <a:spcPts val="0"/>
                </a:spcAft>
                <a:buNone/>
              </a:pPr>
              <a:r>
                <a:rPr lang="en-GB" sz="800">
                  <a:solidFill>
                    <a:schemeClr val="lt1"/>
                  </a:solidFill>
                  <a:latin typeface="Cormorant Garamond"/>
                  <a:ea typeface="Cormorant Garamond"/>
                  <a:cs typeface="Cormorant Garamond"/>
                  <a:sym typeface="Cormorant Garamond"/>
                </a:rPr>
                <a:t>TE KĀRETI TAMATĀNE O TE WHANGANUI-A-TARA</a:t>
              </a:r>
              <a:endParaRPr sz="800">
                <a:solidFill>
                  <a:schemeClr val="lt1"/>
                </a:solidFill>
                <a:latin typeface="Cormorant Garamond"/>
                <a:ea typeface="Cormorant Garamond"/>
                <a:cs typeface="Cormorant Garamond"/>
                <a:sym typeface="Cormorant Garamond"/>
              </a:endParaRPr>
            </a:p>
            <a:p>
              <a:pPr indent="0" lvl="0" marL="0" rtl="0" algn="l">
                <a:spcBef>
                  <a:spcPts val="0"/>
                </a:spcBef>
                <a:spcAft>
                  <a:spcPts val="0"/>
                </a:spcAft>
                <a:buNone/>
              </a:pPr>
              <a:r>
                <a:rPr lang="en-GB" sz="1700">
                  <a:solidFill>
                    <a:schemeClr val="lt1"/>
                  </a:solidFill>
                  <a:latin typeface="Cormorant Garamond SemiBold"/>
                  <a:ea typeface="Cormorant Garamond SemiBold"/>
                  <a:cs typeface="Cormorant Garamond SemiBold"/>
                  <a:sym typeface="Cormorant Garamond SemiBold"/>
                </a:rPr>
                <a:t>WELLINGTON COLLEGE</a:t>
              </a:r>
              <a:endParaRPr sz="1700">
                <a:solidFill>
                  <a:schemeClr val="lt1"/>
                </a:solidFill>
                <a:latin typeface="Cormorant Garamond SemiBold"/>
                <a:ea typeface="Cormorant Garamond SemiBold"/>
                <a:cs typeface="Cormorant Garamond SemiBold"/>
                <a:sym typeface="Cormorant Garamond SemiBold"/>
              </a:endParaRPr>
            </a:p>
            <a:p>
              <a:pPr indent="0" lvl="0" marL="0" rtl="0" algn="l">
                <a:spcBef>
                  <a:spcPts val="0"/>
                </a:spcBef>
                <a:spcAft>
                  <a:spcPts val="0"/>
                </a:spcAft>
                <a:buNone/>
              </a:pPr>
              <a:r>
                <a:t/>
              </a:r>
              <a:endParaRPr sz="1300">
                <a:solidFill>
                  <a:schemeClr val="lt1"/>
                </a:solidFill>
              </a:endParaRPr>
            </a:p>
          </p:txBody>
        </p:sp>
      </p:grpSp>
      <p:sp>
        <p:nvSpPr>
          <p:cNvPr id="347" name="Google Shape;347;p39"/>
          <p:cNvSpPr txBox="1"/>
          <p:nvPr/>
        </p:nvSpPr>
        <p:spPr>
          <a:xfrm>
            <a:off x="5543850" y="608530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51" name="Shape 351"/>
        <p:cNvGrpSpPr/>
        <p:nvPr/>
      </p:nvGrpSpPr>
      <p:grpSpPr>
        <a:xfrm>
          <a:off x="0" y="0"/>
          <a:ext cx="0" cy="0"/>
          <a:chOff x="0" y="0"/>
          <a:chExt cx="0" cy="0"/>
        </a:xfrm>
      </p:grpSpPr>
      <p:sp>
        <p:nvSpPr>
          <p:cNvPr id="352" name="Google Shape;352;p40"/>
          <p:cNvSpPr txBox="1"/>
          <p:nvPr>
            <p:ph idx="1" type="subTitle"/>
          </p:nvPr>
        </p:nvSpPr>
        <p:spPr>
          <a:xfrm>
            <a:off x="409350" y="1108137"/>
            <a:ext cx="8325300" cy="482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600">
                <a:solidFill>
                  <a:schemeClr val="dk1"/>
                </a:solidFill>
                <a:latin typeface="Fira Sans Condensed"/>
                <a:ea typeface="Fira Sans Condensed"/>
                <a:cs typeface="Fira Sans Condensed"/>
                <a:sym typeface="Fira Sans Condensed"/>
              </a:rPr>
              <a:t>BREACHES OF THE RULES</a:t>
            </a:r>
            <a:endParaRPr b="1" sz="26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600">
              <a:solidFill>
                <a:schemeClr val="dk1"/>
              </a:solidFill>
              <a:latin typeface="Fira Sans Condensed"/>
              <a:ea typeface="Fira Sans Condensed"/>
              <a:cs typeface="Fira Sans Condensed"/>
              <a:sym typeface="Fira Sans Condensed"/>
            </a:endParaRPr>
          </a:p>
          <a:p>
            <a:pPr indent="-336550" lvl="0" marL="457200" rtl="0" algn="l">
              <a:lnSpc>
                <a:spcPct val="115000"/>
              </a:lnSpc>
              <a:spcBef>
                <a:spcPts val="0"/>
              </a:spcBef>
              <a:spcAft>
                <a:spcPts val="0"/>
              </a:spcAft>
              <a:buClr>
                <a:schemeClr val="dk1"/>
              </a:buClr>
              <a:buSzPts val="1700"/>
              <a:buFont typeface="Fira Sans Condensed"/>
              <a:buChar char="●"/>
            </a:pPr>
            <a:r>
              <a:rPr lang="en-GB" sz="1700">
                <a:solidFill>
                  <a:schemeClr val="dk1"/>
                </a:solidFill>
                <a:latin typeface="Fira Sans Condensed"/>
                <a:ea typeface="Fira Sans Condensed"/>
                <a:cs typeface="Fira Sans Condensed"/>
                <a:sym typeface="Fira Sans Condensed"/>
              </a:rPr>
              <a:t>All submitted work must be the student’s own, and the onus is on the student to prove authenticity. </a:t>
            </a:r>
            <a:br>
              <a:rPr lang="en-GB" sz="1700">
                <a:solidFill>
                  <a:schemeClr val="dk1"/>
                </a:solidFill>
                <a:latin typeface="Fira Sans Condensed"/>
                <a:ea typeface="Fira Sans Condensed"/>
                <a:cs typeface="Fira Sans Condensed"/>
                <a:sym typeface="Fira Sans Condensed"/>
              </a:rPr>
            </a:br>
            <a:endParaRPr sz="1700">
              <a:solidFill>
                <a:schemeClr val="dk1"/>
              </a:solidFill>
              <a:latin typeface="Fira Sans Condensed"/>
              <a:ea typeface="Fira Sans Condensed"/>
              <a:cs typeface="Fira Sans Condensed"/>
              <a:sym typeface="Fira Sans Condensed"/>
            </a:endParaRPr>
          </a:p>
          <a:p>
            <a:pPr indent="-336550" lvl="0" marL="457200" rtl="0" algn="l">
              <a:lnSpc>
                <a:spcPct val="115000"/>
              </a:lnSpc>
              <a:spcBef>
                <a:spcPts val="0"/>
              </a:spcBef>
              <a:spcAft>
                <a:spcPts val="0"/>
              </a:spcAft>
              <a:buClr>
                <a:schemeClr val="dk1"/>
              </a:buClr>
              <a:buSzPts val="1700"/>
              <a:buFont typeface="Fira Sans Condensed"/>
              <a:buChar char="●"/>
            </a:pPr>
            <a:r>
              <a:rPr lang="en-GB" sz="1700">
                <a:solidFill>
                  <a:schemeClr val="dk1"/>
                </a:solidFill>
                <a:latin typeface="Fira Sans Condensed"/>
                <a:ea typeface="Fira Sans Condensed"/>
                <a:cs typeface="Fira Sans Condensed"/>
                <a:sym typeface="Fira Sans Condensed"/>
              </a:rPr>
              <a:t>Students should keep drafts and planning, and use tools such as Google Docs to show evidence of their work. Where work is completed out of class, they will be required to meet checkpoints. </a:t>
            </a:r>
            <a:endParaRPr sz="1700">
              <a:solidFill>
                <a:schemeClr val="dk1"/>
              </a:solidFill>
              <a:latin typeface="Fira Sans Condensed"/>
              <a:ea typeface="Fira Sans Condensed"/>
              <a:cs typeface="Fira Sans Condensed"/>
              <a:sym typeface="Fira Sans Condensed"/>
            </a:endParaRPr>
          </a:p>
          <a:p>
            <a:pPr indent="0" lvl="0" marL="457200" rtl="0" algn="l">
              <a:lnSpc>
                <a:spcPct val="115000"/>
              </a:lnSpc>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336550" lvl="0" marL="457200" rtl="0" algn="l">
              <a:lnSpc>
                <a:spcPct val="115000"/>
              </a:lnSpc>
              <a:spcBef>
                <a:spcPts val="0"/>
              </a:spcBef>
              <a:spcAft>
                <a:spcPts val="0"/>
              </a:spcAft>
              <a:buClr>
                <a:schemeClr val="dk1"/>
              </a:buClr>
              <a:buSzPts val="1700"/>
              <a:buFont typeface="Fira Sans Condensed"/>
              <a:buChar char="●"/>
            </a:pPr>
            <a:r>
              <a:rPr lang="en-GB" sz="1700">
                <a:solidFill>
                  <a:schemeClr val="dk1"/>
                </a:solidFill>
                <a:latin typeface="Fira Sans Condensed"/>
                <a:ea typeface="Fira Sans Condensed"/>
                <a:cs typeface="Fira Sans Condensed"/>
                <a:sym typeface="Fira Sans Condensed"/>
              </a:rPr>
              <a:t>Use of GenAI tools must be explicitly allowed by the teacher, and acknowledged by the student. </a:t>
            </a:r>
            <a:br>
              <a:rPr lang="en-GB" sz="1700">
                <a:solidFill>
                  <a:schemeClr val="dk1"/>
                </a:solidFill>
                <a:latin typeface="Fira Sans Condensed"/>
                <a:ea typeface="Fira Sans Condensed"/>
                <a:cs typeface="Fira Sans Condensed"/>
                <a:sym typeface="Fira Sans Condensed"/>
              </a:rPr>
            </a:br>
            <a:endParaRPr sz="17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lang="en-GB" sz="1700">
                <a:solidFill>
                  <a:schemeClr val="dk1"/>
                </a:solidFill>
                <a:latin typeface="Fira Sans Condensed"/>
                <a:ea typeface="Fira Sans Condensed"/>
                <a:cs typeface="Fira Sans Condensed"/>
                <a:sym typeface="Fira Sans Condensed"/>
              </a:rPr>
              <a:t>Any suspected breach is reviewed by the HOD and the DP Achievement and Attainment.</a:t>
            </a:r>
            <a:endParaRPr sz="17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6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900">
              <a:solidFill>
                <a:schemeClr val="dk1"/>
              </a:solidFill>
              <a:latin typeface="Fira Sans Condensed"/>
              <a:ea typeface="Fira Sans Condensed"/>
              <a:cs typeface="Fira Sans Condensed"/>
              <a:sym typeface="Fira Sans Condensed"/>
            </a:endParaRPr>
          </a:p>
        </p:txBody>
      </p:sp>
      <p:sp>
        <p:nvSpPr>
          <p:cNvPr id="353" name="Google Shape;353;p40"/>
          <p:cNvSpPr txBox="1"/>
          <p:nvPr>
            <p:ph type="ctrTitle"/>
          </p:nvPr>
        </p:nvSpPr>
        <p:spPr>
          <a:xfrm>
            <a:off x="357750" y="728525"/>
            <a:ext cx="8428500" cy="3375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74623"/>
              <a:buFont typeface="Arial"/>
              <a:buNone/>
            </a:pPr>
            <a:r>
              <a:rPr b="1" lang="en-GB" sz="4422">
                <a:latin typeface="Fira Sans Condensed"/>
                <a:ea typeface="Fira Sans Condensed"/>
                <a:cs typeface="Fira Sans Condensed"/>
                <a:sym typeface="Fira Sans Condensed"/>
              </a:rPr>
              <a:t>Assessment Procedures</a:t>
            </a:r>
            <a:endParaRPr b="1" sz="4422">
              <a:latin typeface="Fira Sans Condensed"/>
              <a:ea typeface="Fira Sans Condensed"/>
              <a:cs typeface="Fira Sans Condensed"/>
              <a:sym typeface="Fira Sans Condensed"/>
            </a:endParaRPr>
          </a:p>
          <a:p>
            <a:pPr indent="0" lvl="0" marL="0" rtl="0" algn="ctr">
              <a:lnSpc>
                <a:spcPct val="90000"/>
              </a:lnSpc>
              <a:spcBef>
                <a:spcPts val="0"/>
              </a:spcBef>
              <a:spcAft>
                <a:spcPts val="0"/>
              </a:spcAft>
              <a:buClr>
                <a:schemeClr val="dk1"/>
              </a:buClr>
              <a:buSzPct val="103125"/>
              <a:buFont typeface="Arial"/>
              <a:buNone/>
            </a:pPr>
            <a:r>
              <a:t/>
            </a:r>
            <a:endParaRPr sz="3200">
              <a:latin typeface="Fira Sans Condensed Medium"/>
              <a:ea typeface="Fira Sans Condensed Medium"/>
              <a:cs typeface="Fira Sans Condensed Medium"/>
              <a:sym typeface="Fira Sans Condensed Medium"/>
            </a:endParaRPr>
          </a:p>
          <a:p>
            <a:pPr indent="0" lvl="0" marL="0" rtl="0" algn="l">
              <a:lnSpc>
                <a:spcPct val="90000"/>
              </a:lnSpc>
              <a:spcBef>
                <a:spcPts val="0"/>
              </a:spcBef>
              <a:spcAft>
                <a:spcPts val="0"/>
              </a:spcAft>
              <a:buClr>
                <a:schemeClr val="dk1"/>
              </a:buClr>
              <a:buSzPct val="115789"/>
              <a:buFont typeface="Arial"/>
              <a:buNone/>
            </a:pPr>
            <a:r>
              <a:t/>
            </a:r>
            <a:endParaRPr b="1" sz="2850">
              <a:latin typeface="Fira Sans Condensed"/>
              <a:ea typeface="Fira Sans Condensed"/>
              <a:cs typeface="Fira Sans Condensed"/>
              <a:sym typeface="Fira Sans Condensed"/>
            </a:endParaRPr>
          </a:p>
        </p:txBody>
      </p:sp>
      <p:cxnSp>
        <p:nvCxnSpPr>
          <p:cNvPr id="354" name="Google Shape;354;p40"/>
          <p:cNvCxnSpPr/>
          <p:nvPr/>
        </p:nvCxnSpPr>
        <p:spPr>
          <a:xfrm>
            <a:off x="524423" y="522386"/>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355" name="Google Shape;355;p40"/>
          <p:cNvCxnSpPr/>
          <p:nvPr/>
        </p:nvCxnSpPr>
        <p:spPr>
          <a:xfrm>
            <a:off x="7318923" y="522386"/>
            <a:ext cx="1234800" cy="0"/>
          </a:xfrm>
          <a:prstGeom prst="straightConnector1">
            <a:avLst/>
          </a:prstGeom>
          <a:noFill/>
          <a:ln cap="flat" cmpd="sng" w="114300">
            <a:solidFill>
              <a:srgbClr val="FFD966"/>
            </a:solidFill>
            <a:prstDash val="solid"/>
            <a:round/>
            <a:headEnd len="med" w="med" type="none"/>
            <a:tailEnd len="med" w="med" type="none"/>
          </a:ln>
        </p:spPr>
      </p:cxnSp>
      <p:sp>
        <p:nvSpPr>
          <p:cNvPr id="356" name="Google Shape;356;p40"/>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grpSp>
        <p:nvGrpSpPr>
          <p:cNvPr id="357" name="Google Shape;357;p40"/>
          <p:cNvGrpSpPr/>
          <p:nvPr/>
        </p:nvGrpSpPr>
        <p:grpSpPr>
          <a:xfrm>
            <a:off x="0" y="5972425"/>
            <a:ext cx="9144003" cy="958902"/>
            <a:chOff x="0" y="5892500"/>
            <a:chExt cx="9144003" cy="958902"/>
          </a:xfrm>
        </p:grpSpPr>
        <p:pic>
          <p:nvPicPr>
            <p:cNvPr id="358" name="Google Shape;358;p40"/>
            <p:cNvPicPr preferRelativeResize="0"/>
            <p:nvPr/>
          </p:nvPicPr>
          <p:blipFill rotWithShape="1">
            <a:blip r:embed="rId3">
              <a:alphaModFix/>
            </a:blip>
            <a:srcRect b="64562" l="0" r="0" t="20738"/>
            <a:stretch/>
          </p:blipFill>
          <p:spPr>
            <a:xfrm>
              <a:off x="0" y="5892500"/>
              <a:ext cx="9144003" cy="958902"/>
            </a:xfrm>
            <a:prstGeom prst="rect">
              <a:avLst/>
            </a:prstGeom>
            <a:noFill/>
            <a:ln>
              <a:noFill/>
            </a:ln>
          </p:spPr>
        </p:pic>
        <p:pic>
          <p:nvPicPr>
            <p:cNvPr id="359" name="Google Shape;359;p40"/>
            <p:cNvPicPr preferRelativeResize="0"/>
            <p:nvPr/>
          </p:nvPicPr>
          <p:blipFill rotWithShape="1">
            <a:blip r:embed="rId4">
              <a:alphaModFix/>
            </a:blip>
            <a:srcRect b="0" l="0" r="65170" t="0"/>
            <a:stretch/>
          </p:blipFill>
          <p:spPr>
            <a:xfrm>
              <a:off x="161624" y="5984300"/>
              <a:ext cx="440597" cy="702000"/>
            </a:xfrm>
            <a:prstGeom prst="rect">
              <a:avLst/>
            </a:prstGeom>
            <a:noFill/>
            <a:ln>
              <a:noFill/>
            </a:ln>
          </p:spPr>
        </p:pic>
        <p:sp>
          <p:nvSpPr>
            <p:cNvPr id="360" name="Google Shape;360;p40"/>
            <p:cNvSpPr txBox="1"/>
            <p:nvPr/>
          </p:nvSpPr>
          <p:spPr>
            <a:xfrm>
              <a:off x="609893" y="6104892"/>
              <a:ext cx="3095400" cy="702000"/>
            </a:xfrm>
            <a:prstGeom prst="rect">
              <a:avLst/>
            </a:prstGeom>
            <a:noFill/>
            <a:ln>
              <a:noFill/>
            </a:ln>
          </p:spPr>
          <p:txBody>
            <a:bodyPr anchorCtr="0" anchor="t" bIns="58025" lIns="58025" spcFirstLastPara="1" rIns="58025" wrap="square" tIns="58025">
              <a:spAutoFit/>
            </a:bodyPr>
            <a:lstStyle/>
            <a:p>
              <a:pPr indent="0" lvl="0" marL="0" rtl="0" algn="l">
                <a:spcBef>
                  <a:spcPts val="0"/>
                </a:spcBef>
                <a:spcAft>
                  <a:spcPts val="0"/>
                </a:spcAft>
                <a:buNone/>
              </a:pPr>
              <a:r>
                <a:rPr lang="en-GB" sz="800">
                  <a:solidFill>
                    <a:schemeClr val="lt1"/>
                  </a:solidFill>
                  <a:latin typeface="Cormorant Garamond"/>
                  <a:ea typeface="Cormorant Garamond"/>
                  <a:cs typeface="Cormorant Garamond"/>
                  <a:sym typeface="Cormorant Garamond"/>
                </a:rPr>
                <a:t>TE KĀRETI TAMATĀNE O TE WHANGANUI-A-TARA</a:t>
              </a:r>
              <a:endParaRPr sz="800">
                <a:solidFill>
                  <a:schemeClr val="lt1"/>
                </a:solidFill>
                <a:latin typeface="Cormorant Garamond"/>
                <a:ea typeface="Cormorant Garamond"/>
                <a:cs typeface="Cormorant Garamond"/>
                <a:sym typeface="Cormorant Garamond"/>
              </a:endParaRPr>
            </a:p>
            <a:p>
              <a:pPr indent="0" lvl="0" marL="0" rtl="0" algn="l">
                <a:spcBef>
                  <a:spcPts val="0"/>
                </a:spcBef>
                <a:spcAft>
                  <a:spcPts val="0"/>
                </a:spcAft>
                <a:buNone/>
              </a:pPr>
              <a:r>
                <a:rPr lang="en-GB" sz="1700">
                  <a:solidFill>
                    <a:schemeClr val="lt1"/>
                  </a:solidFill>
                  <a:latin typeface="Cormorant Garamond SemiBold"/>
                  <a:ea typeface="Cormorant Garamond SemiBold"/>
                  <a:cs typeface="Cormorant Garamond SemiBold"/>
                  <a:sym typeface="Cormorant Garamond SemiBold"/>
                </a:rPr>
                <a:t>WELLINGTON COLLEGE</a:t>
              </a:r>
              <a:endParaRPr sz="1700">
                <a:solidFill>
                  <a:schemeClr val="lt1"/>
                </a:solidFill>
                <a:latin typeface="Cormorant Garamond SemiBold"/>
                <a:ea typeface="Cormorant Garamond SemiBold"/>
                <a:cs typeface="Cormorant Garamond SemiBold"/>
                <a:sym typeface="Cormorant Garamond SemiBold"/>
              </a:endParaRPr>
            </a:p>
            <a:p>
              <a:pPr indent="0" lvl="0" marL="0" rtl="0" algn="l">
                <a:spcBef>
                  <a:spcPts val="0"/>
                </a:spcBef>
                <a:spcAft>
                  <a:spcPts val="0"/>
                </a:spcAft>
                <a:buNone/>
              </a:pPr>
              <a:r>
                <a:t/>
              </a:r>
              <a:endParaRPr sz="1300">
                <a:solidFill>
                  <a:schemeClr val="lt1"/>
                </a:solidFill>
              </a:endParaRPr>
            </a:p>
          </p:txBody>
        </p:sp>
      </p:grpSp>
      <p:sp>
        <p:nvSpPr>
          <p:cNvPr id="361" name="Google Shape;361;p40"/>
          <p:cNvSpPr txBox="1"/>
          <p:nvPr/>
        </p:nvSpPr>
        <p:spPr>
          <a:xfrm>
            <a:off x="5543850" y="608530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65" name="Shape 365"/>
        <p:cNvGrpSpPr/>
        <p:nvPr/>
      </p:nvGrpSpPr>
      <p:grpSpPr>
        <a:xfrm>
          <a:off x="0" y="0"/>
          <a:ext cx="0" cy="0"/>
          <a:chOff x="0" y="0"/>
          <a:chExt cx="0" cy="0"/>
        </a:xfrm>
      </p:grpSpPr>
      <p:sp>
        <p:nvSpPr>
          <p:cNvPr id="366" name="Google Shape;366;p41"/>
          <p:cNvSpPr txBox="1"/>
          <p:nvPr>
            <p:ph idx="1" type="subTitle"/>
          </p:nvPr>
        </p:nvSpPr>
        <p:spPr>
          <a:xfrm>
            <a:off x="460925" y="1268725"/>
            <a:ext cx="8280300" cy="441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2450">
              <a:solidFill>
                <a:srgbClr val="333333"/>
              </a:solidFill>
              <a:latin typeface="Fira Sans Condensed"/>
              <a:ea typeface="Fira Sans Condensed"/>
              <a:cs typeface="Fira Sans Condensed"/>
              <a:sym typeface="Fira Sans Condensed"/>
            </a:endParaRPr>
          </a:p>
        </p:txBody>
      </p:sp>
      <p:sp>
        <p:nvSpPr>
          <p:cNvPr id="367" name="Google Shape;367;p41"/>
          <p:cNvSpPr txBox="1"/>
          <p:nvPr>
            <p:ph type="ctrTitle"/>
          </p:nvPr>
        </p:nvSpPr>
        <p:spPr>
          <a:xfrm>
            <a:off x="246050" y="258625"/>
            <a:ext cx="8428500" cy="10101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b="1" lang="en-GB" sz="3200">
                <a:latin typeface="Fira Sans Condensed"/>
                <a:ea typeface="Fira Sans Condensed"/>
                <a:cs typeface="Fira Sans Condensed"/>
                <a:sym typeface="Fira Sans Condensed"/>
              </a:rPr>
              <a:t>Tracking progress on the Portal</a:t>
            </a:r>
            <a:endParaRPr b="1" sz="3200">
              <a:latin typeface="Fira Sans Condensed"/>
              <a:ea typeface="Fira Sans Condensed"/>
              <a:cs typeface="Fira Sans Condensed"/>
              <a:sym typeface="Fira Sans Condensed"/>
            </a:endParaRPr>
          </a:p>
        </p:txBody>
      </p:sp>
      <p:cxnSp>
        <p:nvCxnSpPr>
          <p:cNvPr id="368" name="Google Shape;368;p41"/>
          <p:cNvCxnSpPr/>
          <p:nvPr/>
        </p:nvCxnSpPr>
        <p:spPr>
          <a:xfrm>
            <a:off x="460923" y="763686"/>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369" name="Google Shape;369;p41"/>
          <p:cNvCxnSpPr/>
          <p:nvPr/>
        </p:nvCxnSpPr>
        <p:spPr>
          <a:xfrm>
            <a:off x="7318923" y="763686"/>
            <a:ext cx="1234800" cy="0"/>
          </a:xfrm>
          <a:prstGeom prst="straightConnector1">
            <a:avLst/>
          </a:prstGeom>
          <a:noFill/>
          <a:ln cap="flat" cmpd="sng" w="114300">
            <a:solidFill>
              <a:srgbClr val="FFD966"/>
            </a:solidFill>
            <a:prstDash val="solid"/>
            <a:round/>
            <a:headEnd len="med" w="med" type="none"/>
            <a:tailEnd len="med" w="med" type="none"/>
          </a:ln>
        </p:spPr>
      </p:cxnSp>
      <p:sp>
        <p:nvSpPr>
          <p:cNvPr id="370" name="Google Shape;370;p41"/>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grpSp>
        <p:nvGrpSpPr>
          <p:cNvPr id="371" name="Google Shape;371;p41"/>
          <p:cNvGrpSpPr/>
          <p:nvPr/>
        </p:nvGrpSpPr>
        <p:grpSpPr>
          <a:xfrm>
            <a:off x="0" y="5930600"/>
            <a:ext cx="9144003" cy="958902"/>
            <a:chOff x="0" y="5892500"/>
            <a:chExt cx="9144003" cy="958902"/>
          </a:xfrm>
        </p:grpSpPr>
        <p:pic>
          <p:nvPicPr>
            <p:cNvPr id="372" name="Google Shape;372;p41"/>
            <p:cNvPicPr preferRelativeResize="0"/>
            <p:nvPr/>
          </p:nvPicPr>
          <p:blipFill rotWithShape="1">
            <a:blip r:embed="rId3">
              <a:alphaModFix/>
            </a:blip>
            <a:srcRect b="64562" l="0" r="0" t="20738"/>
            <a:stretch/>
          </p:blipFill>
          <p:spPr>
            <a:xfrm>
              <a:off x="0" y="5892500"/>
              <a:ext cx="9144003" cy="958902"/>
            </a:xfrm>
            <a:prstGeom prst="rect">
              <a:avLst/>
            </a:prstGeom>
            <a:noFill/>
            <a:ln>
              <a:noFill/>
            </a:ln>
          </p:spPr>
        </p:pic>
        <p:pic>
          <p:nvPicPr>
            <p:cNvPr id="373" name="Google Shape;373;p41"/>
            <p:cNvPicPr preferRelativeResize="0"/>
            <p:nvPr/>
          </p:nvPicPr>
          <p:blipFill rotWithShape="1">
            <a:blip r:embed="rId4">
              <a:alphaModFix/>
            </a:blip>
            <a:srcRect b="0" l="0" r="65170" t="0"/>
            <a:stretch/>
          </p:blipFill>
          <p:spPr>
            <a:xfrm>
              <a:off x="161624" y="5984300"/>
              <a:ext cx="440597" cy="702000"/>
            </a:xfrm>
            <a:prstGeom prst="rect">
              <a:avLst/>
            </a:prstGeom>
            <a:noFill/>
            <a:ln>
              <a:noFill/>
            </a:ln>
          </p:spPr>
        </p:pic>
        <p:sp>
          <p:nvSpPr>
            <p:cNvPr id="374" name="Google Shape;374;p41"/>
            <p:cNvSpPr txBox="1"/>
            <p:nvPr/>
          </p:nvSpPr>
          <p:spPr>
            <a:xfrm>
              <a:off x="609893" y="6104892"/>
              <a:ext cx="3095400" cy="702000"/>
            </a:xfrm>
            <a:prstGeom prst="rect">
              <a:avLst/>
            </a:prstGeom>
            <a:noFill/>
            <a:ln>
              <a:noFill/>
            </a:ln>
          </p:spPr>
          <p:txBody>
            <a:bodyPr anchorCtr="0" anchor="t" bIns="58025" lIns="58025" spcFirstLastPara="1" rIns="58025" wrap="square" tIns="58025">
              <a:spAutoFit/>
            </a:bodyPr>
            <a:lstStyle/>
            <a:p>
              <a:pPr indent="0" lvl="0" marL="0" rtl="0" algn="l">
                <a:spcBef>
                  <a:spcPts val="0"/>
                </a:spcBef>
                <a:spcAft>
                  <a:spcPts val="0"/>
                </a:spcAft>
                <a:buNone/>
              </a:pPr>
              <a:r>
                <a:rPr lang="en-GB" sz="800">
                  <a:solidFill>
                    <a:schemeClr val="lt1"/>
                  </a:solidFill>
                  <a:latin typeface="Cormorant Garamond"/>
                  <a:ea typeface="Cormorant Garamond"/>
                  <a:cs typeface="Cormorant Garamond"/>
                  <a:sym typeface="Cormorant Garamond"/>
                </a:rPr>
                <a:t>TE KĀRETI TAMATĀNE O TE WHANGANUI-A-TARA</a:t>
              </a:r>
              <a:endParaRPr sz="800">
                <a:solidFill>
                  <a:schemeClr val="lt1"/>
                </a:solidFill>
                <a:latin typeface="Cormorant Garamond"/>
                <a:ea typeface="Cormorant Garamond"/>
                <a:cs typeface="Cormorant Garamond"/>
                <a:sym typeface="Cormorant Garamond"/>
              </a:endParaRPr>
            </a:p>
            <a:p>
              <a:pPr indent="0" lvl="0" marL="0" rtl="0" algn="l">
                <a:spcBef>
                  <a:spcPts val="0"/>
                </a:spcBef>
                <a:spcAft>
                  <a:spcPts val="0"/>
                </a:spcAft>
                <a:buNone/>
              </a:pPr>
              <a:r>
                <a:rPr lang="en-GB" sz="1700">
                  <a:solidFill>
                    <a:schemeClr val="lt1"/>
                  </a:solidFill>
                  <a:latin typeface="Cormorant Garamond SemiBold"/>
                  <a:ea typeface="Cormorant Garamond SemiBold"/>
                  <a:cs typeface="Cormorant Garamond SemiBold"/>
                  <a:sym typeface="Cormorant Garamond SemiBold"/>
                </a:rPr>
                <a:t>WELLINGTON COLLEGE</a:t>
              </a:r>
              <a:endParaRPr sz="1700">
                <a:solidFill>
                  <a:schemeClr val="lt1"/>
                </a:solidFill>
                <a:latin typeface="Cormorant Garamond SemiBold"/>
                <a:ea typeface="Cormorant Garamond SemiBold"/>
                <a:cs typeface="Cormorant Garamond SemiBold"/>
                <a:sym typeface="Cormorant Garamond SemiBold"/>
              </a:endParaRPr>
            </a:p>
            <a:p>
              <a:pPr indent="0" lvl="0" marL="0" rtl="0" algn="l">
                <a:spcBef>
                  <a:spcPts val="0"/>
                </a:spcBef>
                <a:spcAft>
                  <a:spcPts val="0"/>
                </a:spcAft>
                <a:buNone/>
              </a:pPr>
              <a:r>
                <a:t/>
              </a:r>
              <a:endParaRPr sz="1300">
                <a:solidFill>
                  <a:schemeClr val="lt1"/>
                </a:solidFill>
              </a:endParaRPr>
            </a:p>
          </p:txBody>
        </p:sp>
      </p:grpSp>
      <p:sp>
        <p:nvSpPr>
          <p:cNvPr id="375" name="Google Shape;375;p41"/>
          <p:cNvSpPr txBox="1"/>
          <p:nvPr/>
        </p:nvSpPr>
        <p:spPr>
          <a:xfrm>
            <a:off x="5543850" y="608530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pic>
        <p:nvPicPr>
          <p:cNvPr id="376" name="Google Shape;376;p41"/>
          <p:cNvPicPr preferRelativeResize="0"/>
          <p:nvPr/>
        </p:nvPicPr>
        <p:blipFill>
          <a:blip r:embed="rId5">
            <a:alphaModFix/>
          </a:blip>
          <a:stretch>
            <a:fillRect/>
          </a:stretch>
        </p:blipFill>
        <p:spPr>
          <a:xfrm>
            <a:off x="246050" y="1268725"/>
            <a:ext cx="6448425" cy="1838325"/>
          </a:xfrm>
          <a:prstGeom prst="rect">
            <a:avLst/>
          </a:prstGeom>
          <a:noFill/>
          <a:ln>
            <a:noFill/>
          </a:ln>
        </p:spPr>
      </p:pic>
      <p:pic>
        <p:nvPicPr>
          <p:cNvPr id="377" name="Google Shape;377;p41"/>
          <p:cNvPicPr preferRelativeResize="0"/>
          <p:nvPr/>
        </p:nvPicPr>
        <p:blipFill>
          <a:blip r:embed="rId6">
            <a:alphaModFix/>
          </a:blip>
          <a:stretch>
            <a:fillRect/>
          </a:stretch>
        </p:blipFill>
        <p:spPr>
          <a:xfrm>
            <a:off x="0" y="3411692"/>
            <a:ext cx="9144001" cy="221426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81" name="Shape 381"/>
        <p:cNvGrpSpPr/>
        <p:nvPr/>
      </p:nvGrpSpPr>
      <p:grpSpPr>
        <a:xfrm>
          <a:off x="0" y="0"/>
          <a:ext cx="0" cy="0"/>
          <a:chOff x="0" y="0"/>
          <a:chExt cx="0" cy="0"/>
        </a:xfrm>
      </p:grpSpPr>
      <p:sp>
        <p:nvSpPr>
          <p:cNvPr id="382" name="Google Shape;382;p42"/>
          <p:cNvSpPr txBox="1"/>
          <p:nvPr>
            <p:ph type="ctrTitle"/>
          </p:nvPr>
        </p:nvSpPr>
        <p:spPr>
          <a:xfrm>
            <a:off x="-54268" y="263325"/>
            <a:ext cx="1815900" cy="27369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dk1"/>
              </a:buClr>
              <a:buSzPts val="3300"/>
              <a:buFont typeface="Arial"/>
              <a:buNone/>
            </a:pPr>
            <a:r>
              <a:rPr b="1" lang="en-GB" sz="3200">
                <a:latin typeface="Fira Sans Condensed"/>
                <a:ea typeface="Fira Sans Condensed"/>
                <a:cs typeface="Fira Sans Condensed"/>
                <a:sym typeface="Fira Sans Condensed"/>
              </a:rPr>
              <a:t>Reports</a:t>
            </a:r>
            <a:endParaRPr/>
          </a:p>
        </p:txBody>
      </p:sp>
      <p:sp>
        <p:nvSpPr>
          <p:cNvPr id="383" name="Google Shape;383;p42"/>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384" name="Google Shape;384;p42"/>
          <p:cNvPicPr preferRelativeResize="0"/>
          <p:nvPr/>
        </p:nvPicPr>
        <p:blipFill>
          <a:blip r:embed="rId3">
            <a:alphaModFix/>
          </a:blip>
          <a:stretch>
            <a:fillRect/>
          </a:stretch>
        </p:blipFill>
        <p:spPr>
          <a:xfrm>
            <a:off x="2274900" y="81537"/>
            <a:ext cx="6652528" cy="6694925"/>
          </a:xfrm>
          <a:prstGeom prst="rect">
            <a:avLst/>
          </a:prstGeom>
          <a:noFill/>
          <a:ln>
            <a:noFill/>
          </a:ln>
        </p:spPr>
      </p:pic>
      <p:cxnSp>
        <p:nvCxnSpPr>
          <p:cNvPr id="385" name="Google Shape;385;p42"/>
          <p:cNvCxnSpPr/>
          <p:nvPr/>
        </p:nvCxnSpPr>
        <p:spPr>
          <a:xfrm>
            <a:off x="83109" y="859505"/>
            <a:ext cx="2107500" cy="18000"/>
          </a:xfrm>
          <a:prstGeom prst="straightConnector1">
            <a:avLst/>
          </a:prstGeom>
          <a:noFill/>
          <a:ln cap="flat" cmpd="sng" w="114300">
            <a:solidFill>
              <a:srgbClr val="FFD966"/>
            </a:solidFill>
            <a:prstDash val="solid"/>
            <a:round/>
            <a:headEnd len="med" w="med" type="none"/>
            <a:tailEnd len="med" w="med"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89" name="Shape 389"/>
        <p:cNvGrpSpPr/>
        <p:nvPr/>
      </p:nvGrpSpPr>
      <p:grpSpPr>
        <a:xfrm>
          <a:off x="0" y="0"/>
          <a:ext cx="0" cy="0"/>
          <a:chOff x="0" y="0"/>
          <a:chExt cx="0" cy="0"/>
        </a:xfrm>
      </p:grpSpPr>
      <p:sp>
        <p:nvSpPr>
          <p:cNvPr id="390" name="Google Shape;390;p43"/>
          <p:cNvSpPr txBox="1"/>
          <p:nvPr/>
        </p:nvSpPr>
        <p:spPr>
          <a:xfrm>
            <a:off x="7747114" y="650134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sp>
        <p:nvSpPr>
          <p:cNvPr id="391" name="Google Shape;391;p43"/>
          <p:cNvSpPr txBox="1"/>
          <p:nvPr/>
        </p:nvSpPr>
        <p:spPr>
          <a:xfrm>
            <a:off x="5543850" y="606955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sp>
        <p:nvSpPr>
          <p:cNvPr id="392" name="Google Shape;392;p43"/>
          <p:cNvSpPr txBox="1"/>
          <p:nvPr/>
        </p:nvSpPr>
        <p:spPr>
          <a:xfrm>
            <a:off x="6522811" y="543258"/>
            <a:ext cx="2107500" cy="132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900">
                <a:solidFill>
                  <a:schemeClr val="dk1"/>
                </a:solidFill>
                <a:latin typeface="Fira Sans Condensed Medium"/>
                <a:ea typeface="Fira Sans Condensed Medium"/>
                <a:cs typeface="Fira Sans Condensed Medium"/>
                <a:sym typeface="Fira Sans Condensed Medium"/>
              </a:rPr>
              <a:t>Student</a:t>
            </a:r>
            <a:endParaRPr sz="2900">
              <a:solidFill>
                <a:schemeClr val="dk1"/>
              </a:solidFill>
              <a:latin typeface="Fira Sans Condensed Medium"/>
              <a:ea typeface="Fira Sans Condensed Medium"/>
              <a:cs typeface="Fira Sans Condensed Medium"/>
              <a:sym typeface="Fira Sans Condensed Medium"/>
            </a:endParaRPr>
          </a:p>
          <a:p>
            <a:pPr indent="0" lvl="0" marL="0" rtl="0" algn="ctr">
              <a:spcBef>
                <a:spcPts val="0"/>
              </a:spcBef>
              <a:spcAft>
                <a:spcPts val="0"/>
              </a:spcAft>
              <a:buNone/>
            </a:pPr>
            <a:r>
              <a:rPr lang="en-GB" sz="2900">
                <a:solidFill>
                  <a:schemeClr val="dk1"/>
                </a:solidFill>
                <a:latin typeface="Fira Sans Condensed Medium"/>
                <a:ea typeface="Fira Sans Condensed Medium"/>
                <a:cs typeface="Fira Sans Condensed Medium"/>
                <a:sym typeface="Fira Sans Condensed Medium"/>
              </a:rPr>
              <a:t>Check and</a:t>
            </a:r>
            <a:endParaRPr sz="2900">
              <a:solidFill>
                <a:schemeClr val="dk1"/>
              </a:solidFill>
              <a:latin typeface="Fira Sans Condensed Medium"/>
              <a:ea typeface="Fira Sans Condensed Medium"/>
              <a:cs typeface="Fira Sans Condensed Medium"/>
              <a:sym typeface="Fira Sans Condensed Medium"/>
            </a:endParaRPr>
          </a:p>
          <a:p>
            <a:pPr indent="0" lvl="0" marL="0" rtl="0" algn="ctr">
              <a:spcBef>
                <a:spcPts val="0"/>
              </a:spcBef>
              <a:spcAft>
                <a:spcPts val="0"/>
              </a:spcAft>
              <a:buNone/>
            </a:pPr>
            <a:r>
              <a:rPr lang="en-GB" sz="2900">
                <a:solidFill>
                  <a:schemeClr val="dk1"/>
                </a:solidFill>
                <a:latin typeface="Fira Sans Condensed Medium"/>
                <a:ea typeface="Fira Sans Condensed Medium"/>
                <a:cs typeface="Fira Sans Condensed Medium"/>
                <a:sym typeface="Fira Sans Condensed Medium"/>
              </a:rPr>
              <a:t>Reflect</a:t>
            </a:r>
            <a:endParaRPr i="1" sz="2900">
              <a:solidFill>
                <a:srgbClr val="9E9E9E"/>
              </a:solidFill>
              <a:latin typeface="Fira Sans Condensed Medium"/>
              <a:ea typeface="Fira Sans Condensed Medium"/>
              <a:cs typeface="Fira Sans Condensed Medium"/>
              <a:sym typeface="Fira Sans Condensed Medium"/>
            </a:endParaRPr>
          </a:p>
        </p:txBody>
      </p:sp>
      <p:cxnSp>
        <p:nvCxnSpPr>
          <p:cNvPr id="393" name="Google Shape;393;p43"/>
          <p:cNvCxnSpPr/>
          <p:nvPr/>
        </p:nvCxnSpPr>
        <p:spPr>
          <a:xfrm>
            <a:off x="6522809" y="2150805"/>
            <a:ext cx="2107500" cy="18000"/>
          </a:xfrm>
          <a:prstGeom prst="straightConnector1">
            <a:avLst/>
          </a:prstGeom>
          <a:noFill/>
          <a:ln cap="flat" cmpd="sng" w="114300">
            <a:solidFill>
              <a:srgbClr val="FFD966"/>
            </a:solidFill>
            <a:prstDash val="solid"/>
            <a:round/>
            <a:headEnd len="med" w="med" type="none"/>
            <a:tailEnd len="med" w="med" type="none"/>
          </a:ln>
        </p:spPr>
      </p:cxnSp>
      <p:pic>
        <p:nvPicPr>
          <p:cNvPr id="394" name="Google Shape;394;p43"/>
          <p:cNvPicPr preferRelativeResize="0"/>
          <p:nvPr/>
        </p:nvPicPr>
        <p:blipFill>
          <a:blip r:embed="rId3">
            <a:alphaModFix/>
          </a:blip>
          <a:stretch>
            <a:fillRect/>
          </a:stretch>
        </p:blipFill>
        <p:spPr>
          <a:xfrm>
            <a:off x="158025" y="113275"/>
            <a:ext cx="6098974" cy="4498499"/>
          </a:xfrm>
          <a:prstGeom prst="rect">
            <a:avLst/>
          </a:prstGeom>
          <a:noFill/>
          <a:ln>
            <a:noFill/>
          </a:ln>
        </p:spPr>
      </p:pic>
      <p:pic>
        <p:nvPicPr>
          <p:cNvPr id="395" name="Google Shape;395;p43"/>
          <p:cNvPicPr preferRelativeResize="0"/>
          <p:nvPr/>
        </p:nvPicPr>
        <p:blipFill>
          <a:blip r:embed="rId4">
            <a:alphaModFix/>
          </a:blip>
          <a:stretch>
            <a:fillRect/>
          </a:stretch>
        </p:blipFill>
        <p:spPr>
          <a:xfrm>
            <a:off x="5036100" y="4314875"/>
            <a:ext cx="3903519" cy="2327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99" name="Shape 399"/>
        <p:cNvGrpSpPr/>
        <p:nvPr/>
      </p:nvGrpSpPr>
      <p:grpSpPr>
        <a:xfrm>
          <a:off x="0" y="0"/>
          <a:ext cx="0" cy="0"/>
          <a:chOff x="0" y="0"/>
          <a:chExt cx="0" cy="0"/>
        </a:xfrm>
      </p:grpSpPr>
      <p:sp>
        <p:nvSpPr>
          <p:cNvPr id="400" name="Google Shape;400;p44"/>
          <p:cNvSpPr txBox="1"/>
          <p:nvPr>
            <p:ph idx="1" type="subTitle"/>
          </p:nvPr>
        </p:nvSpPr>
        <p:spPr>
          <a:xfrm>
            <a:off x="409350" y="1108137"/>
            <a:ext cx="8325300" cy="48222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Help with planning, deadlines, and time management</a:t>
            </a:r>
            <a:endParaRPr sz="1800">
              <a:solidFill>
                <a:schemeClr val="dk1"/>
              </a:solidFill>
              <a:latin typeface="Fira Sans Condensed"/>
              <a:ea typeface="Fira Sans Condensed"/>
              <a:cs typeface="Fira Sans Condensed"/>
              <a:sym typeface="Fira Sans Condensed"/>
            </a:endParaRPr>
          </a:p>
          <a:p>
            <a:pPr indent="-336550" lvl="1" marL="914400" rtl="0" algn="l">
              <a:lnSpc>
                <a:spcPct val="115000"/>
              </a:lnSpc>
              <a:spcBef>
                <a:spcPts val="300"/>
              </a:spcBef>
              <a:spcAft>
                <a:spcPts val="0"/>
              </a:spcAft>
              <a:buClr>
                <a:schemeClr val="dk1"/>
              </a:buClr>
              <a:buSzPts val="1700"/>
              <a:buFont typeface="Fira Sans Condensed"/>
              <a:buChar char="○"/>
            </a:pPr>
            <a:r>
              <a:rPr lang="en-GB" sz="1700">
                <a:solidFill>
                  <a:schemeClr val="dk1"/>
                </a:solidFill>
                <a:latin typeface="Fira Sans Condensed"/>
                <a:ea typeface="Fira Sans Condensed"/>
                <a:cs typeface="Fira Sans Condensed"/>
                <a:sym typeface="Fira Sans Condensed"/>
              </a:rPr>
              <a:t>Assessment deadlines are available in subject course booklets, and on Google Classroom</a:t>
            </a:r>
            <a:endParaRPr sz="1700">
              <a:solidFill>
                <a:schemeClr val="dk1"/>
              </a:solidFill>
              <a:latin typeface="Fira Sans Condensed"/>
              <a:ea typeface="Fira Sans Condensed"/>
              <a:cs typeface="Fira Sans Condensed"/>
              <a:sym typeface="Fira Sans Condensed"/>
            </a:endParaRPr>
          </a:p>
          <a:p>
            <a:pPr indent="-336550" lvl="1" marL="914400" rtl="0" algn="l">
              <a:lnSpc>
                <a:spcPct val="115000"/>
              </a:lnSpc>
              <a:spcBef>
                <a:spcPts val="300"/>
              </a:spcBef>
              <a:spcAft>
                <a:spcPts val="0"/>
              </a:spcAft>
              <a:buClr>
                <a:schemeClr val="dk1"/>
              </a:buClr>
              <a:buSzPts val="1700"/>
              <a:buFont typeface="Fira Sans Condensed"/>
              <a:buChar char="○"/>
            </a:pPr>
            <a:r>
              <a:rPr lang="en-GB" sz="1700">
                <a:solidFill>
                  <a:schemeClr val="dk1"/>
                </a:solidFill>
                <a:latin typeface="Fira Sans Condensed"/>
                <a:ea typeface="Fira Sans Condensed"/>
                <a:cs typeface="Fira Sans Condensed"/>
                <a:sym typeface="Fira Sans Condensed"/>
              </a:rPr>
              <a:t>The exam timetable is available on the NZQA website</a:t>
            </a:r>
            <a:endParaRPr sz="1700">
              <a:solidFill>
                <a:schemeClr val="dk1"/>
              </a:solidFill>
              <a:latin typeface="Fira Sans Condensed"/>
              <a:ea typeface="Fira Sans Condensed"/>
              <a:cs typeface="Fira Sans Condensed"/>
              <a:sym typeface="Fira Sans Condensed"/>
            </a:endParaRPr>
          </a:p>
          <a:p>
            <a:pPr indent="-336550" lvl="1" marL="914400" rtl="0" algn="l">
              <a:lnSpc>
                <a:spcPct val="115000"/>
              </a:lnSpc>
              <a:spcBef>
                <a:spcPts val="300"/>
              </a:spcBef>
              <a:spcAft>
                <a:spcPts val="0"/>
              </a:spcAft>
              <a:buClr>
                <a:schemeClr val="dk1"/>
              </a:buClr>
              <a:buSzPts val="1700"/>
              <a:buFont typeface="Fira Sans Condensed"/>
              <a:buChar char="○"/>
            </a:pPr>
            <a:r>
              <a:rPr lang="en-GB" sz="1700">
                <a:solidFill>
                  <a:schemeClr val="dk1"/>
                </a:solidFill>
                <a:latin typeface="Fira Sans Condensed"/>
                <a:ea typeface="Fira Sans Condensed"/>
                <a:cs typeface="Fira Sans Condensed"/>
                <a:sym typeface="Fira Sans Condensed"/>
              </a:rPr>
              <a:t>You can sign up to receive your child’s Google Classroom Guardian Summary</a:t>
            </a:r>
            <a:endParaRPr sz="17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30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Provide a quiet, distraction-free space for study and revision</a:t>
            </a:r>
            <a:endParaRPr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30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Keep lines of communication open - tutor teachers can help with course selection, class teachers with assessment </a:t>
            </a:r>
            <a:r>
              <a:rPr lang="en-GB" sz="1800">
                <a:solidFill>
                  <a:schemeClr val="dk1"/>
                </a:solidFill>
                <a:latin typeface="Fira Sans Condensed"/>
                <a:ea typeface="Fira Sans Condensed"/>
                <a:cs typeface="Fira Sans Condensed"/>
                <a:sym typeface="Fira Sans Condensed"/>
              </a:rPr>
              <a:t>information</a:t>
            </a:r>
            <a:endParaRPr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30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Support </a:t>
            </a:r>
            <a:r>
              <a:rPr lang="en-GB" sz="1800">
                <a:solidFill>
                  <a:schemeClr val="dk1"/>
                </a:solidFill>
                <a:latin typeface="Fira Sans Condensed"/>
                <a:ea typeface="Fira Sans Condensed"/>
                <a:cs typeface="Fira Sans Condensed"/>
                <a:sym typeface="Fira Sans Condensed"/>
              </a:rPr>
              <a:t>regular attendance - every lesson counts!</a:t>
            </a:r>
            <a:endParaRPr sz="1800">
              <a:solidFill>
                <a:schemeClr val="dk1"/>
              </a:solidFill>
              <a:latin typeface="Fira Sans Condensed"/>
              <a:ea typeface="Fira Sans Condensed"/>
              <a:cs typeface="Fira Sans Condensed"/>
              <a:sym typeface="Fira Sans Condensed"/>
            </a:endParaRPr>
          </a:p>
          <a:p>
            <a:pPr indent="-342900" lvl="0" marL="457200" rtl="0" algn="l">
              <a:lnSpc>
                <a:spcPct val="115000"/>
              </a:lnSpc>
              <a:spcBef>
                <a:spcPts val="30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H</a:t>
            </a:r>
            <a:r>
              <a:rPr lang="en-GB" sz="1800">
                <a:solidFill>
                  <a:schemeClr val="dk1"/>
                </a:solidFill>
                <a:latin typeface="Fira Sans Condensed"/>
                <a:ea typeface="Fira Sans Condensed"/>
                <a:cs typeface="Fira Sans Condensed"/>
                <a:sym typeface="Fira Sans Condensed"/>
              </a:rPr>
              <a:t>elp your young person keep track of the credits they need for their chosen pathway</a:t>
            </a:r>
            <a:endParaRPr b="1" sz="1800">
              <a:solidFill>
                <a:schemeClr val="dk1"/>
              </a:solidFill>
              <a:latin typeface="Fira Sans Condensed"/>
              <a:ea typeface="Fira Sans Condensed"/>
              <a:cs typeface="Fira Sans Condensed"/>
              <a:sym typeface="Fira Sans Condensed"/>
            </a:endParaRPr>
          </a:p>
          <a:p>
            <a:pPr indent="-336550" lvl="1" marL="914400" rtl="0" algn="l">
              <a:lnSpc>
                <a:spcPct val="115000"/>
              </a:lnSpc>
              <a:spcBef>
                <a:spcPts val="300"/>
              </a:spcBef>
              <a:spcAft>
                <a:spcPts val="0"/>
              </a:spcAft>
              <a:buClr>
                <a:schemeClr val="dk1"/>
              </a:buClr>
              <a:buSzPts val="1700"/>
              <a:buFont typeface="Fira Sans Condensed"/>
              <a:buChar char="○"/>
            </a:pPr>
            <a:r>
              <a:rPr lang="en-GB" sz="1700">
                <a:solidFill>
                  <a:schemeClr val="dk1"/>
                </a:solidFill>
                <a:latin typeface="Fira Sans Condensed"/>
                <a:ea typeface="Fira Sans Condensed"/>
                <a:cs typeface="Fira Sans Condensed"/>
                <a:sym typeface="Fira Sans Condensed"/>
              </a:rPr>
              <a:t>Senior students receive NCEA progress reports every 5-6 weeks. </a:t>
            </a:r>
            <a:endParaRPr sz="1700">
              <a:solidFill>
                <a:schemeClr val="dk1"/>
              </a:solidFill>
              <a:latin typeface="Fira Sans Condensed"/>
              <a:ea typeface="Fira Sans Condensed"/>
              <a:cs typeface="Fira Sans Condensed"/>
              <a:sym typeface="Fira Sans Condensed"/>
            </a:endParaRPr>
          </a:p>
          <a:p>
            <a:pPr indent="-323850" lvl="1" marL="914400" rtl="0" algn="l">
              <a:lnSpc>
                <a:spcPct val="115000"/>
              </a:lnSpc>
              <a:spcBef>
                <a:spcPts val="300"/>
              </a:spcBef>
              <a:spcAft>
                <a:spcPts val="0"/>
              </a:spcAft>
              <a:buClr>
                <a:schemeClr val="dk1"/>
              </a:buClr>
              <a:buSzPts val="1500"/>
              <a:buFont typeface="Fira Sans Condensed"/>
              <a:buChar char="○"/>
            </a:pPr>
            <a:r>
              <a:rPr lang="en-GB" sz="1700">
                <a:solidFill>
                  <a:schemeClr val="dk1"/>
                </a:solidFill>
                <a:latin typeface="Fira Sans Condensed"/>
                <a:ea typeface="Fira Sans Condensed"/>
                <a:cs typeface="Fira Sans Condensed"/>
                <a:sym typeface="Fira Sans Condensed"/>
              </a:rPr>
              <a:t>You can also access attendance and results in the parent portal.  If you need assistance logging on, please contact the office.</a:t>
            </a:r>
            <a:r>
              <a:rPr lang="en-GB" sz="1800">
                <a:solidFill>
                  <a:schemeClr val="dk1"/>
                </a:solidFill>
                <a:latin typeface="Fira Sans Condensed"/>
                <a:ea typeface="Fira Sans Condensed"/>
                <a:cs typeface="Fira Sans Condensed"/>
                <a:sym typeface="Fira Sans Condensed"/>
              </a:rPr>
              <a:t> </a:t>
            </a:r>
            <a:endParaRPr sz="1800">
              <a:solidFill>
                <a:schemeClr val="dk1"/>
              </a:solidFill>
              <a:latin typeface="Fira Sans Condensed"/>
              <a:ea typeface="Fira Sans Condensed"/>
              <a:cs typeface="Fira Sans Condensed"/>
              <a:sym typeface="Fira Sans Condensed"/>
            </a:endParaRPr>
          </a:p>
          <a:p>
            <a:pPr indent="0" lvl="0" marL="0" rtl="0" algn="l">
              <a:lnSpc>
                <a:spcPct val="115000"/>
              </a:lnSpc>
              <a:spcBef>
                <a:spcPts val="300"/>
              </a:spcBef>
              <a:spcAft>
                <a:spcPts val="0"/>
              </a:spcAft>
              <a:buNone/>
            </a:pPr>
            <a:r>
              <a:t/>
            </a:r>
            <a:endParaRPr sz="16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6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900">
              <a:solidFill>
                <a:schemeClr val="dk1"/>
              </a:solidFill>
              <a:latin typeface="Fira Sans Condensed"/>
              <a:ea typeface="Fira Sans Condensed"/>
              <a:cs typeface="Fira Sans Condensed"/>
              <a:sym typeface="Fira Sans Condensed"/>
            </a:endParaRPr>
          </a:p>
        </p:txBody>
      </p:sp>
      <p:sp>
        <p:nvSpPr>
          <p:cNvPr id="401" name="Google Shape;401;p44"/>
          <p:cNvSpPr txBox="1"/>
          <p:nvPr>
            <p:ph type="ctrTitle"/>
          </p:nvPr>
        </p:nvSpPr>
        <p:spPr>
          <a:xfrm>
            <a:off x="357750" y="728525"/>
            <a:ext cx="8428500" cy="3375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80706"/>
              <a:buFont typeface="Arial"/>
              <a:buNone/>
            </a:pPr>
            <a:r>
              <a:rPr b="1" lang="en-GB" sz="4088">
                <a:latin typeface="Fira Sans Condensed"/>
                <a:ea typeface="Fira Sans Condensed"/>
                <a:cs typeface="Fira Sans Condensed"/>
                <a:sym typeface="Fira Sans Condensed"/>
              </a:rPr>
              <a:t>How can whānau support?</a:t>
            </a:r>
            <a:endParaRPr b="1" sz="4088">
              <a:latin typeface="Fira Sans Condensed"/>
              <a:ea typeface="Fira Sans Condensed"/>
              <a:cs typeface="Fira Sans Condensed"/>
              <a:sym typeface="Fira Sans Condensed"/>
            </a:endParaRPr>
          </a:p>
          <a:p>
            <a:pPr indent="0" lvl="0" marL="0" rtl="0" algn="ctr">
              <a:lnSpc>
                <a:spcPct val="90000"/>
              </a:lnSpc>
              <a:spcBef>
                <a:spcPts val="0"/>
              </a:spcBef>
              <a:spcAft>
                <a:spcPts val="0"/>
              </a:spcAft>
              <a:buClr>
                <a:schemeClr val="dk1"/>
              </a:buClr>
              <a:buSzPct val="103125"/>
              <a:buFont typeface="Arial"/>
              <a:buNone/>
            </a:pPr>
            <a:r>
              <a:t/>
            </a:r>
            <a:endParaRPr sz="3200">
              <a:latin typeface="Fira Sans Condensed Medium"/>
              <a:ea typeface="Fira Sans Condensed Medium"/>
              <a:cs typeface="Fira Sans Condensed Medium"/>
              <a:sym typeface="Fira Sans Condensed Medium"/>
            </a:endParaRPr>
          </a:p>
          <a:p>
            <a:pPr indent="0" lvl="0" marL="0" rtl="0" algn="l">
              <a:lnSpc>
                <a:spcPct val="90000"/>
              </a:lnSpc>
              <a:spcBef>
                <a:spcPts val="0"/>
              </a:spcBef>
              <a:spcAft>
                <a:spcPts val="0"/>
              </a:spcAft>
              <a:buClr>
                <a:schemeClr val="dk1"/>
              </a:buClr>
              <a:buSzPct val="115789"/>
              <a:buFont typeface="Arial"/>
              <a:buNone/>
            </a:pPr>
            <a:r>
              <a:t/>
            </a:r>
            <a:endParaRPr b="1" sz="2850">
              <a:latin typeface="Fira Sans Condensed"/>
              <a:ea typeface="Fira Sans Condensed"/>
              <a:cs typeface="Fira Sans Condensed"/>
              <a:sym typeface="Fira Sans Condensed"/>
            </a:endParaRPr>
          </a:p>
        </p:txBody>
      </p:sp>
      <p:cxnSp>
        <p:nvCxnSpPr>
          <p:cNvPr id="402" name="Google Shape;402;p44"/>
          <p:cNvCxnSpPr/>
          <p:nvPr/>
        </p:nvCxnSpPr>
        <p:spPr>
          <a:xfrm>
            <a:off x="524423" y="522386"/>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403" name="Google Shape;403;p44"/>
          <p:cNvCxnSpPr/>
          <p:nvPr/>
        </p:nvCxnSpPr>
        <p:spPr>
          <a:xfrm>
            <a:off x="7318923" y="522386"/>
            <a:ext cx="1234800" cy="0"/>
          </a:xfrm>
          <a:prstGeom prst="straightConnector1">
            <a:avLst/>
          </a:prstGeom>
          <a:noFill/>
          <a:ln cap="flat" cmpd="sng" w="114300">
            <a:solidFill>
              <a:srgbClr val="FFD966"/>
            </a:solidFill>
            <a:prstDash val="solid"/>
            <a:round/>
            <a:headEnd len="med" w="med" type="none"/>
            <a:tailEnd len="med" w="med" type="none"/>
          </a:ln>
        </p:spPr>
      </p:cxnSp>
      <p:sp>
        <p:nvSpPr>
          <p:cNvPr id="404" name="Google Shape;404;p44"/>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grpSp>
        <p:nvGrpSpPr>
          <p:cNvPr id="405" name="Google Shape;405;p44"/>
          <p:cNvGrpSpPr/>
          <p:nvPr/>
        </p:nvGrpSpPr>
        <p:grpSpPr>
          <a:xfrm>
            <a:off x="0" y="5930600"/>
            <a:ext cx="9144003" cy="958902"/>
            <a:chOff x="0" y="5892500"/>
            <a:chExt cx="9144003" cy="958902"/>
          </a:xfrm>
        </p:grpSpPr>
        <p:pic>
          <p:nvPicPr>
            <p:cNvPr id="406" name="Google Shape;406;p44"/>
            <p:cNvPicPr preferRelativeResize="0"/>
            <p:nvPr/>
          </p:nvPicPr>
          <p:blipFill rotWithShape="1">
            <a:blip r:embed="rId3">
              <a:alphaModFix/>
            </a:blip>
            <a:srcRect b="64562" l="0" r="0" t="20738"/>
            <a:stretch/>
          </p:blipFill>
          <p:spPr>
            <a:xfrm>
              <a:off x="0" y="5892500"/>
              <a:ext cx="9144003" cy="958902"/>
            </a:xfrm>
            <a:prstGeom prst="rect">
              <a:avLst/>
            </a:prstGeom>
            <a:noFill/>
            <a:ln>
              <a:noFill/>
            </a:ln>
          </p:spPr>
        </p:pic>
        <p:pic>
          <p:nvPicPr>
            <p:cNvPr id="407" name="Google Shape;407;p44"/>
            <p:cNvPicPr preferRelativeResize="0"/>
            <p:nvPr/>
          </p:nvPicPr>
          <p:blipFill rotWithShape="1">
            <a:blip r:embed="rId4">
              <a:alphaModFix/>
            </a:blip>
            <a:srcRect b="0" l="0" r="65170" t="0"/>
            <a:stretch/>
          </p:blipFill>
          <p:spPr>
            <a:xfrm>
              <a:off x="161624" y="5984300"/>
              <a:ext cx="440597" cy="702000"/>
            </a:xfrm>
            <a:prstGeom prst="rect">
              <a:avLst/>
            </a:prstGeom>
            <a:noFill/>
            <a:ln>
              <a:noFill/>
            </a:ln>
          </p:spPr>
        </p:pic>
        <p:sp>
          <p:nvSpPr>
            <p:cNvPr id="408" name="Google Shape;408;p44"/>
            <p:cNvSpPr txBox="1"/>
            <p:nvPr/>
          </p:nvSpPr>
          <p:spPr>
            <a:xfrm>
              <a:off x="609893" y="6104892"/>
              <a:ext cx="3095400" cy="702000"/>
            </a:xfrm>
            <a:prstGeom prst="rect">
              <a:avLst/>
            </a:prstGeom>
            <a:noFill/>
            <a:ln>
              <a:noFill/>
            </a:ln>
          </p:spPr>
          <p:txBody>
            <a:bodyPr anchorCtr="0" anchor="t" bIns="58025" lIns="58025" spcFirstLastPara="1" rIns="58025" wrap="square" tIns="58025">
              <a:spAutoFit/>
            </a:bodyPr>
            <a:lstStyle/>
            <a:p>
              <a:pPr indent="0" lvl="0" marL="0" rtl="0" algn="l">
                <a:spcBef>
                  <a:spcPts val="0"/>
                </a:spcBef>
                <a:spcAft>
                  <a:spcPts val="0"/>
                </a:spcAft>
                <a:buNone/>
              </a:pPr>
              <a:r>
                <a:rPr lang="en-GB" sz="800">
                  <a:solidFill>
                    <a:schemeClr val="lt1"/>
                  </a:solidFill>
                  <a:latin typeface="Cormorant Garamond"/>
                  <a:ea typeface="Cormorant Garamond"/>
                  <a:cs typeface="Cormorant Garamond"/>
                  <a:sym typeface="Cormorant Garamond"/>
                </a:rPr>
                <a:t>TE KĀRETI TAMATĀNE O TE WHANGANUI-A-TARA</a:t>
              </a:r>
              <a:endParaRPr sz="800">
                <a:solidFill>
                  <a:schemeClr val="lt1"/>
                </a:solidFill>
                <a:latin typeface="Cormorant Garamond"/>
                <a:ea typeface="Cormorant Garamond"/>
                <a:cs typeface="Cormorant Garamond"/>
                <a:sym typeface="Cormorant Garamond"/>
              </a:endParaRPr>
            </a:p>
            <a:p>
              <a:pPr indent="0" lvl="0" marL="0" rtl="0" algn="l">
                <a:spcBef>
                  <a:spcPts val="0"/>
                </a:spcBef>
                <a:spcAft>
                  <a:spcPts val="0"/>
                </a:spcAft>
                <a:buNone/>
              </a:pPr>
              <a:r>
                <a:rPr lang="en-GB" sz="1700">
                  <a:solidFill>
                    <a:schemeClr val="lt1"/>
                  </a:solidFill>
                  <a:latin typeface="Cormorant Garamond SemiBold"/>
                  <a:ea typeface="Cormorant Garamond SemiBold"/>
                  <a:cs typeface="Cormorant Garamond SemiBold"/>
                  <a:sym typeface="Cormorant Garamond SemiBold"/>
                </a:rPr>
                <a:t>WELLINGTON COLLEGE</a:t>
              </a:r>
              <a:endParaRPr sz="1700">
                <a:solidFill>
                  <a:schemeClr val="lt1"/>
                </a:solidFill>
                <a:latin typeface="Cormorant Garamond SemiBold"/>
                <a:ea typeface="Cormorant Garamond SemiBold"/>
                <a:cs typeface="Cormorant Garamond SemiBold"/>
                <a:sym typeface="Cormorant Garamond SemiBold"/>
              </a:endParaRPr>
            </a:p>
            <a:p>
              <a:pPr indent="0" lvl="0" marL="0" rtl="0" algn="l">
                <a:spcBef>
                  <a:spcPts val="0"/>
                </a:spcBef>
                <a:spcAft>
                  <a:spcPts val="0"/>
                </a:spcAft>
                <a:buNone/>
              </a:pPr>
              <a:r>
                <a:t/>
              </a:r>
              <a:endParaRPr sz="1300">
                <a:solidFill>
                  <a:schemeClr val="lt1"/>
                </a:solidFill>
              </a:endParaRPr>
            </a:p>
          </p:txBody>
        </p:sp>
      </p:grpSp>
      <p:sp>
        <p:nvSpPr>
          <p:cNvPr id="409" name="Google Shape;409;p44"/>
          <p:cNvSpPr txBox="1"/>
          <p:nvPr/>
        </p:nvSpPr>
        <p:spPr>
          <a:xfrm>
            <a:off x="5543850" y="608530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94" name="Shape 94"/>
        <p:cNvGrpSpPr/>
        <p:nvPr/>
      </p:nvGrpSpPr>
      <p:grpSpPr>
        <a:xfrm>
          <a:off x="0" y="0"/>
          <a:ext cx="0" cy="0"/>
          <a:chOff x="0" y="0"/>
          <a:chExt cx="0" cy="0"/>
        </a:xfrm>
      </p:grpSpPr>
      <p:sp>
        <p:nvSpPr>
          <p:cNvPr id="95" name="Google Shape;95;p18"/>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sp>
        <p:nvSpPr>
          <p:cNvPr id="96" name="Google Shape;96;p18"/>
          <p:cNvSpPr txBox="1"/>
          <p:nvPr/>
        </p:nvSpPr>
        <p:spPr>
          <a:xfrm>
            <a:off x="193325" y="150125"/>
            <a:ext cx="4705200" cy="573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GB" sz="3000">
                <a:solidFill>
                  <a:schemeClr val="dk1"/>
                </a:solidFill>
                <a:latin typeface="Fira Sans Condensed"/>
                <a:ea typeface="Fira Sans Condensed"/>
                <a:cs typeface="Fira Sans Condensed"/>
                <a:sym typeface="Fira Sans Condensed"/>
              </a:rPr>
              <a:t>What is NCEA?</a:t>
            </a:r>
            <a:endParaRPr sz="3000">
              <a:solidFill>
                <a:schemeClr val="dk1"/>
              </a:solidFill>
              <a:latin typeface="Fira Sans Condensed Medium"/>
              <a:ea typeface="Fira Sans Condensed Medium"/>
              <a:cs typeface="Fira Sans Condensed Medium"/>
              <a:sym typeface="Fira Sans Condensed Medium"/>
            </a:endParaRPr>
          </a:p>
        </p:txBody>
      </p:sp>
      <p:sp>
        <p:nvSpPr>
          <p:cNvPr id="97" name="Google Shape;97;p18"/>
          <p:cNvSpPr txBox="1"/>
          <p:nvPr/>
        </p:nvSpPr>
        <p:spPr>
          <a:xfrm>
            <a:off x="193325" y="1176925"/>
            <a:ext cx="5004600" cy="43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800">
                <a:solidFill>
                  <a:schemeClr val="dk1"/>
                </a:solidFill>
                <a:latin typeface="Fira Sans Condensed"/>
                <a:ea typeface="Fira Sans Condensed"/>
                <a:cs typeface="Fira Sans Condensed"/>
                <a:sym typeface="Fira Sans Condensed"/>
              </a:rPr>
              <a:t>NCEA</a:t>
            </a:r>
            <a:r>
              <a:rPr lang="en-GB" sz="2800">
                <a:solidFill>
                  <a:schemeClr val="dk1"/>
                </a:solidFill>
                <a:latin typeface="Fira Sans Condensed"/>
                <a:ea typeface="Fira Sans Condensed"/>
                <a:cs typeface="Fira Sans Condensed"/>
                <a:sym typeface="Fira Sans Condensed"/>
              </a:rPr>
              <a:t> = National Certificate of Educational Achievement</a:t>
            </a:r>
            <a:endParaRPr sz="28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2600">
              <a:solidFill>
                <a:schemeClr val="dk1"/>
              </a:solidFill>
              <a:latin typeface="Fira Sans Condensed"/>
              <a:ea typeface="Fira Sans Condensed"/>
              <a:cs typeface="Fira Sans Condensed"/>
              <a:sym typeface="Fira Sans Condensed"/>
            </a:endParaRPr>
          </a:p>
          <a:p>
            <a:pPr indent="-342900" lvl="0" marL="457200" rtl="0" algn="l">
              <a:spcBef>
                <a:spcPts val="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Administered by NZQA (the New Zealand Qualifications Authority)</a:t>
            </a:r>
            <a:endParaRPr sz="1800">
              <a:solidFill>
                <a:schemeClr val="dk1"/>
              </a:solidFill>
              <a:latin typeface="Fira Sans Condensed"/>
              <a:ea typeface="Fira Sans Condensed"/>
              <a:cs typeface="Fira Sans Condensed"/>
              <a:sym typeface="Fira Sans Condensed"/>
            </a:endParaRPr>
          </a:p>
          <a:p>
            <a:pPr indent="-342900" lvl="0" marL="457200" rtl="0" algn="l">
              <a:spcBef>
                <a:spcPts val="0"/>
              </a:spcBef>
              <a:spcAft>
                <a:spcPts val="0"/>
              </a:spcAft>
              <a:buClr>
                <a:schemeClr val="dk1"/>
              </a:buClr>
              <a:buSzPts val="1800"/>
              <a:buFont typeface="Fira Sans Condensed"/>
              <a:buChar char="●"/>
            </a:pPr>
            <a:r>
              <a:rPr lang="en-GB" sz="1800">
                <a:solidFill>
                  <a:schemeClr val="dk1"/>
                </a:solidFill>
                <a:latin typeface="Fira Sans Condensed"/>
                <a:ea typeface="Fira Sans Condensed"/>
                <a:cs typeface="Fira Sans Condensed"/>
                <a:sym typeface="Fira Sans Condensed"/>
              </a:rPr>
              <a:t>Internationally recognised</a:t>
            </a:r>
            <a:endParaRPr sz="18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8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n-GB" sz="1800">
                <a:solidFill>
                  <a:schemeClr val="dk1"/>
                </a:solidFill>
                <a:latin typeface="Fira Sans Condensed"/>
                <a:ea typeface="Fira Sans Condensed"/>
                <a:cs typeface="Fira Sans Condensed"/>
                <a:sym typeface="Fira Sans Condensed"/>
              </a:rPr>
              <a:t>There are three levels of NCEA.  Typically, students work </a:t>
            </a:r>
            <a:r>
              <a:rPr lang="en-GB" sz="1800">
                <a:solidFill>
                  <a:schemeClr val="dk1"/>
                </a:solidFill>
                <a:latin typeface="Fira Sans Condensed"/>
                <a:ea typeface="Fira Sans Condensed"/>
                <a:cs typeface="Fira Sans Condensed"/>
                <a:sym typeface="Fira Sans Condensed"/>
              </a:rPr>
              <a:t>through</a:t>
            </a:r>
            <a:r>
              <a:rPr lang="en-GB" sz="1800">
                <a:solidFill>
                  <a:schemeClr val="dk1"/>
                </a:solidFill>
                <a:latin typeface="Fira Sans Condensed"/>
                <a:ea typeface="Fira Sans Condensed"/>
                <a:cs typeface="Fira Sans Condensed"/>
                <a:sym typeface="Fira Sans Condensed"/>
              </a:rPr>
              <a:t> Levels 1 - 3 in Years 11 - 13 at secondary </a:t>
            </a:r>
            <a:r>
              <a:rPr lang="en-GB" sz="1800">
                <a:solidFill>
                  <a:schemeClr val="dk1"/>
                </a:solidFill>
                <a:latin typeface="Fira Sans Condensed"/>
                <a:ea typeface="Fira Sans Condensed"/>
                <a:cs typeface="Fira Sans Condensed"/>
                <a:sym typeface="Fira Sans Condensed"/>
              </a:rPr>
              <a:t>school</a:t>
            </a:r>
            <a:r>
              <a:rPr lang="en-GB" sz="1800">
                <a:solidFill>
                  <a:schemeClr val="dk1"/>
                </a:solidFill>
                <a:latin typeface="Fira Sans Condensed"/>
                <a:ea typeface="Fira Sans Condensed"/>
                <a:cs typeface="Fira Sans Condensed"/>
                <a:sym typeface="Fira Sans Condensed"/>
              </a:rPr>
              <a:t>.  </a:t>
            </a:r>
            <a:endParaRPr sz="18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7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8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rPr b="1" lang="en-GB" sz="2000">
                <a:solidFill>
                  <a:schemeClr val="dk1"/>
                </a:solidFill>
                <a:latin typeface="Fira Sans Condensed"/>
                <a:ea typeface="Fira Sans Condensed"/>
                <a:cs typeface="Fira Sans Condensed"/>
                <a:sym typeface="Fira Sans Condensed"/>
              </a:rPr>
              <a:t>The </a:t>
            </a:r>
            <a:r>
              <a:rPr b="1" lang="en-GB" sz="2000">
                <a:solidFill>
                  <a:schemeClr val="dk1"/>
                </a:solidFill>
                <a:latin typeface="Fira Sans Condensed"/>
                <a:ea typeface="Fira Sans Condensed"/>
                <a:cs typeface="Fira Sans Condensed"/>
                <a:sym typeface="Fira Sans Condensed"/>
              </a:rPr>
              <a:t>flexibility</a:t>
            </a:r>
            <a:r>
              <a:rPr b="1" lang="en-GB" sz="2000">
                <a:solidFill>
                  <a:schemeClr val="dk1"/>
                </a:solidFill>
                <a:latin typeface="Fira Sans Condensed"/>
                <a:ea typeface="Fira Sans Condensed"/>
                <a:cs typeface="Fira Sans Condensed"/>
                <a:sym typeface="Fira Sans Condensed"/>
              </a:rPr>
              <a:t> of NCEA allows us to </a:t>
            </a:r>
            <a:r>
              <a:rPr b="1" lang="en-GB" sz="2000">
                <a:solidFill>
                  <a:schemeClr val="dk1"/>
                </a:solidFill>
                <a:latin typeface="Fira Sans Condensed"/>
                <a:ea typeface="Fira Sans Condensed"/>
                <a:cs typeface="Fira Sans Condensed"/>
                <a:sym typeface="Fira Sans Condensed"/>
              </a:rPr>
              <a:t>deliver</a:t>
            </a:r>
            <a:r>
              <a:rPr b="1" lang="en-GB" sz="2000">
                <a:solidFill>
                  <a:schemeClr val="dk1"/>
                </a:solidFill>
                <a:latin typeface="Fira Sans Condensed"/>
                <a:ea typeface="Fira Sans Condensed"/>
                <a:cs typeface="Fira Sans Condensed"/>
                <a:sym typeface="Fira Sans Condensed"/>
              </a:rPr>
              <a:t> learning that is personal, </a:t>
            </a:r>
            <a:r>
              <a:rPr b="1" lang="en-GB" sz="2000">
                <a:solidFill>
                  <a:schemeClr val="dk1"/>
                </a:solidFill>
                <a:latin typeface="Fira Sans Condensed"/>
                <a:ea typeface="Fira Sans Condensed"/>
                <a:cs typeface="Fira Sans Condensed"/>
                <a:sym typeface="Fira Sans Condensed"/>
              </a:rPr>
              <a:t>engaging</a:t>
            </a:r>
            <a:r>
              <a:rPr b="1" lang="en-GB" sz="2000">
                <a:solidFill>
                  <a:schemeClr val="dk1"/>
                </a:solidFill>
                <a:latin typeface="Fira Sans Condensed"/>
                <a:ea typeface="Fira Sans Condensed"/>
                <a:cs typeface="Fira Sans Condensed"/>
                <a:sym typeface="Fira Sans Condensed"/>
              </a:rPr>
              <a:t> and empowering.</a:t>
            </a:r>
            <a:endParaRPr b="1" sz="20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2000">
              <a:solidFill>
                <a:schemeClr val="dk1"/>
              </a:solidFill>
              <a:latin typeface="Fira Sans Condensed"/>
              <a:ea typeface="Fira Sans Condensed"/>
              <a:cs typeface="Fira Sans Condensed"/>
              <a:sym typeface="Fira Sans Condensed"/>
            </a:endParaRPr>
          </a:p>
        </p:txBody>
      </p:sp>
      <p:pic>
        <p:nvPicPr>
          <p:cNvPr id="98" name="Google Shape;98;p18"/>
          <p:cNvPicPr preferRelativeResize="0"/>
          <p:nvPr/>
        </p:nvPicPr>
        <p:blipFill rotWithShape="1">
          <a:blip r:embed="rId3">
            <a:alphaModFix/>
          </a:blip>
          <a:srcRect b="0" l="32702" r="35321" t="9330"/>
          <a:stretch/>
        </p:blipFill>
        <p:spPr>
          <a:xfrm>
            <a:off x="5372225" y="0"/>
            <a:ext cx="3771776" cy="5994985"/>
          </a:xfrm>
          <a:prstGeom prst="rect">
            <a:avLst/>
          </a:prstGeom>
          <a:noFill/>
          <a:ln>
            <a:noFill/>
          </a:ln>
        </p:spPr>
      </p:pic>
      <p:cxnSp>
        <p:nvCxnSpPr>
          <p:cNvPr id="99" name="Google Shape;99;p18"/>
          <p:cNvCxnSpPr/>
          <p:nvPr/>
        </p:nvCxnSpPr>
        <p:spPr>
          <a:xfrm>
            <a:off x="193323" y="927411"/>
            <a:ext cx="1234800" cy="0"/>
          </a:xfrm>
          <a:prstGeom prst="straightConnector1">
            <a:avLst/>
          </a:prstGeom>
          <a:noFill/>
          <a:ln cap="flat" cmpd="sng" w="114300">
            <a:solidFill>
              <a:srgbClr val="FFD966"/>
            </a:solidFill>
            <a:prstDash val="solid"/>
            <a:round/>
            <a:headEnd len="med" w="med" type="none"/>
            <a:tailEnd len="med" w="med" type="none"/>
          </a:ln>
        </p:spPr>
      </p:cxnSp>
      <p:sp>
        <p:nvSpPr>
          <p:cNvPr id="100" name="Google Shape;100;p18"/>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grpSp>
        <p:nvGrpSpPr>
          <p:cNvPr id="101" name="Google Shape;101;p18"/>
          <p:cNvGrpSpPr/>
          <p:nvPr/>
        </p:nvGrpSpPr>
        <p:grpSpPr>
          <a:xfrm>
            <a:off x="0" y="5930600"/>
            <a:ext cx="9144003" cy="958902"/>
            <a:chOff x="0" y="5892500"/>
            <a:chExt cx="9144003" cy="958902"/>
          </a:xfrm>
        </p:grpSpPr>
        <p:pic>
          <p:nvPicPr>
            <p:cNvPr id="102" name="Google Shape;102;p18"/>
            <p:cNvPicPr preferRelativeResize="0"/>
            <p:nvPr/>
          </p:nvPicPr>
          <p:blipFill rotWithShape="1">
            <a:blip r:embed="rId4">
              <a:alphaModFix/>
            </a:blip>
            <a:srcRect b="64562" l="0" r="0" t="20738"/>
            <a:stretch/>
          </p:blipFill>
          <p:spPr>
            <a:xfrm>
              <a:off x="0" y="5892500"/>
              <a:ext cx="9144003" cy="958902"/>
            </a:xfrm>
            <a:prstGeom prst="rect">
              <a:avLst/>
            </a:prstGeom>
            <a:noFill/>
            <a:ln>
              <a:noFill/>
            </a:ln>
          </p:spPr>
        </p:pic>
        <p:pic>
          <p:nvPicPr>
            <p:cNvPr id="103" name="Google Shape;103;p18"/>
            <p:cNvPicPr preferRelativeResize="0"/>
            <p:nvPr/>
          </p:nvPicPr>
          <p:blipFill rotWithShape="1">
            <a:blip r:embed="rId5">
              <a:alphaModFix/>
            </a:blip>
            <a:srcRect b="0" l="0" r="65170" t="0"/>
            <a:stretch/>
          </p:blipFill>
          <p:spPr>
            <a:xfrm>
              <a:off x="161624" y="5984300"/>
              <a:ext cx="440597" cy="702000"/>
            </a:xfrm>
            <a:prstGeom prst="rect">
              <a:avLst/>
            </a:prstGeom>
            <a:noFill/>
            <a:ln>
              <a:noFill/>
            </a:ln>
          </p:spPr>
        </p:pic>
        <p:sp>
          <p:nvSpPr>
            <p:cNvPr id="104" name="Google Shape;104;p18"/>
            <p:cNvSpPr txBox="1"/>
            <p:nvPr/>
          </p:nvSpPr>
          <p:spPr>
            <a:xfrm>
              <a:off x="609893" y="6104892"/>
              <a:ext cx="3095400" cy="702000"/>
            </a:xfrm>
            <a:prstGeom prst="rect">
              <a:avLst/>
            </a:prstGeom>
            <a:noFill/>
            <a:ln>
              <a:noFill/>
            </a:ln>
          </p:spPr>
          <p:txBody>
            <a:bodyPr anchorCtr="0" anchor="t" bIns="58025" lIns="58025" spcFirstLastPara="1" rIns="58025" wrap="square" tIns="58025">
              <a:spAutoFit/>
            </a:bodyPr>
            <a:lstStyle/>
            <a:p>
              <a:pPr indent="0" lvl="0" marL="0" rtl="0" algn="l">
                <a:spcBef>
                  <a:spcPts val="0"/>
                </a:spcBef>
                <a:spcAft>
                  <a:spcPts val="0"/>
                </a:spcAft>
                <a:buNone/>
              </a:pPr>
              <a:r>
                <a:rPr lang="en-GB" sz="800">
                  <a:solidFill>
                    <a:schemeClr val="lt1"/>
                  </a:solidFill>
                  <a:latin typeface="Cormorant Garamond"/>
                  <a:ea typeface="Cormorant Garamond"/>
                  <a:cs typeface="Cormorant Garamond"/>
                  <a:sym typeface="Cormorant Garamond"/>
                </a:rPr>
                <a:t>TE KĀRETI TAMATĀNE O TE WHANGANUI-A-TARA</a:t>
              </a:r>
              <a:endParaRPr sz="800">
                <a:solidFill>
                  <a:schemeClr val="lt1"/>
                </a:solidFill>
                <a:latin typeface="Cormorant Garamond"/>
                <a:ea typeface="Cormorant Garamond"/>
                <a:cs typeface="Cormorant Garamond"/>
                <a:sym typeface="Cormorant Garamond"/>
              </a:endParaRPr>
            </a:p>
            <a:p>
              <a:pPr indent="0" lvl="0" marL="0" rtl="0" algn="l">
                <a:spcBef>
                  <a:spcPts val="0"/>
                </a:spcBef>
                <a:spcAft>
                  <a:spcPts val="0"/>
                </a:spcAft>
                <a:buNone/>
              </a:pPr>
              <a:r>
                <a:rPr lang="en-GB" sz="1700">
                  <a:solidFill>
                    <a:schemeClr val="lt1"/>
                  </a:solidFill>
                  <a:latin typeface="Cormorant Garamond SemiBold"/>
                  <a:ea typeface="Cormorant Garamond SemiBold"/>
                  <a:cs typeface="Cormorant Garamond SemiBold"/>
                  <a:sym typeface="Cormorant Garamond SemiBold"/>
                </a:rPr>
                <a:t>WELLINGTON COLLEGE</a:t>
              </a:r>
              <a:endParaRPr sz="1700">
                <a:solidFill>
                  <a:schemeClr val="lt1"/>
                </a:solidFill>
                <a:latin typeface="Cormorant Garamond SemiBold"/>
                <a:ea typeface="Cormorant Garamond SemiBold"/>
                <a:cs typeface="Cormorant Garamond SemiBold"/>
                <a:sym typeface="Cormorant Garamond SemiBold"/>
              </a:endParaRPr>
            </a:p>
            <a:p>
              <a:pPr indent="0" lvl="0" marL="0" rtl="0" algn="l">
                <a:spcBef>
                  <a:spcPts val="0"/>
                </a:spcBef>
                <a:spcAft>
                  <a:spcPts val="0"/>
                </a:spcAft>
                <a:buNone/>
              </a:pPr>
              <a:r>
                <a:t/>
              </a:r>
              <a:endParaRPr sz="1300">
                <a:solidFill>
                  <a:schemeClr val="lt1"/>
                </a:solidFill>
              </a:endParaRPr>
            </a:p>
          </p:txBody>
        </p:sp>
      </p:grpSp>
      <p:sp>
        <p:nvSpPr>
          <p:cNvPr id="105" name="Google Shape;105;p18"/>
          <p:cNvSpPr txBox="1"/>
          <p:nvPr/>
        </p:nvSpPr>
        <p:spPr>
          <a:xfrm>
            <a:off x="5543850" y="608530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413" name="Shape 413"/>
        <p:cNvGrpSpPr/>
        <p:nvPr/>
      </p:nvGrpSpPr>
      <p:grpSpPr>
        <a:xfrm>
          <a:off x="0" y="0"/>
          <a:ext cx="0" cy="0"/>
          <a:chOff x="0" y="0"/>
          <a:chExt cx="0" cy="0"/>
        </a:xfrm>
      </p:grpSpPr>
      <p:sp>
        <p:nvSpPr>
          <p:cNvPr id="414" name="Google Shape;414;p45"/>
          <p:cNvSpPr txBox="1"/>
          <p:nvPr/>
        </p:nvSpPr>
        <p:spPr>
          <a:xfrm>
            <a:off x="2297625" y="1099775"/>
            <a:ext cx="6846300" cy="4618800"/>
          </a:xfrm>
          <a:prstGeom prst="rect">
            <a:avLst/>
          </a:prstGeom>
          <a:noFill/>
          <a:ln>
            <a:noFill/>
          </a:ln>
        </p:spPr>
        <p:txBody>
          <a:bodyPr anchorCtr="0" anchor="t" bIns="91425" lIns="91425" spcFirstLastPara="1" rIns="91425" wrap="square" tIns="91425">
            <a:noAutofit/>
          </a:bodyPr>
          <a:lstStyle/>
          <a:p>
            <a:pPr indent="-320675" lvl="0" marL="457200" rtl="0" algn="l">
              <a:lnSpc>
                <a:spcPct val="115000"/>
              </a:lnSpc>
              <a:spcBef>
                <a:spcPts val="0"/>
              </a:spcBef>
              <a:spcAft>
                <a:spcPts val="0"/>
              </a:spcAft>
              <a:buClr>
                <a:schemeClr val="dk1"/>
              </a:buClr>
              <a:buSzPts val="1450"/>
              <a:buChar char="●"/>
            </a:pPr>
            <a:r>
              <a:rPr b="1" lang="en-GB" sz="1450">
                <a:solidFill>
                  <a:schemeClr val="dk1"/>
                </a:solidFill>
                <a:latin typeface="Fira Sans Condensed"/>
                <a:ea typeface="Fira Sans Condensed"/>
                <a:cs typeface="Fira Sans Condensed"/>
                <a:sym typeface="Fira Sans Condensed"/>
              </a:rPr>
              <a:t>Subject Teacher- </a:t>
            </a:r>
            <a:r>
              <a:rPr lang="en-GB" sz="1450">
                <a:solidFill>
                  <a:schemeClr val="dk1"/>
                </a:solidFill>
                <a:latin typeface="Fira Sans Condensed"/>
                <a:ea typeface="Fira Sans Condensed"/>
                <a:cs typeface="Fira Sans Condensed"/>
                <a:sym typeface="Fira Sans Condensed"/>
              </a:rPr>
              <a:t>Can help clarify the course and assessment expectations, and due dates</a:t>
            </a:r>
            <a:endParaRPr sz="1450">
              <a:solidFill>
                <a:schemeClr val="dk1"/>
              </a:solidFill>
              <a:latin typeface="Fira Sans Condensed"/>
              <a:ea typeface="Fira Sans Condensed"/>
              <a:cs typeface="Fira Sans Condensed"/>
              <a:sym typeface="Fira Sans Condensed"/>
            </a:endParaRPr>
          </a:p>
          <a:p>
            <a:pPr indent="-320675" lvl="0" marL="457200" rtl="0" algn="l">
              <a:lnSpc>
                <a:spcPct val="115000"/>
              </a:lnSpc>
              <a:spcBef>
                <a:spcPts val="200"/>
              </a:spcBef>
              <a:spcAft>
                <a:spcPts val="0"/>
              </a:spcAft>
              <a:buClr>
                <a:schemeClr val="dk1"/>
              </a:buClr>
              <a:buSzPts val="1450"/>
              <a:buChar char="●"/>
            </a:pPr>
            <a:r>
              <a:rPr b="1" lang="en-GB" sz="1450">
                <a:solidFill>
                  <a:schemeClr val="dk1"/>
                </a:solidFill>
                <a:latin typeface="Fira Sans Condensed"/>
                <a:ea typeface="Fira Sans Condensed"/>
                <a:cs typeface="Fira Sans Condensed"/>
                <a:sym typeface="Fira Sans Condensed"/>
              </a:rPr>
              <a:t>Subject HOD </a:t>
            </a:r>
            <a:r>
              <a:rPr lang="en-GB" sz="1450">
                <a:solidFill>
                  <a:schemeClr val="dk1"/>
                </a:solidFill>
                <a:latin typeface="Fira Sans Condensed"/>
                <a:ea typeface="Fira Sans Condensed"/>
                <a:cs typeface="Fira Sans Condensed"/>
                <a:sym typeface="Fira Sans Condensed"/>
              </a:rPr>
              <a:t>- Can help with assessment procedures</a:t>
            </a:r>
            <a:endParaRPr b="1" sz="1450">
              <a:solidFill>
                <a:schemeClr val="dk1"/>
              </a:solidFill>
              <a:latin typeface="Fira Sans Condensed"/>
              <a:ea typeface="Fira Sans Condensed"/>
              <a:cs typeface="Fira Sans Condensed"/>
              <a:sym typeface="Fira Sans Condensed"/>
            </a:endParaRPr>
          </a:p>
          <a:p>
            <a:pPr indent="-320675" lvl="0" marL="457200" rtl="0" algn="l">
              <a:lnSpc>
                <a:spcPct val="115000"/>
              </a:lnSpc>
              <a:spcBef>
                <a:spcPts val="200"/>
              </a:spcBef>
              <a:spcAft>
                <a:spcPts val="0"/>
              </a:spcAft>
              <a:buClr>
                <a:schemeClr val="dk1"/>
              </a:buClr>
              <a:buSzPts val="1450"/>
              <a:buChar char="●"/>
            </a:pPr>
            <a:r>
              <a:rPr b="1" lang="en-GB" sz="1450">
                <a:solidFill>
                  <a:schemeClr val="dk1"/>
                </a:solidFill>
                <a:latin typeface="Fira Sans Condensed"/>
                <a:ea typeface="Fira Sans Condensed"/>
                <a:cs typeface="Fira Sans Condensed"/>
                <a:sym typeface="Fira Sans Condensed"/>
              </a:rPr>
              <a:t>Tutor Teacher </a:t>
            </a:r>
            <a:r>
              <a:rPr lang="en-GB" sz="1450">
                <a:solidFill>
                  <a:schemeClr val="dk1"/>
                </a:solidFill>
                <a:latin typeface="Fira Sans Condensed"/>
                <a:ea typeface="Fira Sans Condensed"/>
                <a:cs typeface="Fira Sans Condensed"/>
                <a:sym typeface="Fira Sans Condensed"/>
              </a:rPr>
              <a:t>- Can check in with subject teachers, help students track credits and achievement</a:t>
            </a:r>
            <a:endParaRPr sz="1450">
              <a:solidFill>
                <a:schemeClr val="dk1"/>
              </a:solidFill>
              <a:latin typeface="Fira Sans Condensed"/>
              <a:ea typeface="Fira Sans Condensed"/>
              <a:cs typeface="Fira Sans Condensed"/>
              <a:sym typeface="Fira Sans Condensed"/>
            </a:endParaRPr>
          </a:p>
          <a:p>
            <a:pPr indent="-320675" lvl="0" marL="457200" rtl="0" algn="l">
              <a:lnSpc>
                <a:spcPct val="115000"/>
              </a:lnSpc>
              <a:spcBef>
                <a:spcPts val="200"/>
              </a:spcBef>
              <a:spcAft>
                <a:spcPts val="0"/>
              </a:spcAft>
              <a:buClr>
                <a:schemeClr val="dk1"/>
              </a:buClr>
              <a:buSzPts val="1450"/>
              <a:buChar char="●"/>
            </a:pPr>
            <a:r>
              <a:rPr b="1" lang="en-GB" sz="1450">
                <a:solidFill>
                  <a:schemeClr val="dk1"/>
                </a:solidFill>
                <a:latin typeface="Fira Sans Condensed"/>
                <a:ea typeface="Fira Sans Condensed"/>
                <a:cs typeface="Fira Sans Condensed"/>
                <a:sym typeface="Fira Sans Condensed"/>
              </a:rPr>
              <a:t>Deans - </a:t>
            </a:r>
            <a:r>
              <a:rPr lang="en-GB" sz="1450">
                <a:solidFill>
                  <a:schemeClr val="dk1"/>
                </a:solidFill>
                <a:latin typeface="Fira Sans Condensed"/>
                <a:ea typeface="Fira Sans Condensed"/>
                <a:cs typeface="Fira Sans Condensed"/>
                <a:sym typeface="Fira Sans Condensed"/>
              </a:rPr>
              <a:t>Wellbeing / pastoral support</a:t>
            </a:r>
            <a:endParaRPr sz="1450">
              <a:solidFill>
                <a:schemeClr val="dk1"/>
              </a:solidFill>
              <a:latin typeface="Fira Sans Condensed"/>
              <a:ea typeface="Fira Sans Condensed"/>
              <a:cs typeface="Fira Sans Condensed"/>
              <a:sym typeface="Fira Sans Condensed"/>
            </a:endParaRPr>
          </a:p>
          <a:p>
            <a:pPr indent="-320675" lvl="0" marL="457200" rtl="0" algn="l">
              <a:lnSpc>
                <a:spcPct val="115000"/>
              </a:lnSpc>
              <a:spcBef>
                <a:spcPts val="200"/>
              </a:spcBef>
              <a:spcAft>
                <a:spcPts val="0"/>
              </a:spcAft>
              <a:buClr>
                <a:schemeClr val="dk1"/>
              </a:buClr>
              <a:buSzPts val="1450"/>
              <a:buChar char="●"/>
            </a:pPr>
            <a:r>
              <a:rPr b="1" lang="en-GB" sz="1450">
                <a:solidFill>
                  <a:schemeClr val="dk1"/>
                </a:solidFill>
                <a:latin typeface="Fira Sans Condensed"/>
                <a:ea typeface="Fira Sans Condensed"/>
                <a:cs typeface="Fira Sans Condensed"/>
                <a:sym typeface="Fira Sans Condensed"/>
              </a:rPr>
              <a:t>Pacific/Māori Mentor Support</a:t>
            </a:r>
            <a:r>
              <a:rPr lang="en-GB" sz="1450">
                <a:solidFill>
                  <a:schemeClr val="dk1"/>
                </a:solidFill>
                <a:latin typeface="Fira Sans Condensed"/>
                <a:ea typeface="Fira Sans Condensed"/>
                <a:cs typeface="Fira Sans Condensed"/>
                <a:sym typeface="Fira Sans Condensed"/>
              </a:rPr>
              <a:t> – Debbie Tiatia, Piri Weepu</a:t>
            </a:r>
            <a:endParaRPr sz="1450">
              <a:solidFill>
                <a:schemeClr val="dk1"/>
              </a:solidFill>
              <a:latin typeface="Fira Sans Condensed"/>
              <a:ea typeface="Fira Sans Condensed"/>
              <a:cs typeface="Fira Sans Condensed"/>
              <a:sym typeface="Fira Sans Condensed"/>
            </a:endParaRPr>
          </a:p>
          <a:p>
            <a:pPr indent="-320675" lvl="0" marL="457200" rtl="0" algn="l">
              <a:lnSpc>
                <a:spcPct val="115000"/>
              </a:lnSpc>
              <a:spcBef>
                <a:spcPts val="200"/>
              </a:spcBef>
              <a:spcAft>
                <a:spcPts val="0"/>
              </a:spcAft>
              <a:buClr>
                <a:schemeClr val="dk1"/>
              </a:buClr>
              <a:buSzPts val="1450"/>
              <a:buChar char="●"/>
            </a:pPr>
            <a:r>
              <a:rPr b="1" lang="en-GB" sz="1450">
                <a:solidFill>
                  <a:schemeClr val="dk1"/>
                </a:solidFill>
                <a:latin typeface="Fira Sans Condensed"/>
                <a:ea typeface="Fira Sans Condensed"/>
                <a:cs typeface="Fira Sans Condensed"/>
                <a:sym typeface="Fira Sans Condensed"/>
              </a:rPr>
              <a:t>Peer tutors - </a:t>
            </a:r>
            <a:r>
              <a:rPr lang="en-GB" sz="1450">
                <a:solidFill>
                  <a:schemeClr val="dk1"/>
                </a:solidFill>
                <a:latin typeface="Fira Sans Condensed"/>
                <a:ea typeface="Fira Sans Condensed"/>
                <a:cs typeface="Fira Sans Condensed"/>
                <a:sym typeface="Fira Sans Condensed"/>
              </a:rPr>
              <a:t>contact the academic prefects or Monique Webster</a:t>
            </a:r>
            <a:endParaRPr sz="1450">
              <a:solidFill>
                <a:schemeClr val="dk1"/>
              </a:solidFill>
              <a:latin typeface="Fira Sans Condensed"/>
              <a:ea typeface="Fira Sans Condensed"/>
              <a:cs typeface="Fira Sans Condensed"/>
              <a:sym typeface="Fira Sans Condensed"/>
            </a:endParaRPr>
          </a:p>
          <a:p>
            <a:pPr indent="-320675" lvl="0" marL="457200" rtl="0" algn="l">
              <a:lnSpc>
                <a:spcPct val="115000"/>
              </a:lnSpc>
              <a:spcBef>
                <a:spcPts val="200"/>
              </a:spcBef>
              <a:spcAft>
                <a:spcPts val="0"/>
              </a:spcAft>
              <a:buClr>
                <a:schemeClr val="dk1"/>
              </a:buClr>
              <a:buSzPts val="1450"/>
              <a:buChar char="●"/>
            </a:pPr>
            <a:r>
              <a:rPr b="1" lang="en-GB" sz="1450">
                <a:solidFill>
                  <a:schemeClr val="dk1"/>
                </a:solidFill>
                <a:latin typeface="Fira Sans Condensed"/>
                <a:ea typeface="Fira Sans Condensed"/>
                <a:cs typeface="Fira Sans Condensed"/>
                <a:sym typeface="Fira Sans Condensed"/>
              </a:rPr>
              <a:t>Career Planning</a:t>
            </a:r>
            <a:r>
              <a:rPr lang="en-GB" sz="1450">
                <a:solidFill>
                  <a:schemeClr val="dk1"/>
                </a:solidFill>
                <a:latin typeface="Fira Sans Condensed"/>
                <a:ea typeface="Fira Sans Condensed"/>
                <a:cs typeface="Fira Sans Condensed"/>
                <a:sym typeface="Fira Sans Condensed"/>
              </a:rPr>
              <a:t> - HOD Careers and Pathways -  Hamish Davidson, Sharron Morgan</a:t>
            </a:r>
            <a:endParaRPr sz="1450">
              <a:solidFill>
                <a:schemeClr val="dk1"/>
              </a:solidFill>
              <a:latin typeface="Fira Sans Condensed"/>
              <a:ea typeface="Fira Sans Condensed"/>
              <a:cs typeface="Fira Sans Condensed"/>
              <a:sym typeface="Fira Sans Condensed"/>
            </a:endParaRPr>
          </a:p>
          <a:p>
            <a:pPr indent="-320675" lvl="1" marL="914400" rtl="0" algn="l">
              <a:lnSpc>
                <a:spcPct val="115000"/>
              </a:lnSpc>
              <a:spcBef>
                <a:spcPts val="200"/>
              </a:spcBef>
              <a:spcAft>
                <a:spcPts val="0"/>
              </a:spcAft>
              <a:buClr>
                <a:schemeClr val="dk1"/>
              </a:buClr>
              <a:buSzPts val="1450"/>
              <a:buFont typeface="Fira Sans Condensed"/>
              <a:buChar char="○"/>
            </a:pPr>
            <a:r>
              <a:rPr lang="en-GB" sz="1450">
                <a:solidFill>
                  <a:schemeClr val="dk1"/>
                </a:solidFill>
                <a:latin typeface="Fira Sans Condensed"/>
                <a:ea typeface="Fira Sans Condensed"/>
                <a:cs typeface="Fira Sans Condensed"/>
                <a:sym typeface="Fira Sans Condensed"/>
              </a:rPr>
              <a:t>Subscribe to </a:t>
            </a:r>
            <a:r>
              <a:rPr lang="en-GB" sz="1450" u="sng">
                <a:solidFill>
                  <a:schemeClr val="dk1"/>
                </a:solidFill>
                <a:latin typeface="Fira Sans Condensed"/>
                <a:ea typeface="Fira Sans Condensed"/>
                <a:cs typeface="Fira Sans Condensed"/>
                <a:sym typeface="Fira Sans Condensed"/>
                <a:hlinkClick r:id="rId3">
                  <a:extLst>
                    <a:ext uri="{A12FA001-AC4F-418D-AE19-62706E023703}">
                      <ahyp:hlinkClr val="tx"/>
                    </a:ext>
                  </a:extLst>
                </a:hlinkClick>
              </a:rPr>
              <a:t>www.wc.careerwise.school</a:t>
            </a:r>
            <a:r>
              <a:rPr lang="en-GB" sz="1450">
                <a:solidFill>
                  <a:schemeClr val="dk1"/>
                </a:solidFill>
                <a:latin typeface="Fira Sans Condensed"/>
                <a:ea typeface="Fira Sans Condensed"/>
                <a:cs typeface="Fira Sans Condensed"/>
                <a:sym typeface="Fira Sans Condensed"/>
              </a:rPr>
              <a:t> to receive updates and information</a:t>
            </a:r>
            <a:endParaRPr sz="1450">
              <a:solidFill>
                <a:schemeClr val="dk1"/>
              </a:solidFill>
              <a:latin typeface="Fira Sans Condensed"/>
              <a:ea typeface="Fira Sans Condensed"/>
              <a:cs typeface="Fira Sans Condensed"/>
              <a:sym typeface="Fira Sans Condensed"/>
            </a:endParaRPr>
          </a:p>
          <a:p>
            <a:pPr indent="-320675" lvl="0" marL="457200" rtl="0" algn="l">
              <a:lnSpc>
                <a:spcPct val="115000"/>
              </a:lnSpc>
              <a:spcBef>
                <a:spcPts val="200"/>
              </a:spcBef>
              <a:spcAft>
                <a:spcPts val="0"/>
              </a:spcAft>
              <a:buClr>
                <a:schemeClr val="dk1"/>
              </a:buClr>
              <a:buSzPts val="1450"/>
              <a:buChar char="●"/>
            </a:pPr>
            <a:r>
              <a:rPr b="1" lang="en-GB" sz="1450">
                <a:solidFill>
                  <a:schemeClr val="dk1"/>
                </a:solidFill>
                <a:latin typeface="Fira Sans Condensed"/>
                <a:ea typeface="Fira Sans Condensed"/>
                <a:cs typeface="Fira Sans Condensed"/>
                <a:sym typeface="Fira Sans Condensed"/>
              </a:rPr>
              <a:t>Mental Health/Personal Issues</a:t>
            </a:r>
            <a:r>
              <a:rPr lang="en-GB" sz="1450">
                <a:solidFill>
                  <a:schemeClr val="dk1"/>
                </a:solidFill>
                <a:latin typeface="Fira Sans Condensed"/>
                <a:ea typeface="Fira Sans Condensed"/>
                <a:cs typeface="Fira Sans Condensed"/>
                <a:sym typeface="Fira Sans Condensed"/>
              </a:rPr>
              <a:t> - Guidance Counsellors  - Lyndon Coppin / Jane Gray / Geoff Charles</a:t>
            </a:r>
            <a:endParaRPr sz="1450">
              <a:solidFill>
                <a:schemeClr val="dk1"/>
              </a:solidFill>
              <a:latin typeface="Fira Sans Condensed"/>
              <a:ea typeface="Fira Sans Condensed"/>
              <a:cs typeface="Fira Sans Condensed"/>
              <a:sym typeface="Fira Sans Condensed"/>
            </a:endParaRPr>
          </a:p>
          <a:p>
            <a:pPr indent="-320675" lvl="0" marL="457200" rtl="0" algn="l">
              <a:lnSpc>
                <a:spcPct val="115000"/>
              </a:lnSpc>
              <a:spcBef>
                <a:spcPts val="200"/>
              </a:spcBef>
              <a:spcAft>
                <a:spcPts val="0"/>
              </a:spcAft>
              <a:buClr>
                <a:schemeClr val="dk1"/>
              </a:buClr>
              <a:buSzPts val="1450"/>
              <a:buChar char="●"/>
            </a:pPr>
            <a:r>
              <a:rPr b="1" lang="en-GB" sz="1450">
                <a:solidFill>
                  <a:schemeClr val="dk1"/>
                </a:solidFill>
                <a:latin typeface="Fira Sans Condensed"/>
                <a:ea typeface="Fira Sans Condensed"/>
                <a:cs typeface="Fira Sans Condensed"/>
                <a:sym typeface="Fira Sans Condensed"/>
              </a:rPr>
              <a:t>Learning Support </a:t>
            </a:r>
            <a:r>
              <a:rPr lang="en-GB" sz="1450">
                <a:solidFill>
                  <a:schemeClr val="dk1"/>
                </a:solidFill>
                <a:latin typeface="Fira Sans Condensed"/>
                <a:ea typeface="Fira Sans Condensed"/>
                <a:cs typeface="Fira Sans Condensed"/>
                <a:sym typeface="Fira Sans Condensed"/>
              </a:rPr>
              <a:t>– Deb Marshall, SENCOs</a:t>
            </a:r>
            <a:endParaRPr sz="1450">
              <a:solidFill>
                <a:schemeClr val="dk1"/>
              </a:solidFill>
              <a:latin typeface="Fira Sans Condensed"/>
              <a:ea typeface="Fira Sans Condensed"/>
              <a:cs typeface="Fira Sans Condensed"/>
              <a:sym typeface="Fira Sans Condensed"/>
            </a:endParaRPr>
          </a:p>
          <a:p>
            <a:pPr indent="-320675" lvl="0" marL="457200" rtl="0" algn="l">
              <a:lnSpc>
                <a:spcPct val="115000"/>
              </a:lnSpc>
              <a:spcBef>
                <a:spcPts val="200"/>
              </a:spcBef>
              <a:spcAft>
                <a:spcPts val="0"/>
              </a:spcAft>
              <a:buClr>
                <a:schemeClr val="dk1"/>
              </a:buClr>
              <a:buSzPts val="1450"/>
              <a:buFont typeface="Fira Sans Condensed"/>
              <a:buChar char="●"/>
            </a:pPr>
            <a:r>
              <a:rPr b="1" lang="en-GB" sz="1450">
                <a:solidFill>
                  <a:schemeClr val="dk1"/>
                </a:solidFill>
                <a:latin typeface="Fira Sans Condensed"/>
                <a:ea typeface="Fira Sans Condensed"/>
                <a:cs typeface="Fira Sans Condensed"/>
                <a:sym typeface="Fira Sans Condensed"/>
              </a:rPr>
              <a:t>Achievement &amp; Attainment / Teaching &amp; Learning DPs and APs:</a:t>
            </a:r>
            <a:endParaRPr b="1" sz="1450">
              <a:solidFill>
                <a:schemeClr val="dk1"/>
              </a:solidFill>
              <a:latin typeface="Fira Sans Condensed"/>
              <a:ea typeface="Fira Sans Condensed"/>
              <a:cs typeface="Fira Sans Condensed"/>
              <a:sym typeface="Fira Sans Condensed"/>
            </a:endParaRPr>
          </a:p>
          <a:p>
            <a:pPr indent="-320675" lvl="1" marL="914400" rtl="0" algn="l">
              <a:lnSpc>
                <a:spcPct val="115000"/>
              </a:lnSpc>
              <a:spcBef>
                <a:spcPts val="200"/>
              </a:spcBef>
              <a:spcAft>
                <a:spcPts val="0"/>
              </a:spcAft>
              <a:buClr>
                <a:schemeClr val="dk1"/>
              </a:buClr>
              <a:buSzPts val="1450"/>
              <a:buFont typeface="Fira Sans Condensed"/>
              <a:buChar char="○"/>
            </a:pPr>
            <a:r>
              <a:rPr lang="en-GB" sz="1450">
                <a:solidFill>
                  <a:schemeClr val="dk1"/>
                </a:solidFill>
                <a:latin typeface="Fira Sans Condensed"/>
                <a:ea typeface="Fira Sans Condensed"/>
                <a:cs typeface="Fira Sans Condensed"/>
                <a:sym typeface="Fira Sans Condensed"/>
              </a:rPr>
              <a:t>Luci Lendrum (Derived grade applications, exam clashes)</a:t>
            </a:r>
            <a:endParaRPr sz="1450">
              <a:solidFill>
                <a:schemeClr val="dk1"/>
              </a:solidFill>
              <a:latin typeface="Fira Sans Condensed"/>
              <a:ea typeface="Fira Sans Condensed"/>
              <a:cs typeface="Fira Sans Condensed"/>
              <a:sym typeface="Fira Sans Condensed"/>
            </a:endParaRPr>
          </a:p>
          <a:p>
            <a:pPr indent="-320675" lvl="1" marL="914400" rtl="0" algn="l">
              <a:lnSpc>
                <a:spcPct val="115000"/>
              </a:lnSpc>
              <a:spcBef>
                <a:spcPts val="200"/>
              </a:spcBef>
              <a:spcAft>
                <a:spcPts val="200"/>
              </a:spcAft>
              <a:buClr>
                <a:schemeClr val="dk1"/>
              </a:buClr>
              <a:buSzPts val="1450"/>
              <a:buFont typeface="Fira Sans Condensed"/>
              <a:buChar char="○"/>
            </a:pPr>
            <a:r>
              <a:rPr lang="en-GB" sz="1450">
                <a:solidFill>
                  <a:schemeClr val="dk1"/>
                </a:solidFill>
                <a:latin typeface="Fira Sans Condensed"/>
                <a:ea typeface="Fira Sans Condensed"/>
                <a:cs typeface="Fira Sans Condensed"/>
                <a:sym typeface="Fira Sans Condensed"/>
              </a:rPr>
              <a:t>Serena Lawrence and Jenna Vreeburg</a:t>
            </a:r>
            <a:r>
              <a:rPr b="1" lang="en-GB" sz="1450">
                <a:solidFill>
                  <a:schemeClr val="dk1"/>
                </a:solidFill>
                <a:latin typeface="Fira Sans Condensed"/>
                <a:ea typeface="Fira Sans Condensed"/>
                <a:cs typeface="Fira Sans Condensed"/>
                <a:sym typeface="Fira Sans Condensed"/>
              </a:rPr>
              <a:t> </a:t>
            </a:r>
            <a:r>
              <a:rPr lang="en-GB" sz="1450">
                <a:solidFill>
                  <a:schemeClr val="dk1"/>
                </a:solidFill>
                <a:latin typeface="Fira Sans Condensed"/>
                <a:ea typeface="Fira Sans Condensed"/>
                <a:cs typeface="Fira Sans Condensed"/>
                <a:sym typeface="Fira Sans Condensed"/>
              </a:rPr>
              <a:t>(tracking </a:t>
            </a:r>
            <a:r>
              <a:rPr lang="en-GB" sz="1450">
                <a:solidFill>
                  <a:schemeClr val="dk1"/>
                </a:solidFill>
                <a:latin typeface="Fira Sans Condensed"/>
                <a:ea typeface="Fira Sans Condensed"/>
                <a:cs typeface="Fira Sans Condensed"/>
                <a:sym typeface="Fira Sans Condensed"/>
              </a:rPr>
              <a:t>attainment, UE Literacy, Co- Requisite Progress</a:t>
            </a:r>
            <a:r>
              <a:rPr lang="en-GB" sz="1450">
                <a:solidFill>
                  <a:schemeClr val="dk1"/>
                </a:solidFill>
                <a:latin typeface="Fira Sans Condensed"/>
                <a:ea typeface="Fira Sans Condensed"/>
                <a:cs typeface="Fira Sans Condensed"/>
                <a:sym typeface="Fira Sans Condensed"/>
              </a:rPr>
              <a:t>) </a:t>
            </a:r>
            <a:endParaRPr sz="1450">
              <a:solidFill>
                <a:schemeClr val="dk1"/>
              </a:solidFill>
              <a:latin typeface="Fira Sans Condensed"/>
              <a:ea typeface="Fira Sans Condensed"/>
              <a:cs typeface="Fira Sans Condensed"/>
              <a:sym typeface="Fira Sans Condensed"/>
            </a:endParaRPr>
          </a:p>
        </p:txBody>
      </p:sp>
      <p:sp>
        <p:nvSpPr>
          <p:cNvPr id="415" name="Google Shape;415;p45"/>
          <p:cNvSpPr txBox="1"/>
          <p:nvPr>
            <p:ph type="ctrTitle"/>
          </p:nvPr>
        </p:nvSpPr>
        <p:spPr>
          <a:xfrm>
            <a:off x="206925" y="63825"/>
            <a:ext cx="8428500" cy="1010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a:buNone/>
            </a:pPr>
            <a:r>
              <a:rPr lang="en-GB" sz="3200">
                <a:latin typeface="Fira Sans Condensed Medium"/>
                <a:ea typeface="Fira Sans Condensed Medium"/>
                <a:cs typeface="Fira Sans Condensed Medium"/>
                <a:sym typeface="Fira Sans Condensed Medium"/>
              </a:rPr>
              <a:t>What support is available at WC?</a:t>
            </a:r>
            <a:endParaRPr sz="3200">
              <a:latin typeface="Fira Sans Condensed Medium"/>
              <a:ea typeface="Fira Sans Condensed Medium"/>
              <a:cs typeface="Fira Sans Condensed Medium"/>
              <a:sym typeface="Fira Sans Condensed Medium"/>
            </a:endParaRPr>
          </a:p>
        </p:txBody>
      </p:sp>
      <p:cxnSp>
        <p:nvCxnSpPr>
          <p:cNvPr id="416" name="Google Shape;416;p45"/>
          <p:cNvCxnSpPr>
            <a:endCxn id="415" idx="3"/>
          </p:cNvCxnSpPr>
          <p:nvPr/>
        </p:nvCxnSpPr>
        <p:spPr>
          <a:xfrm>
            <a:off x="6099525" y="561675"/>
            <a:ext cx="2535900" cy="7200"/>
          </a:xfrm>
          <a:prstGeom prst="straightConnector1">
            <a:avLst/>
          </a:prstGeom>
          <a:noFill/>
          <a:ln cap="flat" cmpd="sng" w="114300">
            <a:solidFill>
              <a:srgbClr val="FFD966"/>
            </a:solidFill>
            <a:prstDash val="solid"/>
            <a:round/>
            <a:headEnd len="med" w="med" type="none"/>
            <a:tailEnd len="med" w="med" type="none"/>
          </a:ln>
        </p:spPr>
      </p:cxnSp>
      <p:sp>
        <p:nvSpPr>
          <p:cNvPr id="417" name="Google Shape;417;p45"/>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grpSp>
        <p:nvGrpSpPr>
          <p:cNvPr id="418" name="Google Shape;418;p45"/>
          <p:cNvGrpSpPr/>
          <p:nvPr/>
        </p:nvGrpSpPr>
        <p:grpSpPr>
          <a:xfrm>
            <a:off x="0" y="5930600"/>
            <a:ext cx="9144003" cy="958902"/>
            <a:chOff x="0" y="5892500"/>
            <a:chExt cx="9144003" cy="958902"/>
          </a:xfrm>
        </p:grpSpPr>
        <p:pic>
          <p:nvPicPr>
            <p:cNvPr id="419" name="Google Shape;419;p45"/>
            <p:cNvPicPr preferRelativeResize="0"/>
            <p:nvPr/>
          </p:nvPicPr>
          <p:blipFill rotWithShape="1">
            <a:blip r:embed="rId4">
              <a:alphaModFix/>
            </a:blip>
            <a:srcRect b="64562" l="0" r="0" t="20738"/>
            <a:stretch/>
          </p:blipFill>
          <p:spPr>
            <a:xfrm>
              <a:off x="0" y="5892500"/>
              <a:ext cx="9144003" cy="958902"/>
            </a:xfrm>
            <a:prstGeom prst="rect">
              <a:avLst/>
            </a:prstGeom>
            <a:noFill/>
            <a:ln>
              <a:noFill/>
            </a:ln>
          </p:spPr>
        </p:pic>
        <p:pic>
          <p:nvPicPr>
            <p:cNvPr id="420" name="Google Shape;420;p45"/>
            <p:cNvPicPr preferRelativeResize="0"/>
            <p:nvPr/>
          </p:nvPicPr>
          <p:blipFill rotWithShape="1">
            <a:blip r:embed="rId5">
              <a:alphaModFix/>
            </a:blip>
            <a:srcRect b="0" l="0" r="65170" t="0"/>
            <a:stretch/>
          </p:blipFill>
          <p:spPr>
            <a:xfrm>
              <a:off x="161624" y="5984300"/>
              <a:ext cx="440597" cy="702000"/>
            </a:xfrm>
            <a:prstGeom prst="rect">
              <a:avLst/>
            </a:prstGeom>
            <a:noFill/>
            <a:ln>
              <a:noFill/>
            </a:ln>
          </p:spPr>
        </p:pic>
        <p:sp>
          <p:nvSpPr>
            <p:cNvPr id="421" name="Google Shape;421;p45"/>
            <p:cNvSpPr txBox="1"/>
            <p:nvPr/>
          </p:nvSpPr>
          <p:spPr>
            <a:xfrm>
              <a:off x="609893" y="6104892"/>
              <a:ext cx="3095400" cy="702000"/>
            </a:xfrm>
            <a:prstGeom prst="rect">
              <a:avLst/>
            </a:prstGeom>
            <a:noFill/>
            <a:ln>
              <a:noFill/>
            </a:ln>
          </p:spPr>
          <p:txBody>
            <a:bodyPr anchorCtr="0" anchor="t" bIns="58025" lIns="58025" spcFirstLastPara="1" rIns="58025" wrap="square" tIns="58025">
              <a:spAutoFit/>
            </a:bodyPr>
            <a:lstStyle/>
            <a:p>
              <a:pPr indent="0" lvl="0" marL="0" rtl="0" algn="l">
                <a:spcBef>
                  <a:spcPts val="0"/>
                </a:spcBef>
                <a:spcAft>
                  <a:spcPts val="0"/>
                </a:spcAft>
                <a:buNone/>
              </a:pPr>
              <a:r>
                <a:rPr lang="en-GB" sz="800">
                  <a:solidFill>
                    <a:schemeClr val="lt1"/>
                  </a:solidFill>
                  <a:latin typeface="Cormorant Garamond"/>
                  <a:ea typeface="Cormorant Garamond"/>
                  <a:cs typeface="Cormorant Garamond"/>
                  <a:sym typeface="Cormorant Garamond"/>
                </a:rPr>
                <a:t>TE KĀRETI TAMATĀNE O TE WHANGANUI-A-TARA</a:t>
              </a:r>
              <a:endParaRPr sz="800">
                <a:solidFill>
                  <a:schemeClr val="lt1"/>
                </a:solidFill>
                <a:latin typeface="Cormorant Garamond"/>
                <a:ea typeface="Cormorant Garamond"/>
                <a:cs typeface="Cormorant Garamond"/>
                <a:sym typeface="Cormorant Garamond"/>
              </a:endParaRPr>
            </a:p>
            <a:p>
              <a:pPr indent="0" lvl="0" marL="0" rtl="0" algn="l">
                <a:spcBef>
                  <a:spcPts val="0"/>
                </a:spcBef>
                <a:spcAft>
                  <a:spcPts val="0"/>
                </a:spcAft>
                <a:buNone/>
              </a:pPr>
              <a:r>
                <a:rPr lang="en-GB" sz="1700">
                  <a:solidFill>
                    <a:schemeClr val="lt1"/>
                  </a:solidFill>
                  <a:latin typeface="Cormorant Garamond SemiBold"/>
                  <a:ea typeface="Cormorant Garamond SemiBold"/>
                  <a:cs typeface="Cormorant Garamond SemiBold"/>
                  <a:sym typeface="Cormorant Garamond SemiBold"/>
                </a:rPr>
                <a:t>WELLINGTON COLLEGE</a:t>
              </a:r>
              <a:endParaRPr sz="1700">
                <a:solidFill>
                  <a:schemeClr val="lt1"/>
                </a:solidFill>
                <a:latin typeface="Cormorant Garamond SemiBold"/>
                <a:ea typeface="Cormorant Garamond SemiBold"/>
                <a:cs typeface="Cormorant Garamond SemiBold"/>
                <a:sym typeface="Cormorant Garamond SemiBold"/>
              </a:endParaRPr>
            </a:p>
            <a:p>
              <a:pPr indent="0" lvl="0" marL="0" rtl="0" algn="l">
                <a:spcBef>
                  <a:spcPts val="0"/>
                </a:spcBef>
                <a:spcAft>
                  <a:spcPts val="0"/>
                </a:spcAft>
                <a:buNone/>
              </a:pPr>
              <a:r>
                <a:t/>
              </a:r>
              <a:endParaRPr sz="1300">
                <a:solidFill>
                  <a:schemeClr val="lt1"/>
                </a:solidFill>
              </a:endParaRPr>
            </a:p>
          </p:txBody>
        </p:sp>
      </p:grpSp>
      <p:sp>
        <p:nvSpPr>
          <p:cNvPr id="422" name="Google Shape;422;p45"/>
          <p:cNvSpPr txBox="1"/>
          <p:nvPr/>
        </p:nvSpPr>
        <p:spPr>
          <a:xfrm>
            <a:off x="5543850" y="608530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sp>
        <p:nvSpPr>
          <p:cNvPr id="423" name="Google Shape;423;p45"/>
          <p:cNvSpPr txBox="1"/>
          <p:nvPr/>
        </p:nvSpPr>
        <p:spPr>
          <a:xfrm>
            <a:off x="130625" y="1073925"/>
            <a:ext cx="2108100" cy="4644600"/>
          </a:xfrm>
          <a:prstGeom prst="rect">
            <a:avLst/>
          </a:prstGeom>
          <a:gradFill>
            <a:gsLst>
              <a:gs pos="0">
                <a:srgbClr val="FFF6DB"/>
              </a:gs>
              <a:gs pos="100000">
                <a:srgbClr val="FAD15C"/>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chemeClr val="dk1"/>
                </a:solidFill>
                <a:latin typeface="Fira Sans Condensed"/>
                <a:ea typeface="Fira Sans Condensed"/>
                <a:cs typeface="Fira Sans Condensed"/>
                <a:sym typeface="Fira Sans Condensed"/>
              </a:rPr>
              <a:t>What does success look like?</a:t>
            </a:r>
            <a:endParaRPr b="1" sz="18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b="1" sz="18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GB" sz="1500">
                <a:solidFill>
                  <a:schemeClr val="dk1"/>
                </a:solidFill>
                <a:latin typeface="Fira Sans Condensed"/>
                <a:ea typeface="Fira Sans Condensed"/>
                <a:cs typeface="Fira Sans Condensed"/>
                <a:sym typeface="Fira Sans Condensed"/>
              </a:rPr>
              <a:t>Creating a safe and engaging learning environment</a:t>
            </a:r>
            <a:endParaRPr sz="15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GB" sz="1500">
                <a:solidFill>
                  <a:schemeClr val="dk1"/>
                </a:solidFill>
                <a:latin typeface="Fira Sans Condensed"/>
                <a:ea typeface="Fira Sans Condensed"/>
                <a:cs typeface="Fira Sans Condensed"/>
                <a:sym typeface="Fira Sans Condensed"/>
              </a:rPr>
              <a:t>Setting high expectations</a:t>
            </a:r>
            <a:endParaRPr sz="9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GB" sz="1500">
                <a:solidFill>
                  <a:schemeClr val="dk1"/>
                </a:solidFill>
                <a:latin typeface="Fira Sans Condensed"/>
                <a:ea typeface="Fira Sans Condensed"/>
                <a:cs typeface="Fira Sans Condensed"/>
                <a:sym typeface="Fira Sans Condensed"/>
              </a:rPr>
              <a:t>Reporting attendance and achievement accurately</a:t>
            </a:r>
            <a:endParaRPr sz="15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GB" sz="1500">
                <a:solidFill>
                  <a:schemeClr val="dk1"/>
                </a:solidFill>
                <a:latin typeface="Fira Sans Condensed"/>
                <a:ea typeface="Fira Sans Condensed"/>
                <a:cs typeface="Fira Sans Condensed"/>
                <a:sym typeface="Fira Sans Condensed"/>
              </a:rPr>
              <a:t>Tracking achievement &amp; designing interventions</a:t>
            </a:r>
            <a:endParaRPr sz="9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GB" sz="1500">
                <a:solidFill>
                  <a:schemeClr val="dk1"/>
                </a:solidFill>
                <a:latin typeface="Fira Sans Condensed"/>
                <a:ea typeface="Fira Sans Condensed"/>
                <a:cs typeface="Fira Sans Condensed"/>
                <a:sym typeface="Fira Sans Condensed"/>
              </a:rPr>
              <a:t>Communicating regularly</a:t>
            </a:r>
            <a:endParaRPr b="1" sz="900">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427" name="Shape 427"/>
        <p:cNvGrpSpPr/>
        <p:nvPr/>
      </p:nvGrpSpPr>
      <p:grpSpPr>
        <a:xfrm>
          <a:off x="0" y="0"/>
          <a:ext cx="0" cy="0"/>
          <a:chOff x="0" y="0"/>
          <a:chExt cx="0" cy="0"/>
        </a:xfrm>
      </p:grpSpPr>
      <p:sp>
        <p:nvSpPr>
          <p:cNvPr id="428" name="Google Shape;428;p46"/>
          <p:cNvSpPr txBox="1"/>
          <p:nvPr>
            <p:ph idx="1" type="subTitle"/>
          </p:nvPr>
        </p:nvSpPr>
        <p:spPr>
          <a:xfrm>
            <a:off x="409350" y="1108137"/>
            <a:ext cx="8325300" cy="4822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dk1"/>
              </a:solidFill>
              <a:latin typeface="Fira Sans Condensed"/>
              <a:ea typeface="Fira Sans Condensed"/>
              <a:cs typeface="Fira Sans Condensed"/>
              <a:sym typeface="Fira Sans Condensed"/>
            </a:endParaRPr>
          </a:p>
          <a:p>
            <a:pPr indent="0" lvl="0" marL="0" rtl="0" algn="l">
              <a:lnSpc>
                <a:spcPct val="115000"/>
              </a:lnSpc>
              <a:spcBef>
                <a:spcPts val="300"/>
              </a:spcBef>
              <a:spcAft>
                <a:spcPts val="0"/>
              </a:spcAft>
              <a:buNone/>
            </a:pPr>
            <a:r>
              <a:t/>
            </a:r>
            <a:endParaRPr sz="16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6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900">
              <a:solidFill>
                <a:schemeClr val="dk1"/>
              </a:solidFill>
              <a:latin typeface="Fira Sans Condensed"/>
              <a:ea typeface="Fira Sans Condensed"/>
              <a:cs typeface="Fira Sans Condensed"/>
              <a:sym typeface="Fira Sans Condensed"/>
            </a:endParaRPr>
          </a:p>
        </p:txBody>
      </p:sp>
      <p:sp>
        <p:nvSpPr>
          <p:cNvPr id="429" name="Google Shape;429;p46"/>
          <p:cNvSpPr txBox="1"/>
          <p:nvPr>
            <p:ph type="ctrTitle"/>
          </p:nvPr>
        </p:nvSpPr>
        <p:spPr>
          <a:xfrm>
            <a:off x="357750" y="728525"/>
            <a:ext cx="8428500" cy="3375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chemeClr val="dk1"/>
              </a:buClr>
              <a:buSzPct val="80706"/>
              <a:buFont typeface="Arial"/>
              <a:buNone/>
            </a:pPr>
            <a:r>
              <a:rPr b="1" lang="en-GB" sz="4088">
                <a:latin typeface="Fira Sans Condensed"/>
                <a:ea typeface="Fira Sans Condensed"/>
                <a:cs typeface="Fira Sans Condensed"/>
                <a:sym typeface="Fira Sans Condensed"/>
              </a:rPr>
              <a:t>Looking for more info</a:t>
            </a:r>
            <a:r>
              <a:rPr b="1" lang="en-GB" sz="4088">
                <a:latin typeface="Fira Sans Condensed"/>
                <a:ea typeface="Fira Sans Condensed"/>
                <a:cs typeface="Fira Sans Condensed"/>
                <a:sym typeface="Fira Sans Condensed"/>
              </a:rPr>
              <a:t>?</a:t>
            </a:r>
            <a:endParaRPr b="1" sz="4088">
              <a:latin typeface="Fira Sans Condensed"/>
              <a:ea typeface="Fira Sans Condensed"/>
              <a:cs typeface="Fira Sans Condensed"/>
              <a:sym typeface="Fira Sans Condensed"/>
            </a:endParaRPr>
          </a:p>
          <a:p>
            <a:pPr indent="0" lvl="0" marL="0" rtl="0" algn="ctr">
              <a:lnSpc>
                <a:spcPct val="90000"/>
              </a:lnSpc>
              <a:spcBef>
                <a:spcPts val="0"/>
              </a:spcBef>
              <a:spcAft>
                <a:spcPts val="0"/>
              </a:spcAft>
              <a:buClr>
                <a:schemeClr val="dk1"/>
              </a:buClr>
              <a:buSzPct val="103125"/>
              <a:buFont typeface="Arial"/>
              <a:buNone/>
            </a:pPr>
            <a:r>
              <a:t/>
            </a:r>
            <a:endParaRPr sz="3200">
              <a:latin typeface="Fira Sans Condensed Medium"/>
              <a:ea typeface="Fira Sans Condensed Medium"/>
              <a:cs typeface="Fira Sans Condensed Medium"/>
              <a:sym typeface="Fira Sans Condensed Medium"/>
            </a:endParaRPr>
          </a:p>
          <a:p>
            <a:pPr indent="0" lvl="0" marL="0" rtl="0" algn="l">
              <a:lnSpc>
                <a:spcPct val="90000"/>
              </a:lnSpc>
              <a:spcBef>
                <a:spcPts val="0"/>
              </a:spcBef>
              <a:spcAft>
                <a:spcPts val="0"/>
              </a:spcAft>
              <a:buClr>
                <a:schemeClr val="dk1"/>
              </a:buClr>
              <a:buSzPct val="115789"/>
              <a:buFont typeface="Arial"/>
              <a:buNone/>
            </a:pPr>
            <a:r>
              <a:t/>
            </a:r>
            <a:endParaRPr b="1" sz="2850">
              <a:latin typeface="Fira Sans Condensed"/>
              <a:ea typeface="Fira Sans Condensed"/>
              <a:cs typeface="Fira Sans Condensed"/>
              <a:sym typeface="Fira Sans Condensed"/>
            </a:endParaRPr>
          </a:p>
        </p:txBody>
      </p:sp>
      <p:cxnSp>
        <p:nvCxnSpPr>
          <p:cNvPr id="430" name="Google Shape;430;p46"/>
          <p:cNvCxnSpPr/>
          <p:nvPr/>
        </p:nvCxnSpPr>
        <p:spPr>
          <a:xfrm>
            <a:off x="524423" y="522386"/>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431" name="Google Shape;431;p46"/>
          <p:cNvCxnSpPr/>
          <p:nvPr/>
        </p:nvCxnSpPr>
        <p:spPr>
          <a:xfrm>
            <a:off x="7318923" y="522386"/>
            <a:ext cx="1234800" cy="0"/>
          </a:xfrm>
          <a:prstGeom prst="straightConnector1">
            <a:avLst/>
          </a:prstGeom>
          <a:noFill/>
          <a:ln cap="flat" cmpd="sng" w="114300">
            <a:solidFill>
              <a:srgbClr val="FFD966"/>
            </a:solidFill>
            <a:prstDash val="solid"/>
            <a:round/>
            <a:headEnd len="med" w="med" type="none"/>
            <a:tailEnd len="med" w="med" type="none"/>
          </a:ln>
        </p:spPr>
      </p:cxnSp>
      <p:sp>
        <p:nvSpPr>
          <p:cNvPr id="432" name="Google Shape;432;p46"/>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grpSp>
        <p:nvGrpSpPr>
          <p:cNvPr id="433" name="Google Shape;433;p46"/>
          <p:cNvGrpSpPr/>
          <p:nvPr/>
        </p:nvGrpSpPr>
        <p:grpSpPr>
          <a:xfrm>
            <a:off x="0" y="5930600"/>
            <a:ext cx="9144003" cy="958902"/>
            <a:chOff x="0" y="5892500"/>
            <a:chExt cx="9144003" cy="958902"/>
          </a:xfrm>
        </p:grpSpPr>
        <p:pic>
          <p:nvPicPr>
            <p:cNvPr id="434" name="Google Shape;434;p46"/>
            <p:cNvPicPr preferRelativeResize="0"/>
            <p:nvPr/>
          </p:nvPicPr>
          <p:blipFill rotWithShape="1">
            <a:blip r:embed="rId3">
              <a:alphaModFix/>
            </a:blip>
            <a:srcRect b="64562" l="0" r="0" t="20738"/>
            <a:stretch/>
          </p:blipFill>
          <p:spPr>
            <a:xfrm>
              <a:off x="0" y="5892500"/>
              <a:ext cx="9144003" cy="958902"/>
            </a:xfrm>
            <a:prstGeom prst="rect">
              <a:avLst/>
            </a:prstGeom>
            <a:noFill/>
            <a:ln>
              <a:noFill/>
            </a:ln>
          </p:spPr>
        </p:pic>
        <p:pic>
          <p:nvPicPr>
            <p:cNvPr id="435" name="Google Shape;435;p46"/>
            <p:cNvPicPr preferRelativeResize="0"/>
            <p:nvPr/>
          </p:nvPicPr>
          <p:blipFill rotWithShape="1">
            <a:blip r:embed="rId4">
              <a:alphaModFix/>
            </a:blip>
            <a:srcRect b="0" l="0" r="65170" t="0"/>
            <a:stretch/>
          </p:blipFill>
          <p:spPr>
            <a:xfrm>
              <a:off x="161624" y="5984300"/>
              <a:ext cx="440597" cy="702000"/>
            </a:xfrm>
            <a:prstGeom prst="rect">
              <a:avLst/>
            </a:prstGeom>
            <a:noFill/>
            <a:ln>
              <a:noFill/>
            </a:ln>
          </p:spPr>
        </p:pic>
        <p:sp>
          <p:nvSpPr>
            <p:cNvPr id="436" name="Google Shape;436;p46"/>
            <p:cNvSpPr txBox="1"/>
            <p:nvPr/>
          </p:nvSpPr>
          <p:spPr>
            <a:xfrm>
              <a:off x="609893" y="6104892"/>
              <a:ext cx="3095400" cy="702000"/>
            </a:xfrm>
            <a:prstGeom prst="rect">
              <a:avLst/>
            </a:prstGeom>
            <a:noFill/>
            <a:ln>
              <a:noFill/>
            </a:ln>
          </p:spPr>
          <p:txBody>
            <a:bodyPr anchorCtr="0" anchor="t" bIns="58025" lIns="58025" spcFirstLastPara="1" rIns="58025" wrap="square" tIns="58025">
              <a:spAutoFit/>
            </a:bodyPr>
            <a:lstStyle/>
            <a:p>
              <a:pPr indent="0" lvl="0" marL="0" rtl="0" algn="l">
                <a:spcBef>
                  <a:spcPts val="0"/>
                </a:spcBef>
                <a:spcAft>
                  <a:spcPts val="0"/>
                </a:spcAft>
                <a:buNone/>
              </a:pPr>
              <a:r>
                <a:rPr lang="en-GB" sz="800">
                  <a:solidFill>
                    <a:schemeClr val="lt1"/>
                  </a:solidFill>
                  <a:latin typeface="Cormorant Garamond"/>
                  <a:ea typeface="Cormorant Garamond"/>
                  <a:cs typeface="Cormorant Garamond"/>
                  <a:sym typeface="Cormorant Garamond"/>
                </a:rPr>
                <a:t>TE KĀRETI TAMATĀNE O TE WHANGANUI-A-TARA</a:t>
              </a:r>
              <a:endParaRPr sz="800">
                <a:solidFill>
                  <a:schemeClr val="lt1"/>
                </a:solidFill>
                <a:latin typeface="Cormorant Garamond"/>
                <a:ea typeface="Cormorant Garamond"/>
                <a:cs typeface="Cormorant Garamond"/>
                <a:sym typeface="Cormorant Garamond"/>
              </a:endParaRPr>
            </a:p>
            <a:p>
              <a:pPr indent="0" lvl="0" marL="0" rtl="0" algn="l">
                <a:spcBef>
                  <a:spcPts val="0"/>
                </a:spcBef>
                <a:spcAft>
                  <a:spcPts val="0"/>
                </a:spcAft>
                <a:buNone/>
              </a:pPr>
              <a:r>
                <a:rPr lang="en-GB" sz="1700">
                  <a:solidFill>
                    <a:schemeClr val="lt1"/>
                  </a:solidFill>
                  <a:latin typeface="Cormorant Garamond SemiBold"/>
                  <a:ea typeface="Cormorant Garamond SemiBold"/>
                  <a:cs typeface="Cormorant Garamond SemiBold"/>
                  <a:sym typeface="Cormorant Garamond SemiBold"/>
                </a:rPr>
                <a:t>WELLINGTON COLLEGE</a:t>
              </a:r>
              <a:endParaRPr sz="1700">
                <a:solidFill>
                  <a:schemeClr val="lt1"/>
                </a:solidFill>
                <a:latin typeface="Cormorant Garamond SemiBold"/>
                <a:ea typeface="Cormorant Garamond SemiBold"/>
                <a:cs typeface="Cormorant Garamond SemiBold"/>
                <a:sym typeface="Cormorant Garamond SemiBold"/>
              </a:endParaRPr>
            </a:p>
            <a:p>
              <a:pPr indent="0" lvl="0" marL="0" rtl="0" algn="l">
                <a:spcBef>
                  <a:spcPts val="0"/>
                </a:spcBef>
                <a:spcAft>
                  <a:spcPts val="0"/>
                </a:spcAft>
                <a:buNone/>
              </a:pPr>
              <a:r>
                <a:t/>
              </a:r>
              <a:endParaRPr sz="1300">
                <a:solidFill>
                  <a:schemeClr val="lt1"/>
                </a:solidFill>
              </a:endParaRPr>
            </a:p>
          </p:txBody>
        </p:sp>
      </p:grpSp>
      <p:sp>
        <p:nvSpPr>
          <p:cNvPr id="437" name="Google Shape;437;p46"/>
          <p:cNvSpPr txBox="1"/>
          <p:nvPr/>
        </p:nvSpPr>
        <p:spPr>
          <a:xfrm>
            <a:off x="5543850" y="608530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pic>
        <p:nvPicPr>
          <p:cNvPr id="438" name="Google Shape;438;p46" title="NCEA Video from website.mp4">
            <a:hlinkClick r:id="rId5"/>
          </p:cNvPr>
          <p:cNvPicPr preferRelativeResize="0"/>
          <p:nvPr/>
        </p:nvPicPr>
        <p:blipFill>
          <a:blip r:embed="rId6">
            <a:alphaModFix/>
          </a:blip>
          <a:stretch>
            <a:fillRect/>
          </a:stretch>
        </p:blipFill>
        <p:spPr>
          <a:xfrm>
            <a:off x="76200" y="1050413"/>
            <a:ext cx="5802875" cy="4352150"/>
          </a:xfrm>
          <a:prstGeom prst="rect">
            <a:avLst/>
          </a:prstGeom>
          <a:noFill/>
          <a:ln>
            <a:noFill/>
          </a:ln>
        </p:spPr>
      </p:pic>
      <p:sp>
        <p:nvSpPr>
          <p:cNvPr id="439" name="Google Shape;439;p46"/>
          <p:cNvSpPr txBox="1"/>
          <p:nvPr/>
        </p:nvSpPr>
        <p:spPr>
          <a:xfrm>
            <a:off x="6201225" y="1061225"/>
            <a:ext cx="2743200" cy="438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u="sng">
                <a:solidFill>
                  <a:schemeClr val="accent5"/>
                </a:solidFill>
                <a:latin typeface="Roboto"/>
                <a:ea typeface="Roboto"/>
                <a:cs typeface="Roboto"/>
                <a:sym typeface="Roboto"/>
                <a:hlinkClick r:id="rId7">
                  <a:extLst>
                    <a:ext uri="{A12FA001-AC4F-418D-AE19-62706E023703}">
                      <ahyp:hlinkClr val="tx"/>
                    </a:ext>
                  </a:extLst>
                </a:hlinkClick>
              </a:rPr>
              <a:t>https://www.nzqa.govt.nz/ncea/understanding-ncea/how-ncea-works/</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GB" sz="1200" u="sng">
                <a:solidFill>
                  <a:schemeClr val="accent5"/>
                </a:solidFill>
                <a:latin typeface="Roboto"/>
                <a:ea typeface="Roboto"/>
                <a:cs typeface="Roboto"/>
                <a:sym typeface="Roboto"/>
                <a:hlinkClick r:id="rId8">
                  <a:extLst>
                    <a:ext uri="{A12FA001-AC4F-418D-AE19-62706E023703}">
                      <ahyp:hlinkClr val="tx"/>
                    </a:ext>
                  </a:extLst>
                </a:hlinkClick>
              </a:rPr>
              <a:t>https://www.moneyhub.co.nz/resources-for-ncea-students.html</a:t>
            </a:r>
            <a:r>
              <a:rPr lang="en-GB"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GB" sz="1200" u="sng">
                <a:solidFill>
                  <a:schemeClr val="accent5"/>
                </a:solidFill>
                <a:latin typeface="Roboto"/>
                <a:ea typeface="Roboto"/>
                <a:cs typeface="Roboto"/>
                <a:sym typeface="Roboto"/>
                <a:hlinkClick r:id="rId9">
                  <a:extLst>
                    <a:ext uri="{A12FA001-AC4F-418D-AE19-62706E023703}">
                      <ahyp:hlinkClr val="tx"/>
                    </a:ext>
                  </a:extLst>
                </a:hlinkClick>
              </a:rPr>
              <a:t>https://www.nzqa.govt.nz/ncea/understanding-ncea/ncea-and-the-whanau/ncea-and-the-whanau-online/</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800">
              <a:solidFill>
                <a:schemeClr val="dk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7"/>
          <p:cNvSpPr/>
          <p:nvPr/>
        </p:nvSpPr>
        <p:spPr>
          <a:xfrm>
            <a:off x="8189700" y="334467"/>
            <a:ext cx="1055100" cy="495600"/>
          </a:xfrm>
          <a:prstGeom prst="rect">
            <a:avLst/>
          </a:prstGeom>
          <a:solidFill>
            <a:schemeClr val="lt1"/>
          </a:solidFill>
          <a:ln>
            <a:noFill/>
          </a:ln>
        </p:spPr>
        <p:txBody>
          <a:bodyPr anchorCtr="0" anchor="ctr" bIns="91425" lIns="182875" spcFirstLastPara="1" rIns="91425" wrap="square" tIns="73150">
            <a:noAutofit/>
          </a:bodyPr>
          <a:lstStyle/>
          <a:p>
            <a:pPr indent="0" lvl="0" marL="0" rtl="0" algn="l">
              <a:spcBef>
                <a:spcPts val="0"/>
              </a:spcBef>
              <a:spcAft>
                <a:spcPts val="0"/>
              </a:spcAft>
              <a:buNone/>
            </a:pPr>
            <a:r>
              <a:t/>
            </a:r>
            <a:endParaRPr b="1">
              <a:latin typeface="Lexend Exa"/>
              <a:ea typeface="Lexend Exa"/>
              <a:cs typeface="Lexend Exa"/>
              <a:sym typeface="Lexend Exa"/>
            </a:endParaRPr>
          </a:p>
        </p:txBody>
      </p:sp>
      <p:sp>
        <p:nvSpPr>
          <p:cNvPr id="445" name="Google Shape;445;p47"/>
          <p:cNvSpPr txBox="1"/>
          <p:nvPr>
            <p:ph type="title"/>
          </p:nvPr>
        </p:nvSpPr>
        <p:spPr>
          <a:xfrm>
            <a:off x="714300" y="3902100"/>
            <a:ext cx="7923000" cy="868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GB">
                <a:solidFill>
                  <a:schemeClr val="dk1"/>
                </a:solidFill>
                <a:latin typeface="Roboto"/>
                <a:ea typeface="Roboto"/>
                <a:cs typeface="Roboto"/>
                <a:sym typeface="Roboto"/>
              </a:rPr>
              <a:t>Please stay if you have questions / pātai</a:t>
            </a:r>
            <a:endParaRPr>
              <a:solidFill>
                <a:schemeClr val="dk1"/>
              </a:solidFill>
              <a:latin typeface="Roboto"/>
              <a:ea typeface="Roboto"/>
              <a:cs typeface="Roboto"/>
              <a:sym typeface="Roboto"/>
            </a:endParaRPr>
          </a:p>
        </p:txBody>
      </p:sp>
      <p:sp>
        <p:nvSpPr>
          <p:cNvPr id="446" name="Google Shape;446;p47"/>
          <p:cNvSpPr txBox="1"/>
          <p:nvPr>
            <p:ph idx="12" type="sldNum"/>
          </p:nvPr>
        </p:nvSpPr>
        <p:spPr>
          <a:xfrm>
            <a:off x="10266599" y="334474"/>
            <a:ext cx="587100" cy="495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447" name="Google Shape;447;p47"/>
          <p:cNvSpPr txBox="1"/>
          <p:nvPr>
            <p:ph idx="2" type="title"/>
          </p:nvPr>
        </p:nvSpPr>
        <p:spPr>
          <a:xfrm>
            <a:off x="620975" y="1451067"/>
            <a:ext cx="7177500" cy="17229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None/>
            </a:pPr>
            <a:r>
              <a:rPr lang="en-GB" sz="6000"/>
              <a:t>Ngā mihi</a:t>
            </a:r>
            <a:endParaRPr sz="6000"/>
          </a:p>
          <a:p>
            <a:pPr indent="0" lvl="0" marL="0" rtl="0" algn="l">
              <a:lnSpc>
                <a:spcPct val="115000"/>
              </a:lnSpc>
              <a:spcBef>
                <a:spcPts val="0"/>
              </a:spcBef>
              <a:spcAft>
                <a:spcPts val="0"/>
              </a:spcAft>
              <a:buNone/>
            </a:pPr>
            <a:r>
              <a:rPr lang="en-GB" sz="6000"/>
              <a:t>Mā te wā</a:t>
            </a:r>
            <a:endParaRPr sz="6000"/>
          </a:p>
        </p:txBody>
      </p:sp>
      <p:pic>
        <p:nvPicPr>
          <p:cNvPr id="448" name="Google Shape;448;p47"/>
          <p:cNvPicPr preferRelativeResize="0"/>
          <p:nvPr/>
        </p:nvPicPr>
        <p:blipFill rotWithShape="1">
          <a:blip r:embed="rId3">
            <a:alphaModFix/>
          </a:blip>
          <a:srcRect b="0" l="0" r="62604" t="0"/>
          <a:stretch/>
        </p:blipFill>
        <p:spPr>
          <a:xfrm>
            <a:off x="7408325" y="188900"/>
            <a:ext cx="1411500" cy="2132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09" name="Shape 109"/>
        <p:cNvGrpSpPr/>
        <p:nvPr/>
      </p:nvGrpSpPr>
      <p:grpSpPr>
        <a:xfrm>
          <a:off x="0" y="0"/>
          <a:ext cx="0" cy="0"/>
          <a:chOff x="0" y="0"/>
          <a:chExt cx="0" cy="0"/>
        </a:xfrm>
      </p:grpSpPr>
      <p:sp>
        <p:nvSpPr>
          <p:cNvPr id="110" name="Google Shape;110;p19"/>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sp>
        <p:nvSpPr>
          <p:cNvPr id="111" name="Google Shape;111;p19"/>
          <p:cNvSpPr txBox="1"/>
          <p:nvPr/>
        </p:nvSpPr>
        <p:spPr>
          <a:xfrm>
            <a:off x="193325" y="150125"/>
            <a:ext cx="4705200" cy="1066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GB" sz="3000">
                <a:solidFill>
                  <a:schemeClr val="dk1"/>
                </a:solidFill>
                <a:latin typeface="Fira Sans Condensed"/>
                <a:ea typeface="Fira Sans Condensed"/>
                <a:cs typeface="Fira Sans Condensed"/>
                <a:sym typeface="Fira Sans Condensed"/>
              </a:rPr>
              <a:t>Old vs new</a:t>
            </a:r>
            <a:endParaRPr sz="3000">
              <a:solidFill>
                <a:schemeClr val="dk1"/>
              </a:solidFill>
              <a:latin typeface="Fira Sans Condensed Medium"/>
              <a:ea typeface="Fira Sans Condensed Medium"/>
              <a:cs typeface="Fira Sans Condensed Medium"/>
              <a:sym typeface="Fira Sans Condensed Medium"/>
            </a:endParaRPr>
          </a:p>
        </p:txBody>
      </p:sp>
      <p:sp>
        <p:nvSpPr>
          <p:cNvPr id="112" name="Google Shape;112;p19"/>
          <p:cNvSpPr txBox="1"/>
          <p:nvPr/>
        </p:nvSpPr>
        <p:spPr>
          <a:xfrm>
            <a:off x="1834900" y="1216975"/>
            <a:ext cx="6474000" cy="46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a:solidFill>
                <a:schemeClr val="dk2"/>
              </a:solidFill>
              <a:latin typeface="Fira Sans Condensed"/>
              <a:ea typeface="Fira Sans Condensed"/>
              <a:cs typeface="Fira Sans Condensed"/>
              <a:sym typeface="Fira Sans Condensed"/>
            </a:endParaRPr>
          </a:p>
        </p:txBody>
      </p:sp>
      <p:cxnSp>
        <p:nvCxnSpPr>
          <p:cNvPr id="113" name="Google Shape;113;p19"/>
          <p:cNvCxnSpPr/>
          <p:nvPr/>
        </p:nvCxnSpPr>
        <p:spPr>
          <a:xfrm>
            <a:off x="193323" y="831436"/>
            <a:ext cx="1234800" cy="0"/>
          </a:xfrm>
          <a:prstGeom prst="straightConnector1">
            <a:avLst/>
          </a:prstGeom>
          <a:noFill/>
          <a:ln cap="flat" cmpd="sng" w="114300">
            <a:solidFill>
              <a:srgbClr val="FFD966"/>
            </a:solidFill>
            <a:prstDash val="solid"/>
            <a:round/>
            <a:headEnd len="med" w="med" type="none"/>
            <a:tailEnd len="med" w="med" type="none"/>
          </a:ln>
        </p:spPr>
      </p:cxnSp>
      <p:sp>
        <p:nvSpPr>
          <p:cNvPr id="114" name="Google Shape;114;p19"/>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graphicFrame>
        <p:nvGraphicFramePr>
          <p:cNvPr id="115" name="Google Shape;115;p19"/>
          <p:cNvGraphicFramePr/>
          <p:nvPr/>
        </p:nvGraphicFramePr>
        <p:xfrm>
          <a:off x="2514650" y="528863"/>
          <a:ext cx="3000000" cy="3000000"/>
        </p:xfrm>
        <a:graphic>
          <a:graphicData uri="http://schemas.openxmlformats.org/drawingml/2006/table">
            <a:tbl>
              <a:tblPr>
                <a:noFill/>
                <a:tableStyleId>{4EA14EF8-4D83-4DAC-B9A7-0A6E3A96ADC0}</a:tableStyleId>
              </a:tblPr>
              <a:tblGrid>
                <a:gridCol w="3125725"/>
                <a:gridCol w="3125725"/>
              </a:tblGrid>
              <a:tr h="381000">
                <a:tc>
                  <a:txBody>
                    <a:bodyPr/>
                    <a:lstStyle/>
                    <a:p>
                      <a:pPr indent="0" lvl="0" marL="0" rtl="0" algn="ctr">
                        <a:spcBef>
                          <a:spcPts val="0"/>
                        </a:spcBef>
                        <a:spcAft>
                          <a:spcPts val="0"/>
                        </a:spcAft>
                        <a:buNone/>
                      </a:pPr>
                      <a:r>
                        <a:rPr b="1" lang="en-GB" sz="3700">
                          <a:solidFill>
                            <a:schemeClr val="lt1"/>
                          </a:solidFill>
                          <a:latin typeface="Fira Sans Condensed"/>
                          <a:ea typeface="Fira Sans Condensed"/>
                          <a:cs typeface="Fira Sans Condensed"/>
                          <a:sym typeface="Fira Sans Condensed"/>
                        </a:rPr>
                        <a:t>One e</a:t>
                      </a:r>
                      <a:r>
                        <a:rPr b="1" lang="en-GB" sz="3700">
                          <a:solidFill>
                            <a:schemeClr val="lt1"/>
                          </a:solidFill>
                          <a:latin typeface="Fira Sans Condensed"/>
                          <a:ea typeface="Fira Sans Condensed"/>
                          <a:cs typeface="Fira Sans Condensed"/>
                          <a:sym typeface="Fira Sans Condensed"/>
                        </a:rPr>
                        <a:t>xam </a:t>
                      </a:r>
                      <a:endParaRPr b="1" sz="3700">
                        <a:solidFill>
                          <a:schemeClr val="lt1"/>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GB" sz="2000">
                          <a:solidFill>
                            <a:schemeClr val="lt1"/>
                          </a:solidFill>
                          <a:latin typeface="Fira Sans Condensed"/>
                          <a:ea typeface="Fira Sans Condensed"/>
                          <a:cs typeface="Fira Sans Condensed"/>
                          <a:sym typeface="Fira Sans Condensed"/>
                        </a:rPr>
                        <a:t>EG: Bursary, School Cert</a:t>
                      </a:r>
                      <a:endParaRPr sz="2000">
                        <a:solidFill>
                          <a:schemeClr val="lt1"/>
                        </a:solidFill>
                        <a:latin typeface="Fira Sans Condensed"/>
                        <a:ea typeface="Fira Sans Condensed"/>
                        <a:cs typeface="Fira Sans Condensed"/>
                        <a:sym typeface="Fira Sans Condensed"/>
                      </a:endParaRPr>
                    </a:p>
                  </a:txBody>
                  <a:tcPr marT="91425" marB="91425" marR="91425" marL="91425" anchor="ctr">
                    <a:lnL cap="flat" cmpd="sng" w="28575">
                      <a:solidFill>
                        <a:srgbClr val="999999"/>
                      </a:solidFill>
                      <a:prstDash val="solid"/>
                      <a:round/>
                      <a:headEnd len="sm" w="sm" type="none"/>
                      <a:tailEnd len="sm" w="sm" type="none"/>
                    </a:lnL>
                    <a:lnR cap="flat" cmpd="sng" w="28575">
                      <a:solidFill>
                        <a:srgbClr val="999999"/>
                      </a:solidFill>
                      <a:prstDash val="solid"/>
                      <a:round/>
                      <a:headEnd len="sm" w="sm" type="none"/>
                      <a:tailEnd len="sm" w="sm" type="none"/>
                    </a:lnR>
                    <a:lnT cap="flat" cmpd="sng" w="28575">
                      <a:solidFill>
                        <a:srgbClr val="999999"/>
                      </a:solidFill>
                      <a:prstDash val="solid"/>
                      <a:round/>
                      <a:headEnd len="sm" w="sm" type="none"/>
                      <a:tailEnd len="sm" w="sm" type="none"/>
                    </a:lnT>
                    <a:lnB cap="flat" cmpd="sng" w="28575">
                      <a:solidFill>
                        <a:srgbClr val="999999"/>
                      </a:solidFill>
                      <a:prstDash val="solid"/>
                      <a:round/>
                      <a:headEnd len="sm" w="sm" type="none"/>
                      <a:tailEnd len="sm" w="sm" type="none"/>
                    </a:lnB>
                    <a:solidFill>
                      <a:srgbClr val="666666"/>
                    </a:solidFill>
                  </a:tcPr>
                </a:tc>
                <a:tc>
                  <a:txBody>
                    <a:bodyPr/>
                    <a:lstStyle/>
                    <a:p>
                      <a:pPr indent="0" lvl="0" marL="0" rtl="0" algn="ctr">
                        <a:spcBef>
                          <a:spcPts val="0"/>
                        </a:spcBef>
                        <a:spcAft>
                          <a:spcPts val="0"/>
                        </a:spcAft>
                        <a:buNone/>
                      </a:pPr>
                      <a:r>
                        <a:rPr b="1" lang="en-GB" sz="3700">
                          <a:solidFill>
                            <a:schemeClr val="lt1"/>
                          </a:solidFill>
                          <a:latin typeface="Fira Sans Condensed"/>
                          <a:ea typeface="Fira Sans Condensed"/>
                          <a:cs typeface="Fira Sans Condensed"/>
                          <a:sym typeface="Fira Sans Condensed"/>
                        </a:rPr>
                        <a:t>NCEA Grades</a:t>
                      </a:r>
                      <a:endParaRPr b="1" sz="3700">
                        <a:solidFill>
                          <a:schemeClr val="lt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b="1" sz="1600">
                        <a:solidFill>
                          <a:schemeClr val="lt1"/>
                        </a:solidFill>
                        <a:latin typeface="Fira Sans Condensed"/>
                        <a:ea typeface="Fira Sans Condensed"/>
                        <a:cs typeface="Fira Sans Condensed"/>
                        <a:sym typeface="Fira Sans Condensed"/>
                      </a:endParaRPr>
                    </a:p>
                  </a:txBody>
                  <a:tcPr marT="91425" marB="91425" marR="91425" marL="91425" anchor="ctr">
                    <a:lnL cap="flat" cmpd="sng" w="28575">
                      <a:solidFill>
                        <a:srgbClr val="999999"/>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F1C232"/>
                    </a:solidFill>
                  </a:tcPr>
                </a:tc>
              </a:tr>
              <a:tr h="381000">
                <a:tc>
                  <a:txBody>
                    <a:bodyPr/>
                    <a:lstStyle/>
                    <a:p>
                      <a:pPr indent="0" lvl="0" marL="0" rtl="0" algn="ctr">
                        <a:spcBef>
                          <a:spcPts val="0"/>
                        </a:spcBef>
                        <a:spcAft>
                          <a:spcPts val="0"/>
                        </a:spcAft>
                        <a:buNone/>
                      </a:pPr>
                      <a:r>
                        <a:rPr b="1" lang="en-GB" sz="3500">
                          <a:latin typeface="Fira Sans Condensed"/>
                          <a:ea typeface="Fira Sans Condensed"/>
                          <a:cs typeface="Fira Sans Condensed"/>
                          <a:sym typeface="Fira Sans Condensed"/>
                        </a:rPr>
                        <a:t>A</a:t>
                      </a:r>
                      <a:endParaRPr b="1" sz="3500">
                        <a:latin typeface="Fira Sans Condensed"/>
                        <a:ea typeface="Fira Sans Condensed"/>
                        <a:cs typeface="Fira Sans Condensed"/>
                        <a:sym typeface="Fira Sans Condensed"/>
                      </a:endParaRPr>
                    </a:p>
                    <a:p>
                      <a:pPr indent="0" lvl="0" marL="0" rtl="0" algn="ctr">
                        <a:spcBef>
                          <a:spcPts val="0"/>
                        </a:spcBef>
                        <a:spcAft>
                          <a:spcPts val="0"/>
                        </a:spcAft>
                        <a:buNone/>
                      </a:pPr>
                      <a:r>
                        <a:rPr lang="en-GB" sz="1800">
                          <a:latin typeface="Fira Sans Condensed"/>
                          <a:ea typeface="Fira Sans Condensed"/>
                          <a:cs typeface="Fira Sans Condensed"/>
                          <a:sym typeface="Fira Sans Condensed"/>
                        </a:rPr>
                        <a:t>80 - 100%</a:t>
                      </a:r>
                      <a:endParaRPr sz="1800">
                        <a:latin typeface="Fira Sans Condensed"/>
                        <a:ea typeface="Fira Sans Condensed"/>
                        <a:cs typeface="Fira Sans Condensed"/>
                        <a:sym typeface="Fira Sans Condensed"/>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99999"/>
                      </a:solidFill>
                      <a:prstDash val="solid"/>
                      <a:round/>
                      <a:headEnd len="sm" w="sm" type="none"/>
                      <a:tailEnd len="sm" w="sm" type="none"/>
                    </a:lnT>
                    <a:lnB cap="flat" cmpd="sng" w="28575">
                      <a:solidFill>
                        <a:srgbClr val="9E9E9E"/>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GB" sz="3500">
                          <a:latin typeface="Fira Sans Condensed"/>
                          <a:ea typeface="Fira Sans Condensed"/>
                          <a:cs typeface="Fira Sans Condensed"/>
                          <a:sym typeface="Fira Sans Condensed"/>
                        </a:rPr>
                        <a:t>E</a:t>
                      </a:r>
                      <a:endParaRPr b="1" sz="3500">
                        <a:latin typeface="Fira Sans Condensed"/>
                        <a:ea typeface="Fira Sans Condensed"/>
                        <a:cs typeface="Fira Sans Condensed"/>
                        <a:sym typeface="Fira Sans Condensed"/>
                      </a:endParaRPr>
                    </a:p>
                    <a:p>
                      <a:pPr indent="0" lvl="0" marL="0" rtl="0" algn="ctr">
                        <a:spcBef>
                          <a:spcPts val="0"/>
                        </a:spcBef>
                        <a:spcAft>
                          <a:spcPts val="0"/>
                        </a:spcAft>
                        <a:buNone/>
                      </a:pPr>
                      <a:r>
                        <a:rPr lang="en-GB" sz="1900">
                          <a:latin typeface="Fira Sans Condensed"/>
                          <a:ea typeface="Fira Sans Condensed"/>
                          <a:cs typeface="Fira Sans Condensed"/>
                          <a:sym typeface="Fira Sans Condensed"/>
                        </a:rPr>
                        <a:t>Excellence</a:t>
                      </a:r>
                      <a:endParaRPr sz="1900">
                        <a:latin typeface="Fira Sans Condensed"/>
                        <a:ea typeface="Fira Sans Condensed"/>
                        <a:cs typeface="Fira Sans Condensed"/>
                        <a:sym typeface="Fira Sans Condensed"/>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FFE599"/>
                    </a:solidFill>
                  </a:tcPr>
                </a:tc>
              </a:tr>
              <a:tr h="381000">
                <a:tc>
                  <a:txBody>
                    <a:bodyPr/>
                    <a:lstStyle/>
                    <a:p>
                      <a:pPr indent="0" lvl="0" marL="0" rtl="0" algn="ctr">
                        <a:spcBef>
                          <a:spcPts val="0"/>
                        </a:spcBef>
                        <a:spcAft>
                          <a:spcPts val="0"/>
                        </a:spcAft>
                        <a:buNone/>
                      </a:pPr>
                      <a:r>
                        <a:rPr b="1" lang="en-GB" sz="3500">
                          <a:latin typeface="Fira Sans Condensed"/>
                          <a:ea typeface="Fira Sans Condensed"/>
                          <a:cs typeface="Fira Sans Condensed"/>
                          <a:sym typeface="Fira Sans Condensed"/>
                        </a:rPr>
                        <a:t>B</a:t>
                      </a:r>
                      <a:endParaRPr b="1" sz="3500">
                        <a:latin typeface="Fira Sans Condensed"/>
                        <a:ea typeface="Fira Sans Condensed"/>
                        <a:cs typeface="Fira Sans Condensed"/>
                        <a:sym typeface="Fira Sans Condensed"/>
                      </a:endParaRPr>
                    </a:p>
                    <a:p>
                      <a:pPr indent="0" lvl="0" marL="0" rtl="0" algn="ctr">
                        <a:spcBef>
                          <a:spcPts val="0"/>
                        </a:spcBef>
                        <a:spcAft>
                          <a:spcPts val="0"/>
                        </a:spcAft>
                        <a:buNone/>
                      </a:pPr>
                      <a:r>
                        <a:rPr lang="en-GB" sz="1800">
                          <a:latin typeface="Fira Sans Condensed"/>
                          <a:ea typeface="Fira Sans Condensed"/>
                          <a:cs typeface="Fira Sans Condensed"/>
                          <a:sym typeface="Fira Sans Condensed"/>
                        </a:rPr>
                        <a:t>65 - 79%</a:t>
                      </a:r>
                      <a:endParaRPr sz="1800">
                        <a:latin typeface="Fira Sans Condensed"/>
                        <a:ea typeface="Fira Sans Condensed"/>
                        <a:cs typeface="Fira Sans Condensed"/>
                        <a:sym typeface="Fira Sans Condensed"/>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GB" sz="3500">
                          <a:latin typeface="Fira Sans Condensed"/>
                          <a:ea typeface="Fira Sans Condensed"/>
                          <a:cs typeface="Fira Sans Condensed"/>
                          <a:sym typeface="Fira Sans Condensed"/>
                        </a:rPr>
                        <a:t>M</a:t>
                      </a:r>
                      <a:endParaRPr b="1" sz="3500">
                        <a:latin typeface="Fira Sans Condensed"/>
                        <a:ea typeface="Fira Sans Condensed"/>
                        <a:cs typeface="Fira Sans Condensed"/>
                        <a:sym typeface="Fira Sans Condensed"/>
                      </a:endParaRPr>
                    </a:p>
                    <a:p>
                      <a:pPr indent="0" lvl="0" marL="0" rtl="0" algn="ctr">
                        <a:spcBef>
                          <a:spcPts val="0"/>
                        </a:spcBef>
                        <a:spcAft>
                          <a:spcPts val="0"/>
                        </a:spcAft>
                        <a:buNone/>
                      </a:pPr>
                      <a:r>
                        <a:rPr lang="en-GB" sz="1900">
                          <a:latin typeface="Fira Sans Condensed"/>
                          <a:ea typeface="Fira Sans Condensed"/>
                          <a:cs typeface="Fira Sans Condensed"/>
                          <a:sym typeface="Fira Sans Condensed"/>
                        </a:rPr>
                        <a:t>Merit</a:t>
                      </a:r>
                      <a:endParaRPr sz="1900">
                        <a:latin typeface="Fira Sans Condensed"/>
                        <a:ea typeface="Fira Sans Condensed"/>
                        <a:cs typeface="Fira Sans Condensed"/>
                        <a:sym typeface="Fira Sans Condensed"/>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FFE599"/>
                    </a:solidFill>
                  </a:tcPr>
                </a:tc>
              </a:tr>
              <a:tr h="381000">
                <a:tc>
                  <a:txBody>
                    <a:bodyPr/>
                    <a:lstStyle/>
                    <a:p>
                      <a:pPr indent="0" lvl="0" marL="0" rtl="0" algn="ctr">
                        <a:spcBef>
                          <a:spcPts val="0"/>
                        </a:spcBef>
                        <a:spcAft>
                          <a:spcPts val="0"/>
                        </a:spcAft>
                        <a:buNone/>
                      </a:pPr>
                      <a:r>
                        <a:rPr b="1" lang="en-GB" sz="3500">
                          <a:latin typeface="Fira Sans Condensed"/>
                          <a:ea typeface="Fira Sans Condensed"/>
                          <a:cs typeface="Fira Sans Condensed"/>
                          <a:sym typeface="Fira Sans Condensed"/>
                        </a:rPr>
                        <a:t>C</a:t>
                      </a:r>
                      <a:endParaRPr b="1" sz="3500">
                        <a:latin typeface="Fira Sans Condensed"/>
                        <a:ea typeface="Fira Sans Condensed"/>
                        <a:cs typeface="Fira Sans Condensed"/>
                        <a:sym typeface="Fira Sans Condensed"/>
                      </a:endParaRPr>
                    </a:p>
                    <a:p>
                      <a:pPr indent="0" lvl="0" marL="0" rtl="0" algn="ctr">
                        <a:spcBef>
                          <a:spcPts val="0"/>
                        </a:spcBef>
                        <a:spcAft>
                          <a:spcPts val="0"/>
                        </a:spcAft>
                        <a:buNone/>
                      </a:pPr>
                      <a:r>
                        <a:rPr lang="en-GB" sz="1800">
                          <a:latin typeface="Fira Sans Condensed"/>
                          <a:ea typeface="Fira Sans Condensed"/>
                          <a:cs typeface="Fira Sans Condensed"/>
                          <a:sym typeface="Fira Sans Condensed"/>
                        </a:rPr>
                        <a:t>50 - 64%</a:t>
                      </a:r>
                      <a:endParaRPr sz="1800">
                        <a:latin typeface="Fira Sans Condensed"/>
                        <a:ea typeface="Fira Sans Condensed"/>
                        <a:cs typeface="Fira Sans Condensed"/>
                        <a:sym typeface="Fira Sans Condensed"/>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GB" sz="3500">
                          <a:latin typeface="Fira Sans Condensed"/>
                          <a:ea typeface="Fira Sans Condensed"/>
                          <a:cs typeface="Fira Sans Condensed"/>
                          <a:sym typeface="Fira Sans Condensed"/>
                        </a:rPr>
                        <a:t>A</a:t>
                      </a:r>
                      <a:endParaRPr b="1" sz="3500">
                        <a:latin typeface="Fira Sans Condensed"/>
                        <a:ea typeface="Fira Sans Condensed"/>
                        <a:cs typeface="Fira Sans Condensed"/>
                        <a:sym typeface="Fira Sans Condensed"/>
                      </a:endParaRPr>
                    </a:p>
                    <a:p>
                      <a:pPr indent="0" lvl="0" marL="0" rtl="0" algn="ctr">
                        <a:spcBef>
                          <a:spcPts val="0"/>
                        </a:spcBef>
                        <a:spcAft>
                          <a:spcPts val="0"/>
                        </a:spcAft>
                        <a:buNone/>
                      </a:pPr>
                      <a:r>
                        <a:rPr lang="en-GB" sz="1900">
                          <a:latin typeface="Fira Sans Condensed"/>
                          <a:ea typeface="Fira Sans Condensed"/>
                          <a:cs typeface="Fira Sans Condensed"/>
                          <a:sym typeface="Fira Sans Condensed"/>
                        </a:rPr>
                        <a:t>Achieved</a:t>
                      </a:r>
                      <a:endParaRPr sz="1900">
                        <a:latin typeface="Fira Sans Condensed"/>
                        <a:ea typeface="Fira Sans Condensed"/>
                        <a:cs typeface="Fira Sans Condensed"/>
                        <a:sym typeface="Fira Sans Condensed"/>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FFE599"/>
                    </a:solidFill>
                  </a:tcPr>
                </a:tc>
              </a:tr>
              <a:tr h="381000">
                <a:tc>
                  <a:txBody>
                    <a:bodyPr/>
                    <a:lstStyle/>
                    <a:p>
                      <a:pPr indent="0" lvl="0" marL="0" rtl="0" algn="ctr">
                        <a:spcBef>
                          <a:spcPts val="0"/>
                        </a:spcBef>
                        <a:spcAft>
                          <a:spcPts val="0"/>
                        </a:spcAft>
                        <a:buNone/>
                      </a:pPr>
                      <a:r>
                        <a:rPr b="1" lang="en-GB" sz="3500">
                          <a:latin typeface="Fira Sans Condensed"/>
                          <a:ea typeface="Fira Sans Condensed"/>
                          <a:cs typeface="Fira Sans Condensed"/>
                          <a:sym typeface="Fira Sans Condensed"/>
                        </a:rPr>
                        <a:t>D</a:t>
                      </a:r>
                      <a:endParaRPr b="1" sz="3500">
                        <a:latin typeface="Fira Sans Condensed"/>
                        <a:ea typeface="Fira Sans Condensed"/>
                        <a:cs typeface="Fira Sans Condensed"/>
                        <a:sym typeface="Fira Sans Condensed"/>
                      </a:endParaRPr>
                    </a:p>
                    <a:p>
                      <a:pPr indent="0" lvl="0" marL="0" rtl="0" algn="ctr">
                        <a:spcBef>
                          <a:spcPts val="0"/>
                        </a:spcBef>
                        <a:spcAft>
                          <a:spcPts val="0"/>
                        </a:spcAft>
                        <a:buNone/>
                      </a:pPr>
                      <a:r>
                        <a:rPr lang="en-GB" sz="1800">
                          <a:latin typeface="Fira Sans Condensed"/>
                          <a:ea typeface="Fira Sans Condensed"/>
                          <a:cs typeface="Fira Sans Condensed"/>
                          <a:sym typeface="Fira Sans Condensed"/>
                        </a:rPr>
                        <a:t>30 - 49%</a:t>
                      </a:r>
                      <a:endParaRPr sz="1800">
                        <a:latin typeface="Fira Sans Condensed"/>
                        <a:ea typeface="Fira Sans Condensed"/>
                        <a:cs typeface="Fira Sans Condensed"/>
                        <a:sym typeface="Fira Sans Condensed"/>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GB" sz="3500">
                          <a:latin typeface="Fira Sans Condensed"/>
                          <a:ea typeface="Fira Sans Condensed"/>
                          <a:cs typeface="Fira Sans Condensed"/>
                          <a:sym typeface="Fira Sans Condensed"/>
                        </a:rPr>
                        <a:t>N</a:t>
                      </a:r>
                      <a:endParaRPr b="1" sz="3500">
                        <a:latin typeface="Fira Sans Condensed"/>
                        <a:ea typeface="Fira Sans Condensed"/>
                        <a:cs typeface="Fira Sans Condensed"/>
                        <a:sym typeface="Fira Sans Condensed"/>
                      </a:endParaRPr>
                    </a:p>
                    <a:p>
                      <a:pPr indent="0" lvl="0" marL="0" rtl="0" algn="ctr">
                        <a:spcBef>
                          <a:spcPts val="0"/>
                        </a:spcBef>
                        <a:spcAft>
                          <a:spcPts val="0"/>
                        </a:spcAft>
                        <a:buNone/>
                      </a:pPr>
                      <a:r>
                        <a:rPr lang="en-GB" sz="1900">
                          <a:latin typeface="Fira Sans Condensed"/>
                          <a:ea typeface="Fira Sans Condensed"/>
                          <a:cs typeface="Fira Sans Condensed"/>
                          <a:sym typeface="Fira Sans Condensed"/>
                        </a:rPr>
                        <a:t>Not Achieved</a:t>
                      </a:r>
                      <a:endParaRPr sz="1900">
                        <a:latin typeface="Fira Sans Condensed"/>
                        <a:ea typeface="Fira Sans Condensed"/>
                        <a:cs typeface="Fira Sans Condensed"/>
                        <a:sym typeface="Fira Sans Condensed"/>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FFE599"/>
                    </a:solidFill>
                  </a:tcPr>
                </a:tc>
              </a:tr>
              <a:tr h="381000">
                <a:tc>
                  <a:txBody>
                    <a:bodyPr/>
                    <a:lstStyle/>
                    <a:p>
                      <a:pPr indent="0" lvl="0" marL="0" rtl="0" algn="ctr">
                        <a:spcBef>
                          <a:spcPts val="0"/>
                        </a:spcBef>
                        <a:spcAft>
                          <a:spcPts val="0"/>
                        </a:spcAft>
                        <a:buNone/>
                      </a:pPr>
                      <a:r>
                        <a:rPr b="1" lang="en-GB" sz="3500">
                          <a:latin typeface="Fira Sans Condensed"/>
                          <a:ea typeface="Fira Sans Condensed"/>
                          <a:cs typeface="Fira Sans Condensed"/>
                          <a:sym typeface="Fira Sans Condensed"/>
                        </a:rPr>
                        <a:t>E</a:t>
                      </a:r>
                      <a:endParaRPr b="1" sz="3500">
                        <a:latin typeface="Fira Sans Condensed"/>
                        <a:ea typeface="Fira Sans Condensed"/>
                        <a:cs typeface="Fira Sans Condensed"/>
                        <a:sym typeface="Fira Sans Condensed"/>
                      </a:endParaRPr>
                    </a:p>
                    <a:p>
                      <a:pPr indent="0" lvl="0" marL="0" rtl="0" algn="ctr">
                        <a:spcBef>
                          <a:spcPts val="0"/>
                        </a:spcBef>
                        <a:spcAft>
                          <a:spcPts val="0"/>
                        </a:spcAft>
                        <a:buNone/>
                      </a:pPr>
                      <a:r>
                        <a:rPr lang="en-GB" sz="1800">
                          <a:latin typeface="Fira Sans Condensed"/>
                          <a:ea typeface="Fira Sans Condensed"/>
                          <a:cs typeface="Fira Sans Condensed"/>
                          <a:sym typeface="Fira Sans Condensed"/>
                        </a:rPr>
                        <a:t>1 - 29%</a:t>
                      </a:r>
                      <a:endParaRPr sz="1800">
                        <a:latin typeface="Fira Sans Condensed"/>
                        <a:ea typeface="Fira Sans Condensed"/>
                        <a:cs typeface="Fira Sans Condensed"/>
                        <a:sym typeface="Fira Sans Condensed"/>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t/>
                      </a:r>
                      <a:endParaRPr sz="2500">
                        <a:latin typeface="Fira Sans Condensed"/>
                        <a:ea typeface="Fira Sans Condensed"/>
                        <a:cs typeface="Fira Sans Condensed"/>
                        <a:sym typeface="Fira Sans Condensed"/>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FFE599"/>
                    </a:solidFill>
                  </a:tcPr>
                </a:tc>
              </a:tr>
            </a:tbl>
          </a:graphicData>
        </a:graphic>
      </p:graphicFrame>
      <p:pic>
        <p:nvPicPr>
          <p:cNvPr id="116" name="Google Shape;116;p19"/>
          <p:cNvPicPr preferRelativeResize="0"/>
          <p:nvPr/>
        </p:nvPicPr>
        <p:blipFill rotWithShape="1">
          <a:blip r:embed="rId3">
            <a:alphaModFix/>
          </a:blip>
          <a:srcRect b="15592" l="14682" r="10713" t="18480"/>
          <a:stretch/>
        </p:blipFill>
        <p:spPr>
          <a:xfrm>
            <a:off x="5187700" y="2660900"/>
            <a:ext cx="964800" cy="874800"/>
          </a:xfrm>
          <a:prstGeom prst="ellipse">
            <a:avLst/>
          </a:prstGeom>
          <a:noFill/>
          <a:ln cap="flat" cmpd="sng" w="9525">
            <a:solidFill>
              <a:srgbClr val="38761D"/>
            </a:solidFill>
            <a:prstDash val="solid"/>
            <a:round/>
            <a:headEnd len="sm" w="sm" type="none"/>
            <a:tailEnd len="sm" w="sm" type="none"/>
          </a:ln>
        </p:spPr>
      </p:pic>
      <p:pic>
        <p:nvPicPr>
          <p:cNvPr id="117" name="Google Shape;117;p19"/>
          <p:cNvPicPr preferRelativeResize="0"/>
          <p:nvPr/>
        </p:nvPicPr>
        <p:blipFill rotWithShape="1">
          <a:blip r:embed="rId3">
            <a:alphaModFix/>
          </a:blip>
          <a:srcRect b="15592" l="14682" r="10713" t="18480"/>
          <a:stretch/>
        </p:blipFill>
        <p:spPr>
          <a:xfrm>
            <a:off x="5157975" y="1635200"/>
            <a:ext cx="964800" cy="874800"/>
          </a:xfrm>
          <a:prstGeom prst="ellipse">
            <a:avLst/>
          </a:prstGeom>
          <a:noFill/>
          <a:ln cap="flat" cmpd="sng" w="19050">
            <a:solidFill>
              <a:srgbClr val="6AA84F"/>
            </a:solidFill>
            <a:prstDash val="solid"/>
            <a:round/>
            <a:headEnd len="sm" w="sm" type="none"/>
            <a:tailEnd len="sm" w="sm" type="none"/>
          </a:ln>
        </p:spPr>
      </p:pic>
      <p:pic>
        <p:nvPicPr>
          <p:cNvPr id="118" name="Google Shape;118;p19"/>
          <p:cNvPicPr preferRelativeResize="0"/>
          <p:nvPr/>
        </p:nvPicPr>
        <p:blipFill rotWithShape="1">
          <a:blip r:embed="rId3">
            <a:alphaModFix/>
          </a:blip>
          <a:srcRect b="15592" l="14682" r="10713" t="18480"/>
          <a:stretch/>
        </p:blipFill>
        <p:spPr>
          <a:xfrm>
            <a:off x="5157975" y="3686600"/>
            <a:ext cx="964800" cy="874800"/>
          </a:xfrm>
          <a:prstGeom prst="ellipse">
            <a:avLst/>
          </a:prstGeom>
          <a:noFill/>
          <a:ln cap="flat" cmpd="sng" w="19050">
            <a:solidFill>
              <a:srgbClr val="6AA84F"/>
            </a:solidFill>
            <a:prstDash val="solid"/>
            <a:round/>
            <a:headEnd len="sm" w="sm" type="none"/>
            <a:tailEnd len="sm" w="sm" type="none"/>
          </a:ln>
        </p:spPr>
      </p:pic>
      <p:pic>
        <p:nvPicPr>
          <p:cNvPr id="119" name="Google Shape;119;p19"/>
          <p:cNvPicPr preferRelativeResize="0"/>
          <p:nvPr/>
        </p:nvPicPr>
        <p:blipFill rotWithShape="1">
          <a:blip r:embed="rId4">
            <a:alphaModFix/>
          </a:blip>
          <a:srcRect b="7066" l="11707" r="10351" t="14336"/>
          <a:stretch/>
        </p:blipFill>
        <p:spPr>
          <a:xfrm>
            <a:off x="5164575" y="4662300"/>
            <a:ext cx="978000" cy="874800"/>
          </a:xfrm>
          <a:prstGeom prst="ellipse">
            <a:avLst/>
          </a:prstGeom>
          <a:noFill/>
          <a:ln cap="flat" cmpd="sng" w="19050">
            <a:solidFill>
              <a:srgbClr val="E06666"/>
            </a:solidFill>
            <a:prstDash val="solid"/>
            <a:round/>
            <a:headEnd len="sm" w="sm" type="none"/>
            <a:tailEnd len="sm" w="sm" type="none"/>
          </a:ln>
        </p:spPr>
      </p:pic>
      <p:pic>
        <p:nvPicPr>
          <p:cNvPr id="120" name="Google Shape;120;p19"/>
          <p:cNvPicPr preferRelativeResize="0"/>
          <p:nvPr/>
        </p:nvPicPr>
        <p:blipFill rotWithShape="1">
          <a:blip r:embed="rId4">
            <a:alphaModFix/>
          </a:blip>
          <a:srcRect b="7066" l="11707" r="10351" t="14336"/>
          <a:stretch/>
        </p:blipFill>
        <p:spPr>
          <a:xfrm>
            <a:off x="5151375" y="5638000"/>
            <a:ext cx="978000" cy="874800"/>
          </a:xfrm>
          <a:prstGeom prst="ellipse">
            <a:avLst/>
          </a:prstGeom>
          <a:noFill/>
          <a:ln cap="flat" cmpd="sng" w="19050">
            <a:solidFill>
              <a:srgbClr val="E06666"/>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24" name="Shape 124"/>
        <p:cNvGrpSpPr/>
        <p:nvPr/>
      </p:nvGrpSpPr>
      <p:grpSpPr>
        <a:xfrm>
          <a:off x="0" y="0"/>
          <a:ext cx="0" cy="0"/>
          <a:chOff x="0" y="0"/>
          <a:chExt cx="0" cy="0"/>
        </a:xfrm>
      </p:grpSpPr>
      <p:sp>
        <p:nvSpPr>
          <p:cNvPr id="125" name="Google Shape;125;p20"/>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sp>
        <p:nvSpPr>
          <p:cNvPr id="126" name="Google Shape;126;p20"/>
          <p:cNvSpPr txBox="1"/>
          <p:nvPr/>
        </p:nvSpPr>
        <p:spPr>
          <a:xfrm>
            <a:off x="193325" y="150125"/>
            <a:ext cx="4705200" cy="1066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GB" sz="3000">
                <a:solidFill>
                  <a:schemeClr val="dk1"/>
                </a:solidFill>
                <a:latin typeface="Fira Sans Condensed"/>
                <a:ea typeface="Fira Sans Condensed"/>
                <a:cs typeface="Fira Sans Condensed"/>
                <a:sym typeface="Fira Sans Condensed"/>
              </a:rPr>
              <a:t>Old vs new</a:t>
            </a:r>
            <a:endParaRPr sz="3000">
              <a:solidFill>
                <a:schemeClr val="dk1"/>
              </a:solidFill>
              <a:latin typeface="Fira Sans Condensed Medium"/>
              <a:ea typeface="Fira Sans Condensed Medium"/>
              <a:cs typeface="Fira Sans Condensed Medium"/>
              <a:sym typeface="Fira Sans Condensed Medium"/>
            </a:endParaRPr>
          </a:p>
        </p:txBody>
      </p:sp>
      <p:sp>
        <p:nvSpPr>
          <p:cNvPr id="127" name="Google Shape;127;p20"/>
          <p:cNvSpPr txBox="1"/>
          <p:nvPr/>
        </p:nvSpPr>
        <p:spPr>
          <a:xfrm>
            <a:off x="4898525" y="1216975"/>
            <a:ext cx="2943000" cy="37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a:solidFill>
                <a:schemeClr val="dk2"/>
              </a:solidFill>
              <a:latin typeface="Fira Sans Condensed"/>
              <a:ea typeface="Fira Sans Condensed"/>
              <a:cs typeface="Fira Sans Condensed"/>
              <a:sym typeface="Fira Sans Condensed"/>
            </a:endParaRPr>
          </a:p>
        </p:txBody>
      </p:sp>
      <p:cxnSp>
        <p:nvCxnSpPr>
          <p:cNvPr id="128" name="Google Shape;128;p20"/>
          <p:cNvCxnSpPr/>
          <p:nvPr/>
        </p:nvCxnSpPr>
        <p:spPr>
          <a:xfrm>
            <a:off x="193323" y="831436"/>
            <a:ext cx="1234800" cy="0"/>
          </a:xfrm>
          <a:prstGeom prst="straightConnector1">
            <a:avLst/>
          </a:prstGeom>
          <a:noFill/>
          <a:ln cap="flat" cmpd="sng" w="114300">
            <a:solidFill>
              <a:srgbClr val="FFD966"/>
            </a:solidFill>
            <a:prstDash val="solid"/>
            <a:round/>
            <a:headEnd len="med" w="med" type="none"/>
            <a:tailEnd len="med" w="med" type="none"/>
          </a:ln>
        </p:spPr>
      </p:cxnSp>
      <p:sp>
        <p:nvSpPr>
          <p:cNvPr id="129" name="Google Shape;129;p20"/>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sp>
        <p:nvSpPr>
          <p:cNvPr id="130" name="Google Shape;130;p20"/>
          <p:cNvSpPr txBox="1"/>
          <p:nvPr/>
        </p:nvSpPr>
        <p:spPr>
          <a:xfrm>
            <a:off x="5543850" y="608530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graphicFrame>
        <p:nvGraphicFramePr>
          <p:cNvPr id="131" name="Google Shape;131;p20"/>
          <p:cNvGraphicFramePr/>
          <p:nvPr/>
        </p:nvGraphicFramePr>
        <p:xfrm>
          <a:off x="193320" y="1216964"/>
          <a:ext cx="3000000" cy="3000000"/>
        </p:xfrm>
        <a:graphic>
          <a:graphicData uri="http://schemas.openxmlformats.org/drawingml/2006/table">
            <a:tbl>
              <a:tblPr>
                <a:noFill/>
                <a:tableStyleId>{66CC9E40-2EC5-4D6E-84A2-9863E38CED2B}</a:tableStyleId>
              </a:tblPr>
              <a:tblGrid>
                <a:gridCol w="2038275"/>
                <a:gridCol w="697875"/>
                <a:gridCol w="1466650"/>
              </a:tblGrid>
              <a:tr h="422875">
                <a:tc gridSpan="3">
                  <a:txBody>
                    <a:bodyPr/>
                    <a:lstStyle/>
                    <a:p>
                      <a:pPr indent="0" lvl="0" marL="0" marR="0" rtl="0" algn="ctr">
                        <a:lnSpc>
                          <a:spcPct val="100000"/>
                        </a:lnSpc>
                        <a:spcBef>
                          <a:spcPts val="0"/>
                        </a:spcBef>
                        <a:spcAft>
                          <a:spcPts val="0"/>
                        </a:spcAft>
                        <a:buClr>
                          <a:srgbClr val="000000"/>
                        </a:buClr>
                        <a:buSzPts val="1000"/>
                        <a:buFont typeface="Arial"/>
                        <a:buNone/>
                      </a:pPr>
                      <a:r>
                        <a:rPr b="1" lang="en-GB" sz="2100">
                          <a:solidFill>
                            <a:srgbClr val="FFFFFF"/>
                          </a:solidFill>
                          <a:latin typeface="Calibri"/>
                          <a:ea typeface="Calibri"/>
                          <a:cs typeface="Calibri"/>
                          <a:sym typeface="Calibri"/>
                        </a:rPr>
                        <a:t>Bursary (7th form) English</a:t>
                      </a:r>
                      <a:endParaRPr b="1" sz="2100" u="none" cap="none" strike="noStrike">
                        <a:solidFill>
                          <a:srgbClr val="FFFFFF"/>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1C232"/>
                    </a:solidFill>
                  </a:tcPr>
                </a:tc>
                <a:tc hMerge="1"/>
                <a:tc hMerge="1"/>
              </a:tr>
              <a:tr h="550950">
                <a:tc>
                  <a:txBody>
                    <a:bodyPr/>
                    <a:lstStyle/>
                    <a:p>
                      <a:pPr indent="0" lvl="0" marL="0" marR="0" rtl="0" algn="just">
                        <a:lnSpc>
                          <a:spcPct val="100000"/>
                        </a:lnSpc>
                        <a:spcBef>
                          <a:spcPts val="0"/>
                        </a:spcBef>
                        <a:spcAft>
                          <a:spcPts val="0"/>
                        </a:spcAft>
                        <a:buClr>
                          <a:srgbClr val="000000"/>
                        </a:buClr>
                        <a:buSzPts val="1000"/>
                        <a:buFont typeface="Arial"/>
                        <a:buNone/>
                      </a:pPr>
                      <a:r>
                        <a:rPr b="1" lang="en-GB" sz="1600" u="none" cap="none" strike="noStrike">
                          <a:solidFill>
                            <a:srgbClr val="31514A"/>
                          </a:solidFill>
                          <a:latin typeface="Calibri"/>
                          <a:ea typeface="Calibri"/>
                          <a:cs typeface="Calibri"/>
                          <a:sym typeface="Calibri"/>
                        </a:rPr>
                        <a:t>TOPICS</a:t>
                      </a:r>
                      <a:endParaRPr b="1"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GB" sz="1600" u="none" cap="none" strike="noStrike">
                          <a:solidFill>
                            <a:srgbClr val="31514A"/>
                          </a:solidFill>
                          <a:latin typeface="Calibri"/>
                          <a:ea typeface="Calibri"/>
                          <a:cs typeface="Calibri"/>
                          <a:sym typeface="Calibri"/>
                        </a:rPr>
                        <a:t>%</a:t>
                      </a:r>
                      <a:endParaRPr b="1"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GB" sz="1600" u="none" cap="none" strike="noStrike">
                          <a:solidFill>
                            <a:srgbClr val="31514A"/>
                          </a:solidFill>
                          <a:latin typeface="Calibri"/>
                          <a:ea typeface="Calibri"/>
                          <a:cs typeface="Calibri"/>
                          <a:sym typeface="Calibri"/>
                        </a:rPr>
                        <a:t>TYPE</a:t>
                      </a:r>
                      <a:endParaRPr b="1"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r>
              <a:tr h="496600">
                <a:tc>
                  <a:txBody>
                    <a:bodyPr/>
                    <a:lstStyle/>
                    <a:p>
                      <a:pPr indent="0" lvl="0" marL="0" marR="0" rtl="0" algn="l">
                        <a:lnSpc>
                          <a:spcPct val="100000"/>
                        </a:lnSpc>
                        <a:spcBef>
                          <a:spcPts val="0"/>
                        </a:spcBef>
                        <a:spcAft>
                          <a:spcPts val="0"/>
                        </a:spcAft>
                        <a:buNone/>
                      </a:pPr>
                      <a:r>
                        <a:rPr lang="en-GB" sz="1600">
                          <a:solidFill>
                            <a:srgbClr val="31514A"/>
                          </a:solidFill>
                          <a:latin typeface="Calibri"/>
                          <a:ea typeface="Calibri"/>
                          <a:cs typeface="Calibri"/>
                          <a:sym typeface="Calibri"/>
                        </a:rPr>
                        <a:t>Close reading</a:t>
                      </a:r>
                      <a:endParaRPr sz="1600">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GB" sz="1600">
                          <a:solidFill>
                            <a:srgbClr val="31514A"/>
                          </a:solidFill>
                          <a:latin typeface="Calibri"/>
                          <a:ea typeface="Calibri"/>
                          <a:cs typeface="Calibri"/>
                          <a:sym typeface="Calibri"/>
                        </a:rPr>
                        <a:t>0</a:t>
                      </a:r>
                      <a:endParaRPr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GB" sz="1600">
                          <a:solidFill>
                            <a:srgbClr val="31514A"/>
                          </a:solidFill>
                          <a:latin typeface="Calibri"/>
                          <a:ea typeface="Calibri"/>
                          <a:cs typeface="Calibri"/>
                          <a:sym typeface="Calibri"/>
                        </a:rPr>
                        <a:t>Test</a:t>
                      </a:r>
                      <a:endParaRPr sz="1600">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r>
              <a:tr h="501950">
                <a:tc>
                  <a:txBody>
                    <a:bodyPr/>
                    <a:lstStyle/>
                    <a:p>
                      <a:pPr indent="0" lvl="0" marL="0" marR="0" rtl="0" algn="l">
                        <a:lnSpc>
                          <a:spcPct val="100000"/>
                        </a:lnSpc>
                        <a:spcBef>
                          <a:spcPts val="0"/>
                        </a:spcBef>
                        <a:spcAft>
                          <a:spcPts val="0"/>
                        </a:spcAft>
                        <a:buClr>
                          <a:srgbClr val="000000"/>
                        </a:buClr>
                        <a:buSzPts val="1000"/>
                        <a:buFont typeface="Arial"/>
                        <a:buNone/>
                      </a:pPr>
                      <a:r>
                        <a:rPr lang="en-GB" sz="1600">
                          <a:solidFill>
                            <a:srgbClr val="31514A"/>
                          </a:solidFill>
                          <a:latin typeface="Calibri"/>
                          <a:ea typeface="Calibri"/>
                          <a:cs typeface="Calibri"/>
                          <a:sym typeface="Calibri"/>
                        </a:rPr>
                        <a:t>Shakespeare</a:t>
                      </a:r>
                      <a:endParaRPr sz="1600">
                        <a:solidFill>
                          <a:srgbClr val="31514A"/>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sz="1600">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1600" u="none" cap="none" strike="noStrike">
                          <a:solidFill>
                            <a:srgbClr val="31514A"/>
                          </a:solidFill>
                          <a:latin typeface="Calibri"/>
                          <a:ea typeface="Calibri"/>
                          <a:cs typeface="Calibri"/>
                          <a:sym typeface="Calibri"/>
                        </a:rPr>
                        <a:t>0</a:t>
                      </a:r>
                      <a:endParaRPr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1600">
                          <a:solidFill>
                            <a:srgbClr val="31514A"/>
                          </a:solidFill>
                          <a:latin typeface="Calibri"/>
                          <a:ea typeface="Calibri"/>
                          <a:cs typeface="Calibri"/>
                          <a:sym typeface="Calibri"/>
                        </a:rPr>
                        <a:t>Essay</a:t>
                      </a:r>
                      <a:endParaRPr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r>
              <a:tr h="501925">
                <a:tc>
                  <a:txBody>
                    <a:bodyPr/>
                    <a:lstStyle/>
                    <a:p>
                      <a:pPr indent="0" lvl="0" marL="0" marR="0" rtl="0" algn="l">
                        <a:lnSpc>
                          <a:spcPct val="100000"/>
                        </a:lnSpc>
                        <a:spcBef>
                          <a:spcPts val="0"/>
                        </a:spcBef>
                        <a:spcAft>
                          <a:spcPts val="0"/>
                        </a:spcAft>
                        <a:buClr>
                          <a:srgbClr val="000000"/>
                        </a:buClr>
                        <a:buSzPts val="1000"/>
                        <a:buFont typeface="Arial"/>
                        <a:buNone/>
                      </a:pPr>
                      <a:r>
                        <a:rPr lang="en-GB" sz="1600">
                          <a:solidFill>
                            <a:srgbClr val="31514A"/>
                          </a:solidFill>
                          <a:latin typeface="Calibri"/>
                          <a:ea typeface="Calibri"/>
                          <a:cs typeface="Calibri"/>
                          <a:sym typeface="Calibri"/>
                        </a:rPr>
                        <a:t>Language</a:t>
                      </a:r>
                      <a:r>
                        <a:rPr lang="en-GB" sz="1600">
                          <a:solidFill>
                            <a:srgbClr val="31514A"/>
                          </a:solidFill>
                          <a:latin typeface="Calibri"/>
                          <a:ea typeface="Calibri"/>
                          <a:cs typeface="Calibri"/>
                          <a:sym typeface="Calibri"/>
                        </a:rPr>
                        <a:t> of advertising</a:t>
                      </a:r>
                      <a:endParaRPr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1600" u="none" cap="none" strike="noStrike">
                          <a:solidFill>
                            <a:srgbClr val="31514A"/>
                          </a:solidFill>
                          <a:latin typeface="Calibri"/>
                          <a:ea typeface="Calibri"/>
                          <a:cs typeface="Calibri"/>
                          <a:sym typeface="Calibri"/>
                        </a:rPr>
                        <a:t>0</a:t>
                      </a:r>
                      <a:endParaRPr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1600">
                          <a:solidFill>
                            <a:srgbClr val="31514A"/>
                          </a:solidFill>
                          <a:latin typeface="Calibri"/>
                          <a:ea typeface="Calibri"/>
                          <a:cs typeface="Calibri"/>
                          <a:sym typeface="Calibri"/>
                        </a:rPr>
                        <a:t>Essay</a:t>
                      </a:r>
                      <a:endParaRPr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r>
              <a:tr h="550950">
                <a:tc>
                  <a:txBody>
                    <a:bodyPr/>
                    <a:lstStyle/>
                    <a:p>
                      <a:pPr indent="0" lvl="0" marL="0" marR="0" rtl="0" algn="l">
                        <a:lnSpc>
                          <a:spcPct val="100000"/>
                        </a:lnSpc>
                        <a:spcBef>
                          <a:spcPts val="0"/>
                        </a:spcBef>
                        <a:spcAft>
                          <a:spcPts val="0"/>
                        </a:spcAft>
                        <a:buClr>
                          <a:srgbClr val="000000"/>
                        </a:buClr>
                        <a:buSzPts val="1000"/>
                        <a:buFont typeface="Arial"/>
                        <a:buNone/>
                      </a:pPr>
                      <a:r>
                        <a:rPr lang="en-GB" sz="1600">
                          <a:solidFill>
                            <a:srgbClr val="31514A"/>
                          </a:solidFill>
                          <a:latin typeface="Calibri"/>
                          <a:ea typeface="Calibri"/>
                          <a:cs typeface="Calibri"/>
                          <a:sym typeface="Calibri"/>
                        </a:rPr>
                        <a:t>Novel study</a:t>
                      </a:r>
                      <a:endParaRPr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1600" u="none" cap="none" strike="noStrike">
                          <a:solidFill>
                            <a:srgbClr val="31514A"/>
                          </a:solidFill>
                          <a:latin typeface="Calibri"/>
                          <a:ea typeface="Calibri"/>
                          <a:cs typeface="Calibri"/>
                          <a:sym typeface="Calibri"/>
                        </a:rPr>
                        <a:t>0</a:t>
                      </a:r>
                      <a:endParaRPr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1600">
                          <a:solidFill>
                            <a:srgbClr val="31514A"/>
                          </a:solidFill>
                          <a:latin typeface="Calibri"/>
                          <a:ea typeface="Calibri"/>
                          <a:cs typeface="Calibri"/>
                          <a:sym typeface="Calibri"/>
                        </a:rPr>
                        <a:t>Essay</a:t>
                      </a:r>
                      <a:endParaRPr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r>
              <a:tr h="581475">
                <a:tc>
                  <a:txBody>
                    <a:bodyPr/>
                    <a:lstStyle/>
                    <a:p>
                      <a:pPr indent="0" lvl="0" marL="0" marR="0" rtl="0" algn="l">
                        <a:lnSpc>
                          <a:spcPct val="100000"/>
                        </a:lnSpc>
                        <a:spcBef>
                          <a:spcPts val="0"/>
                        </a:spcBef>
                        <a:spcAft>
                          <a:spcPts val="0"/>
                        </a:spcAft>
                        <a:buClr>
                          <a:srgbClr val="000000"/>
                        </a:buClr>
                        <a:buSzPts val="1000"/>
                        <a:buFont typeface="Arial"/>
                        <a:buNone/>
                      </a:pPr>
                      <a:r>
                        <a:rPr lang="en-GB" sz="1600">
                          <a:solidFill>
                            <a:srgbClr val="31514A"/>
                          </a:solidFill>
                          <a:latin typeface="Calibri"/>
                          <a:ea typeface="Calibri"/>
                          <a:cs typeface="Calibri"/>
                          <a:sym typeface="Calibri"/>
                        </a:rPr>
                        <a:t>Non Shakespearean drama </a:t>
                      </a:r>
                      <a:endParaRPr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1600" u="none" cap="none" strike="noStrike">
                          <a:solidFill>
                            <a:srgbClr val="31514A"/>
                          </a:solidFill>
                          <a:latin typeface="Calibri"/>
                          <a:ea typeface="Calibri"/>
                          <a:cs typeface="Calibri"/>
                          <a:sym typeface="Calibri"/>
                        </a:rPr>
                        <a:t>0</a:t>
                      </a:r>
                      <a:endParaRPr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1600">
                          <a:solidFill>
                            <a:srgbClr val="31514A"/>
                          </a:solidFill>
                          <a:latin typeface="Calibri"/>
                          <a:ea typeface="Calibri"/>
                          <a:cs typeface="Calibri"/>
                          <a:sym typeface="Calibri"/>
                        </a:rPr>
                        <a:t>Essay</a:t>
                      </a:r>
                      <a:endParaRPr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r>
              <a:tr h="581475">
                <a:tc>
                  <a:txBody>
                    <a:bodyPr/>
                    <a:lstStyle/>
                    <a:p>
                      <a:pPr indent="0" lvl="0" marL="0" marR="0" rtl="0" algn="l">
                        <a:lnSpc>
                          <a:spcPct val="100000"/>
                        </a:lnSpc>
                        <a:spcBef>
                          <a:spcPts val="0"/>
                        </a:spcBef>
                        <a:spcAft>
                          <a:spcPts val="0"/>
                        </a:spcAft>
                        <a:buClr>
                          <a:srgbClr val="000000"/>
                        </a:buClr>
                        <a:buSzPts val="1000"/>
                        <a:buFont typeface="Arial"/>
                        <a:buNone/>
                      </a:pPr>
                      <a:r>
                        <a:rPr b="1" lang="en-GB" sz="1600" u="none" cap="none" strike="noStrike">
                          <a:solidFill>
                            <a:srgbClr val="31514A"/>
                          </a:solidFill>
                          <a:latin typeface="Calibri"/>
                          <a:ea typeface="Calibri"/>
                          <a:cs typeface="Calibri"/>
                          <a:sym typeface="Calibri"/>
                        </a:rPr>
                        <a:t>ALL OF THEM TOGETHER!</a:t>
                      </a:r>
                      <a:endParaRPr b="1"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D9D9D9"/>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GB" sz="1600" u="none" cap="none" strike="noStrike">
                          <a:solidFill>
                            <a:srgbClr val="31514A"/>
                          </a:solidFill>
                          <a:latin typeface="Calibri"/>
                          <a:ea typeface="Calibri"/>
                          <a:cs typeface="Calibri"/>
                          <a:sym typeface="Calibri"/>
                        </a:rPr>
                        <a:t>100%</a:t>
                      </a:r>
                      <a:endParaRPr b="1"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D9D9D9"/>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GB" sz="1600">
                          <a:solidFill>
                            <a:srgbClr val="31514A"/>
                          </a:solidFill>
                          <a:latin typeface="Calibri"/>
                          <a:ea typeface="Calibri"/>
                          <a:cs typeface="Calibri"/>
                          <a:sym typeface="Calibri"/>
                        </a:rPr>
                        <a:t>End of year </a:t>
                      </a:r>
                      <a:r>
                        <a:rPr b="1" lang="en-GB" sz="1600" u="none" cap="none" strike="noStrike">
                          <a:solidFill>
                            <a:srgbClr val="31514A"/>
                          </a:solidFill>
                          <a:latin typeface="Calibri"/>
                          <a:ea typeface="Calibri"/>
                          <a:cs typeface="Calibri"/>
                          <a:sym typeface="Calibri"/>
                        </a:rPr>
                        <a:t>Exam</a:t>
                      </a:r>
                      <a:endParaRPr b="1"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D9D9D9"/>
                    </a:solidFill>
                  </a:tcPr>
                </a:tc>
              </a:tr>
            </a:tbl>
          </a:graphicData>
        </a:graphic>
      </p:graphicFrame>
      <p:graphicFrame>
        <p:nvGraphicFramePr>
          <p:cNvPr id="132" name="Google Shape;132;p20"/>
          <p:cNvGraphicFramePr/>
          <p:nvPr/>
        </p:nvGraphicFramePr>
        <p:xfrm>
          <a:off x="4736820" y="1216977"/>
          <a:ext cx="3000000" cy="3000000"/>
        </p:xfrm>
        <a:graphic>
          <a:graphicData uri="http://schemas.openxmlformats.org/drawingml/2006/table">
            <a:tbl>
              <a:tblPr>
                <a:noFill/>
                <a:tableStyleId>{66CC9E40-2EC5-4D6E-84A2-9863E38CED2B}</a:tableStyleId>
              </a:tblPr>
              <a:tblGrid>
                <a:gridCol w="2075875"/>
                <a:gridCol w="934425"/>
                <a:gridCol w="1192500"/>
              </a:tblGrid>
              <a:tr h="422875">
                <a:tc gridSpan="3">
                  <a:txBody>
                    <a:bodyPr/>
                    <a:lstStyle/>
                    <a:p>
                      <a:pPr indent="0" lvl="0" marL="0" marR="0" rtl="0" algn="ctr">
                        <a:lnSpc>
                          <a:spcPct val="100000"/>
                        </a:lnSpc>
                        <a:spcBef>
                          <a:spcPts val="0"/>
                        </a:spcBef>
                        <a:spcAft>
                          <a:spcPts val="0"/>
                        </a:spcAft>
                        <a:buClr>
                          <a:srgbClr val="000000"/>
                        </a:buClr>
                        <a:buSzPts val="1000"/>
                        <a:buFont typeface="Arial"/>
                        <a:buNone/>
                      </a:pPr>
                      <a:r>
                        <a:rPr b="1" lang="en-GB" sz="2100">
                          <a:solidFill>
                            <a:srgbClr val="FFFFFF"/>
                          </a:solidFill>
                          <a:latin typeface="Calibri"/>
                          <a:ea typeface="Calibri"/>
                          <a:cs typeface="Calibri"/>
                          <a:sym typeface="Calibri"/>
                        </a:rPr>
                        <a:t>NCEA Level 3</a:t>
                      </a:r>
                      <a:r>
                        <a:rPr b="1" lang="en-GB" sz="2100">
                          <a:solidFill>
                            <a:srgbClr val="FFFFFF"/>
                          </a:solidFill>
                          <a:latin typeface="Calibri"/>
                          <a:ea typeface="Calibri"/>
                          <a:cs typeface="Calibri"/>
                          <a:sym typeface="Calibri"/>
                        </a:rPr>
                        <a:t> English at WC</a:t>
                      </a:r>
                      <a:endParaRPr b="1" sz="2100" u="none" cap="none" strike="noStrike">
                        <a:solidFill>
                          <a:srgbClr val="FFFFFF"/>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1C232"/>
                    </a:solidFill>
                  </a:tcPr>
                </a:tc>
                <a:tc hMerge="1"/>
                <a:tc hMerge="1"/>
              </a:tr>
              <a:tr h="550950">
                <a:tc>
                  <a:txBody>
                    <a:bodyPr/>
                    <a:lstStyle/>
                    <a:p>
                      <a:pPr indent="0" lvl="0" marL="0" marR="0" rtl="0" algn="just">
                        <a:lnSpc>
                          <a:spcPct val="100000"/>
                        </a:lnSpc>
                        <a:spcBef>
                          <a:spcPts val="0"/>
                        </a:spcBef>
                        <a:spcAft>
                          <a:spcPts val="0"/>
                        </a:spcAft>
                        <a:buClr>
                          <a:srgbClr val="000000"/>
                        </a:buClr>
                        <a:buSzPts val="1000"/>
                        <a:buFont typeface="Arial"/>
                        <a:buNone/>
                      </a:pPr>
                      <a:r>
                        <a:rPr b="1" lang="en-GB" sz="1600">
                          <a:solidFill>
                            <a:srgbClr val="31514A"/>
                          </a:solidFill>
                          <a:latin typeface="Calibri"/>
                          <a:ea typeface="Calibri"/>
                          <a:cs typeface="Calibri"/>
                          <a:sym typeface="Calibri"/>
                        </a:rPr>
                        <a:t>STANDARDS</a:t>
                      </a:r>
                      <a:endParaRPr b="1"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600">
                          <a:solidFill>
                            <a:srgbClr val="31514A"/>
                          </a:solidFill>
                          <a:latin typeface="Calibri"/>
                          <a:ea typeface="Calibri"/>
                          <a:cs typeface="Calibri"/>
                          <a:sym typeface="Calibri"/>
                        </a:rPr>
                        <a:t>CREDITS</a:t>
                      </a:r>
                      <a:endParaRPr b="1"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GB" sz="1600" u="none" cap="none" strike="noStrike">
                          <a:solidFill>
                            <a:srgbClr val="31514A"/>
                          </a:solidFill>
                          <a:latin typeface="Calibri"/>
                          <a:ea typeface="Calibri"/>
                          <a:cs typeface="Calibri"/>
                          <a:sym typeface="Calibri"/>
                        </a:rPr>
                        <a:t>TYPE</a:t>
                      </a:r>
                      <a:endParaRPr b="1"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r>
              <a:tr h="581475">
                <a:tc>
                  <a:txBody>
                    <a:bodyPr/>
                    <a:lstStyle/>
                    <a:p>
                      <a:pPr indent="0" lvl="0" marL="0" marR="0" rtl="0" algn="l">
                        <a:lnSpc>
                          <a:spcPct val="100000"/>
                        </a:lnSpc>
                        <a:spcBef>
                          <a:spcPts val="0"/>
                        </a:spcBef>
                        <a:spcAft>
                          <a:spcPts val="0"/>
                        </a:spcAft>
                        <a:buNone/>
                      </a:pPr>
                      <a:r>
                        <a:rPr lang="en-GB" sz="1600">
                          <a:solidFill>
                            <a:srgbClr val="31514A"/>
                          </a:solidFill>
                          <a:latin typeface="Calibri"/>
                          <a:ea typeface="Calibri"/>
                          <a:cs typeface="Calibri"/>
                          <a:sym typeface="Calibri"/>
                        </a:rPr>
                        <a:t>3.4 Writing portfolio</a:t>
                      </a:r>
                      <a:endParaRPr sz="1600">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GB" sz="1600">
                          <a:solidFill>
                            <a:srgbClr val="31514A"/>
                          </a:solidFill>
                          <a:latin typeface="Calibri"/>
                          <a:ea typeface="Calibri"/>
                          <a:cs typeface="Calibri"/>
                          <a:sym typeface="Calibri"/>
                        </a:rPr>
                        <a:t>6</a:t>
                      </a:r>
                      <a:endParaRPr sz="1600">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GB" sz="1600">
                          <a:solidFill>
                            <a:srgbClr val="31514A"/>
                          </a:solidFill>
                          <a:latin typeface="Calibri"/>
                          <a:ea typeface="Calibri"/>
                          <a:cs typeface="Calibri"/>
                          <a:sym typeface="Calibri"/>
                        </a:rPr>
                        <a:t>Portfolio of writing</a:t>
                      </a:r>
                      <a:endParaRPr sz="1600">
                        <a:solidFill>
                          <a:srgbClr val="31514A"/>
                        </a:solidFill>
                        <a:latin typeface="Calibri"/>
                        <a:ea typeface="Calibri"/>
                        <a:cs typeface="Calibri"/>
                        <a:sym typeface="Calibri"/>
                      </a:endParaRPr>
                    </a:p>
                    <a:p>
                      <a:pPr indent="0" lvl="0" marL="0" marR="0" rtl="0" algn="ctr">
                        <a:lnSpc>
                          <a:spcPct val="100000"/>
                        </a:lnSpc>
                        <a:spcBef>
                          <a:spcPts val="0"/>
                        </a:spcBef>
                        <a:spcAft>
                          <a:spcPts val="0"/>
                        </a:spcAft>
                        <a:buNone/>
                      </a:pPr>
                      <a:r>
                        <a:rPr lang="en-GB" sz="1600">
                          <a:solidFill>
                            <a:srgbClr val="31514A"/>
                          </a:solidFill>
                          <a:latin typeface="Calibri"/>
                          <a:ea typeface="Calibri"/>
                          <a:cs typeface="Calibri"/>
                          <a:sym typeface="Calibri"/>
                        </a:rPr>
                        <a:t>(Submitted Term 1)</a:t>
                      </a:r>
                      <a:endParaRPr sz="1600">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r>
              <a:tr h="581475">
                <a:tc>
                  <a:txBody>
                    <a:bodyPr/>
                    <a:lstStyle/>
                    <a:p>
                      <a:pPr indent="0" lvl="0" marL="0" marR="0" rtl="0" algn="l">
                        <a:lnSpc>
                          <a:spcPct val="100000"/>
                        </a:lnSpc>
                        <a:spcBef>
                          <a:spcPts val="0"/>
                        </a:spcBef>
                        <a:spcAft>
                          <a:spcPts val="0"/>
                        </a:spcAft>
                        <a:buNone/>
                      </a:pPr>
                      <a:r>
                        <a:rPr lang="en-GB" sz="1600">
                          <a:solidFill>
                            <a:srgbClr val="31514A"/>
                          </a:solidFill>
                          <a:latin typeface="Calibri"/>
                          <a:ea typeface="Calibri"/>
                          <a:cs typeface="Calibri"/>
                          <a:sym typeface="Calibri"/>
                        </a:rPr>
                        <a:t>3.8 Critical texts</a:t>
                      </a:r>
                      <a:endParaRPr sz="1600">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GB" sz="1600">
                          <a:solidFill>
                            <a:srgbClr val="31514A"/>
                          </a:solidFill>
                          <a:latin typeface="Calibri"/>
                          <a:ea typeface="Calibri"/>
                          <a:cs typeface="Calibri"/>
                          <a:sym typeface="Calibri"/>
                        </a:rPr>
                        <a:t>4</a:t>
                      </a:r>
                      <a:endParaRPr sz="1600">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GB" sz="1600">
                          <a:solidFill>
                            <a:srgbClr val="31514A"/>
                          </a:solidFill>
                          <a:latin typeface="Calibri"/>
                          <a:ea typeface="Calibri"/>
                          <a:cs typeface="Calibri"/>
                          <a:sym typeface="Calibri"/>
                        </a:rPr>
                        <a:t>Report</a:t>
                      </a:r>
                      <a:endParaRPr sz="1600">
                        <a:solidFill>
                          <a:srgbClr val="31514A"/>
                        </a:solidFill>
                        <a:latin typeface="Calibri"/>
                        <a:ea typeface="Calibri"/>
                        <a:cs typeface="Calibri"/>
                        <a:sym typeface="Calibri"/>
                      </a:endParaRPr>
                    </a:p>
                    <a:p>
                      <a:pPr indent="0" lvl="0" marL="0" marR="0" rtl="0" algn="ctr">
                        <a:lnSpc>
                          <a:spcPct val="100000"/>
                        </a:lnSpc>
                        <a:spcBef>
                          <a:spcPts val="0"/>
                        </a:spcBef>
                        <a:spcAft>
                          <a:spcPts val="0"/>
                        </a:spcAft>
                        <a:buNone/>
                      </a:pPr>
                      <a:r>
                        <a:rPr lang="en-GB" sz="1600">
                          <a:solidFill>
                            <a:srgbClr val="31514A"/>
                          </a:solidFill>
                          <a:latin typeface="Calibri"/>
                          <a:ea typeface="Calibri"/>
                          <a:cs typeface="Calibri"/>
                          <a:sym typeface="Calibri"/>
                        </a:rPr>
                        <a:t>(Submitted Term 2)</a:t>
                      </a:r>
                      <a:endParaRPr sz="1600">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r>
              <a:tr h="581475">
                <a:tc>
                  <a:txBody>
                    <a:bodyPr/>
                    <a:lstStyle/>
                    <a:p>
                      <a:pPr indent="0" lvl="0" marL="0" marR="0" rtl="0" algn="l">
                        <a:lnSpc>
                          <a:spcPct val="100000"/>
                        </a:lnSpc>
                        <a:spcBef>
                          <a:spcPts val="0"/>
                        </a:spcBef>
                        <a:spcAft>
                          <a:spcPts val="0"/>
                        </a:spcAft>
                        <a:buNone/>
                      </a:pPr>
                      <a:r>
                        <a:rPr lang="en-GB" sz="1600">
                          <a:solidFill>
                            <a:srgbClr val="31514A"/>
                          </a:solidFill>
                          <a:latin typeface="Calibri"/>
                          <a:ea typeface="Calibri"/>
                          <a:cs typeface="Calibri"/>
                          <a:sym typeface="Calibri"/>
                        </a:rPr>
                        <a:t>3.5 Oral presentation</a:t>
                      </a:r>
                      <a:endParaRPr sz="1600">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GB" sz="1600">
                          <a:solidFill>
                            <a:srgbClr val="31514A"/>
                          </a:solidFill>
                          <a:latin typeface="Calibri"/>
                          <a:ea typeface="Calibri"/>
                          <a:cs typeface="Calibri"/>
                          <a:sym typeface="Calibri"/>
                        </a:rPr>
                        <a:t>3</a:t>
                      </a:r>
                      <a:endParaRPr sz="1600">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GB" sz="1600">
                          <a:solidFill>
                            <a:srgbClr val="31514A"/>
                          </a:solidFill>
                          <a:latin typeface="Calibri"/>
                          <a:ea typeface="Calibri"/>
                          <a:cs typeface="Calibri"/>
                          <a:sym typeface="Calibri"/>
                        </a:rPr>
                        <a:t>Seminar</a:t>
                      </a:r>
                      <a:endParaRPr sz="1600">
                        <a:solidFill>
                          <a:srgbClr val="31514A"/>
                        </a:solidFill>
                        <a:latin typeface="Calibri"/>
                        <a:ea typeface="Calibri"/>
                        <a:cs typeface="Calibri"/>
                        <a:sym typeface="Calibri"/>
                      </a:endParaRPr>
                    </a:p>
                    <a:p>
                      <a:pPr indent="0" lvl="0" marL="0" marR="0" rtl="0" algn="ctr">
                        <a:lnSpc>
                          <a:spcPct val="100000"/>
                        </a:lnSpc>
                        <a:spcBef>
                          <a:spcPts val="0"/>
                        </a:spcBef>
                        <a:spcAft>
                          <a:spcPts val="0"/>
                        </a:spcAft>
                        <a:buNone/>
                      </a:pPr>
                      <a:r>
                        <a:rPr lang="en-GB" sz="1600">
                          <a:solidFill>
                            <a:srgbClr val="31514A"/>
                          </a:solidFill>
                          <a:latin typeface="Calibri"/>
                          <a:ea typeface="Calibri"/>
                          <a:cs typeface="Calibri"/>
                          <a:sym typeface="Calibri"/>
                        </a:rPr>
                        <a:t>(Submitted Term 3)</a:t>
                      </a:r>
                      <a:endParaRPr sz="1600">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r>
              <a:tr h="581475">
                <a:tc>
                  <a:txBody>
                    <a:bodyPr/>
                    <a:lstStyle/>
                    <a:p>
                      <a:pPr indent="0" lvl="0" marL="0" marR="0" rtl="0" algn="l">
                        <a:lnSpc>
                          <a:spcPct val="100000"/>
                        </a:lnSpc>
                        <a:spcBef>
                          <a:spcPts val="0"/>
                        </a:spcBef>
                        <a:spcAft>
                          <a:spcPts val="0"/>
                        </a:spcAft>
                        <a:buClr>
                          <a:srgbClr val="000000"/>
                        </a:buClr>
                        <a:buSzPts val="1000"/>
                        <a:buFont typeface="Arial"/>
                        <a:buNone/>
                      </a:pPr>
                      <a:r>
                        <a:rPr i="1" lang="en-GB" sz="1600">
                          <a:solidFill>
                            <a:srgbClr val="31514A"/>
                          </a:solidFill>
                          <a:latin typeface="Calibri"/>
                          <a:ea typeface="Calibri"/>
                          <a:cs typeface="Calibri"/>
                          <a:sym typeface="Calibri"/>
                        </a:rPr>
                        <a:t>3.1 Written text</a:t>
                      </a:r>
                      <a:r>
                        <a:rPr i="1" lang="en-GB" sz="1600">
                          <a:solidFill>
                            <a:srgbClr val="31514A"/>
                          </a:solidFill>
                          <a:latin typeface="Calibri"/>
                          <a:ea typeface="Calibri"/>
                          <a:cs typeface="Calibri"/>
                          <a:sym typeface="Calibri"/>
                        </a:rPr>
                        <a:t> </a:t>
                      </a:r>
                      <a:endParaRPr i="1"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i="1" lang="en-GB" sz="1600">
                          <a:solidFill>
                            <a:srgbClr val="31514A"/>
                          </a:solidFill>
                          <a:latin typeface="Calibri"/>
                          <a:ea typeface="Calibri"/>
                          <a:cs typeface="Calibri"/>
                          <a:sym typeface="Calibri"/>
                        </a:rPr>
                        <a:t>4</a:t>
                      </a:r>
                      <a:endParaRPr i="1"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i="1" lang="en-GB" sz="1600">
                          <a:solidFill>
                            <a:srgbClr val="31514A"/>
                          </a:solidFill>
                          <a:latin typeface="Calibri"/>
                          <a:ea typeface="Calibri"/>
                          <a:cs typeface="Calibri"/>
                          <a:sym typeface="Calibri"/>
                        </a:rPr>
                        <a:t>End of year </a:t>
                      </a:r>
                      <a:r>
                        <a:rPr i="1" lang="en-GB" sz="1600">
                          <a:solidFill>
                            <a:srgbClr val="31514A"/>
                          </a:solidFill>
                          <a:latin typeface="Calibri"/>
                          <a:ea typeface="Calibri"/>
                          <a:cs typeface="Calibri"/>
                          <a:sym typeface="Calibri"/>
                        </a:rPr>
                        <a:t>Exam</a:t>
                      </a:r>
                      <a:endParaRPr i="1"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r>
              <a:tr h="581475">
                <a:tc>
                  <a:txBody>
                    <a:bodyPr/>
                    <a:lstStyle/>
                    <a:p>
                      <a:pPr indent="0" lvl="0" marL="0" marR="0" rtl="0" algn="l">
                        <a:lnSpc>
                          <a:spcPct val="100000"/>
                        </a:lnSpc>
                        <a:spcBef>
                          <a:spcPts val="0"/>
                        </a:spcBef>
                        <a:spcAft>
                          <a:spcPts val="0"/>
                        </a:spcAft>
                        <a:buNone/>
                      </a:pPr>
                      <a:r>
                        <a:rPr i="1" lang="en-GB" sz="1600">
                          <a:solidFill>
                            <a:srgbClr val="31514A"/>
                          </a:solidFill>
                          <a:latin typeface="Calibri"/>
                          <a:ea typeface="Calibri"/>
                          <a:cs typeface="Calibri"/>
                          <a:sym typeface="Calibri"/>
                        </a:rPr>
                        <a:t>3.2 Visual text</a:t>
                      </a:r>
                      <a:endParaRPr i="1" sz="1600">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i="1" lang="en-GB" sz="1600">
                          <a:solidFill>
                            <a:srgbClr val="31514A"/>
                          </a:solidFill>
                          <a:latin typeface="Calibri"/>
                          <a:ea typeface="Calibri"/>
                          <a:cs typeface="Calibri"/>
                          <a:sym typeface="Calibri"/>
                        </a:rPr>
                        <a:t>4</a:t>
                      </a:r>
                      <a:endParaRPr i="1" sz="1600" u="none" cap="none" strike="noStrike">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i="1" lang="en-GB" sz="1600">
                          <a:solidFill>
                            <a:srgbClr val="31514A"/>
                          </a:solidFill>
                          <a:latin typeface="Calibri"/>
                          <a:ea typeface="Calibri"/>
                          <a:cs typeface="Calibri"/>
                          <a:sym typeface="Calibri"/>
                        </a:rPr>
                        <a:t>End of year Exam</a:t>
                      </a:r>
                      <a:endParaRPr i="1" sz="1600">
                        <a:solidFill>
                          <a:srgbClr val="31514A"/>
                        </a:solidFill>
                        <a:latin typeface="Calibri"/>
                        <a:ea typeface="Calibri"/>
                        <a:cs typeface="Calibri"/>
                        <a:sym typeface="Calibri"/>
                      </a:endParaRPr>
                    </a:p>
                  </a:txBody>
                  <a:tcPr marT="63500" marB="63500" marR="63500" marL="63500" anchor="ctr">
                    <a:lnL cap="flat" cmpd="sng" w="9525">
                      <a:solidFill>
                        <a:srgbClr val="31514A"/>
                      </a:solidFill>
                      <a:prstDash val="solid"/>
                      <a:round/>
                      <a:headEnd len="sm" w="sm" type="none"/>
                      <a:tailEnd len="sm" w="sm" type="none"/>
                    </a:lnL>
                    <a:lnR cap="flat" cmpd="sng" w="9525">
                      <a:solidFill>
                        <a:srgbClr val="31514A"/>
                      </a:solidFill>
                      <a:prstDash val="solid"/>
                      <a:round/>
                      <a:headEnd len="sm" w="sm" type="none"/>
                      <a:tailEnd len="sm" w="sm" type="none"/>
                    </a:lnR>
                    <a:lnT cap="flat" cmpd="sng" w="9525">
                      <a:solidFill>
                        <a:srgbClr val="31514A"/>
                      </a:solidFill>
                      <a:prstDash val="solid"/>
                      <a:round/>
                      <a:headEnd len="sm" w="sm" type="none"/>
                      <a:tailEnd len="sm" w="sm" type="none"/>
                    </a:lnT>
                    <a:lnB cap="flat" cmpd="sng" w="9525">
                      <a:solidFill>
                        <a:srgbClr val="31514A"/>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6" name="Shape 136"/>
        <p:cNvGrpSpPr/>
        <p:nvPr/>
      </p:nvGrpSpPr>
      <p:grpSpPr>
        <a:xfrm>
          <a:off x="0" y="0"/>
          <a:ext cx="0" cy="0"/>
          <a:chOff x="0" y="0"/>
          <a:chExt cx="0" cy="0"/>
        </a:xfrm>
      </p:grpSpPr>
      <p:sp>
        <p:nvSpPr>
          <p:cNvPr id="137" name="Google Shape;137;p21"/>
          <p:cNvSpPr txBox="1"/>
          <p:nvPr>
            <p:ph idx="1" type="body"/>
          </p:nvPr>
        </p:nvSpPr>
        <p:spPr>
          <a:xfrm>
            <a:off x="387900" y="872875"/>
            <a:ext cx="5679900" cy="50274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None/>
            </a:pPr>
            <a:r>
              <a:rPr lang="en-GB" sz="1700">
                <a:solidFill>
                  <a:srgbClr val="333333"/>
                </a:solidFill>
                <a:latin typeface="Fira Sans Condensed"/>
                <a:ea typeface="Fira Sans Condensed"/>
                <a:cs typeface="Fira Sans Condensed"/>
                <a:sym typeface="Fira Sans Condensed"/>
              </a:rPr>
              <a:t>Each year, students study a number of </a:t>
            </a:r>
            <a:r>
              <a:rPr b="1" lang="en-GB" sz="1700">
                <a:solidFill>
                  <a:srgbClr val="333333"/>
                </a:solidFill>
                <a:latin typeface="Fira Sans Condensed"/>
                <a:ea typeface="Fira Sans Condensed"/>
                <a:cs typeface="Fira Sans Condensed"/>
                <a:sym typeface="Fira Sans Condensed"/>
              </a:rPr>
              <a:t>courses </a:t>
            </a:r>
            <a:r>
              <a:rPr lang="en-GB" sz="1700">
                <a:solidFill>
                  <a:srgbClr val="333333"/>
                </a:solidFill>
                <a:latin typeface="Fira Sans Condensed"/>
                <a:ea typeface="Fira Sans Condensed"/>
                <a:cs typeface="Fira Sans Condensed"/>
                <a:sym typeface="Fira Sans Condensed"/>
              </a:rPr>
              <a:t>from different subject areas</a:t>
            </a:r>
            <a:r>
              <a:rPr lang="en-GB" sz="1700">
                <a:solidFill>
                  <a:srgbClr val="333333"/>
                </a:solidFill>
                <a:latin typeface="Fira Sans Condensed"/>
                <a:ea typeface="Fira Sans Condensed"/>
                <a:cs typeface="Fira Sans Condensed"/>
                <a:sym typeface="Fira Sans Condensed"/>
              </a:rPr>
              <a:t>. E.g. Level 2 Maths</a:t>
            </a:r>
            <a:endParaRPr sz="1700">
              <a:solidFill>
                <a:srgbClr val="333333"/>
              </a:solidFill>
              <a:latin typeface="Fira Sans Condensed"/>
              <a:ea typeface="Fira Sans Condensed"/>
              <a:cs typeface="Fira Sans Condensed"/>
              <a:sym typeface="Fira Sans Condensed"/>
            </a:endParaRPr>
          </a:p>
          <a:p>
            <a:pPr indent="0" lvl="0" marL="0" rtl="0" algn="just">
              <a:lnSpc>
                <a:spcPct val="100000"/>
              </a:lnSpc>
              <a:spcBef>
                <a:spcPts val="0"/>
              </a:spcBef>
              <a:spcAft>
                <a:spcPts val="0"/>
              </a:spcAft>
              <a:buNone/>
            </a:pPr>
            <a:r>
              <a:t/>
            </a:r>
            <a:endParaRPr sz="1700">
              <a:solidFill>
                <a:srgbClr val="333333"/>
              </a:solidFill>
              <a:latin typeface="Fira Sans Condensed"/>
              <a:ea typeface="Fira Sans Condensed"/>
              <a:cs typeface="Fira Sans Condensed"/>
              <a:sym typeface="Fira Sans Condensed"/>
            </a:endParaRPr>
          </a:p>
          <a:p>
            <a:pPr indent="-349250" lvl="0" marL="457200" rtl="0" algn="just">
              <a:lnSpc>
                <a:spcPct val="100000"/>
              </a:lnSpc>
              <a:spcBef>
                <a:spcPts val="0"/>
              </a:spcBef>
              <a:spcAft>
                <a:spcPts val="0"/>
              </a:spcAft>
              <a:buClr>
                <a:srgbClr val="333333"/>
              </a:buClr>
              <a:buSzPts val="1900"/>
              <a:buChar char="▪"/>
            </a:pPr>
            <a:r>
              <a:rPr lang="en-GB" sz="1700">
                <a:solidFill>
                  <a:srgbClr val="333333"/>
                </a:solidFill>
                <a:latin typeface="Fira Sans Condensed"/>
                <a:ea typeface="Fira Sans Condensed"/>
                <a:cs typeface="Fira Sans Condensed"/>
                <a:sym typeface="Fira Sans Condensed"/>
              </a:rPr>
              <a:t>In each course, skills and knowledge are taught according to </a:t>
            </a:r>
            <a:r>
              <a:rPr b="1" lang="en-GB" sz="1700">
                <a:solidFill>
                  <a:srgbClr val="333333"/>
                </a:solidFill>
                <a:latin typeface="Fira Sans Condensed"/>
                <a:ea typeface="Fira Sans Condensed"/>
                <a:cs typeface="Fira Sans Condensed"/>
                <a:sym typeface="Fira Sans Condensed"/>
              </a:rPr>
              <a:t>topics</a:t>
            </a:r>
            <a:r>
              <a:rPr lang="en-GB" sz="1700">
                <a:solidFill>
                  <a:srgbClr val="333333"/>
                </a:solidFill>
                <a:latin typeface="Fira Sans Condensed"/>
                <a:ea typeface="Fira Sans Condensed"/>
                <a:cs typeface="Fira Sans Condensed"/>
                <a:sym typeface="Fira Sans Condensed"/>
              </a:rPr>
              <a:t>, and assessed against a number of </a:t>
            </a:r>
            <a:r>
              <a:rPr b="1" lang="en-GB" sz="1700">
                <a:solidFill>
                  <a:srgbClr val="333333"/>
                </a:solidFill>
                <a:latin typeface="Fira Sans Condensed"/>
                <a:ea typeface="Fira Sans Condensed"/>
                <a:cs typeface="Fira Sans Condensed"/>
                <a:sym typeface="Fira Sans Condensed"/>
              </a:rPr>
              <a:t>standards</a:t>
            </a:r>
            <a:r>
              <a:rPr lang="en-GB" sz="1700">
                <a:solidFill>
                  <a:srgbClr val="333333"/>
                </a:solidFill>
                <a:latin typeface="Fira Sans Condensed"/>
                <a:ea typeface="Fira Sans Condensed"/>
                <a:cs typeface="Fira Sans Condensed"/>
                <a:sym typeface="Fira Sans Condensed"/>
              </a:rPr>
              <a:t>. For example, a Mathematics standard could be:</a:t>
            </a:r>
            <a:endParaRPr sz="2300">
              <a:solidFill>
                <a:srgbClr val="333333"/>
              </a:solidFill>
              <a:latin typeface="Fira Sans Condensed"/>
              <a:ea typeface="Fira Sans Condensed"/>
              <a:cs typeface="Fira Sans Condensed"/>
              <a:sym typeface="Fira Sans Condensed"/>
            </a:endParaRPr>
          </a:p>
          <a:p>
            <a:pPr indent="-228600" lvl="0" marL="457200" rtl="0" algn="just">
              <a:lnSpc>
                <a:spcPct val="100000"/>
              </a:lnSpc>
              <a:spcBef>
                <a:spcPts val="0"/>
              </a:spcBef>
              <a:spcAft>
                <a:spcPts val="0"/>
              </a:spcAft>
              <a:buClr>
                <a:srgbClr val="313A67"/>
              </a:buClr>
              <a:buSzPts val="1400"/>
              <a:buNone/>
            </a:pPr>
            <a:r>
              <a:t/>
            </a:r>
            <a:endParaRPr sz="1700">
              <a:solidFill>
                <a:srgbClr val="333333"/>
              </a:solidFill>
              <a:latin typeface="Fira Sans Condensed"/>
              <a:ea typeface="Fira Sans Condensed"/>
              <a:cs typeface="Fira Sans Condensed"/>
              <a:sym typeface="Fira Sans Condensed"/>
            </a:endParaRPr>
          </a:p>
          <a:p>
            <a:pPr indent="0" lvl="0" marL="139700" rtl="0" algn="just">
              <a:lnSpc>
                <a:spcPct val="100000"/>
              </a:lnSpc>
              <a:spcBef>
                <a:spcPts val="0"/>
              </a:spcBef>
              <a:spcAft>
                <a:spcPts val="0"/>
              </a:spcAft>
              <a:buClr>
                <a:srgbClr val="313A67"/>
              </a:buClr>
              <a:buSzPts val="1400"/>
              <a:buNone/>
            </a:pPr>
            <a:r>
              <a:rPr lang="en-GB" sz="1700">
                <a:solidFill>
                  <a:srgbClr val="333333"/>
                </a:solidFill>
                <a:latin typeface="Fira Sans Condensed"/>
                <a:ea typeface="Fira Sans Condensed"/>
                <a:cs typeface="Fira Sans Condensed"/>
                <a:sym typeface="Fira Sans Condensed"/>
              </a:rPr>
              <a:t>	</a:t>
            </a:r>
            <a:r>
              <a:rPr i="1" lang="en-GB" sz="1700">
                <a:solidFill>
                  <a:srgbClr val="333333"/>
                </a:solidFill>
                <a:latin typeface="Fira Sans Condensed"/>
                <a:ea typeface="Fira Sans Condensed"/>
                <a:cs typeface="Fira Sans Condensed"/>
                <a:sym typeface="Fira Sans Condensed"/>
              </a:rPr>
              <a:t>E.g. Use </a:t>
            </a:r>
            <a:r>
              <a:rPr b="1" i="1" lang="en-GB" sz="1700">
                <a:solidFill>
                  <a:srgbClr val="333333"/>
                </a:solidFill>
                <a:latin typeface="Fira Sans Condensed"/>
                <a:ea typeface="Fira Sans Condensed"/>
                <a:cs typeface="Fira Sans Condensed"/>
                <a:sym typeface="Fira Sans Condensed"/>
              </a:rPr>
              <a:t>statistical </a:t>
            </a:r>
            <a:r>
              <a:rPr b="1" i="1" lang="en-GB" sz="1700">
                <a:solidFill>
                  <a:srgbClr val="333333"/>
                </a:solidFill>
                <a:latin typeface="Fira Sans Condensed"/>
                <a:ea typeface="Fira Sans Condensed"/>
                <a:cs typeface="Fira Sans Condensed"/>
                <a:sym typeface="Fira Sans Condensed"/>
              </a:rPr>
              <a:t>methods</a:t>
            </a:r>
            <a:r>
              <a:rPr i="1" lang="en-GB" sz="1700">
                <a:solidFill>
                  <a:srgbClr val="333333"/>
                </a:solidFill>
                <a:latin typeface="Fira Sans Condensed"/>
                <a:ea typeface="Fira Sans Condensed"/>
                <a:cs typeface="Fira Sans Condensed"/>
                <a:sym typeface="Fira Sans Condensed"/>
              </a:rPr>
              <a:t> to make an inference.</a:t>
            </a:r>
            <a:endParaRPr i="1" sz="1700">
              <a:solidFill>
                <a:srgbClr val="333333"/>
              </a:solidFill>
              <a:latin typeface="Fira Sans Condensed"/>
              <a:ea typeface="Fira Sans Condensed"/>
              <a:cs typeface="Fira Sans Condensed"/>
              <a:sym typeface="Fira Sans Condensed"/>
            </a:endParaRPr>
          </a:p>
          <a:p>
            <a:pPr indent="0" lvl="0" marL="457200" rtl="0" algn="just">
              <a:lnSpc>
                <a:spcPct val="100000"/>
              </a:lnSpc>
              <a:spcBef>
                <a:spcPts val="0"/>
              </a:spcBef>
              <a:spcAft>
                <a:spcPts val="0"/>
              </a:spcAft>
              <a:buSzPts val="1800"/>
              <a:buNone/>
            </a:pPr>
            <a:r>
              <a:t/>
            </a:r>
            <a:endParaRPr sz="1700">
              <a:solidFill>
                <a:srgbClr val="333333"/>
              </a:solidFill>
              <a:latin typeface="Fira Sans Condensed"/>
              <a:ea typeface="Fira Sans Condensed"/>
              <a:cs typeface="Fira Sans Condensed"/>
              <a:sym typeface="Fira Sans Condensed"/>
            </a:endParaRPr>
          </a:p>
          <a:p>
            <a:pPr indent="-349250" lvl="0" marL="457200" rtl="0" algn="just">
              <a:lnSpc>
                <a:spcPct val="100000"/>
              </a:lnSpc>
              <a:spcBef>
                <a:spcPts val="0"/>
              </a:spcBef>
              <a:spcAft>
                <a:spcPts val="0"/>
              </a:spcAft>
              <a:buClr>
                <a:srgbClr val="333333"/>
              </a:buClr>
              <a:buSzPts val="1900"/>
              <a:buChar char="▪"/>
            </a:pPr>
            <a:r>
              <a:rPr lang="en-GB" sz="1700">
                <a:solidFill>
                  <a:srgbClr val="333333"/>
                </a:solidFill>
                <a:latin typeface="Fira Sans Condensed"/>
                <a:ea typeface="Fira Sans Condensed"/>
                <a:cs typeface="Fira Sans Condensed"/>
                <a:sym typeface="Fira Sans Condensed"/>
              </a:rPr>
              <a:t>Schools use a range of </a:t>
            </a:r>
            <a:r>
              <a:rPr b="1" lang="en-GB" sz="1700">
                <a:solidFill>
                  <a:srgbClr val="333333"/>
                </a:solidFill>
                <a:latin typeface="Fira Sans Condensed"/>
                <a:ea typeface="Fira Sans Condensed"/>
                <a:cs typeface="Fira Sans Condensed"/>
                <a:sym typeface="Fira Sans Condensed"/>
              </a:rPr>
              <a:t>internal</a:t>
            </a:r>
            <a:r>
              <a:rPr lang="en-GB" sz="1700">
                <a:solidFill>
                  <a:srgbClr val="333333"/>
                </a:solidFill>
                <a:latin typeface="Fira Sans Condensed"/>
                <a:ea typeface="Fira Sans Condensed"/>
                <a:cs typeface="Fira Sans Condensed"/>
                <a:sym typeface="Fira Sans Condensed"/>
              </a:rPr>
              <a:t> and </a:t>
            </a:r>
            <a:r>
              <a:rPr b="1" lang="en-GB" sz="1700">
                <a:solidFill>
                  <a:srgbClr val="333333"/>
                </a:solidFill>
                <a:latin typeface="Fira Sans Condensed"/>
                <a:ea typeface="Fira Sans Condensed"/>
                <a:cs typeface="Fira Sans Condensed"/>
                <a:sym typeface="Fira Sans Condensed"/>
              </a:rPr>
              <a:t>external assessments</a:t>
            </a:r>
            <a:r>
              <a:rPr lang="en-GB" sz="1700">
                <a:solidFill>
                  <a:srgbClr val="333333"/>
                </a:solidFill>
                <a:latin typeface="Fira Sans Condensed"/>
                <a:ea typeface="Fira Sans Condensed"/>
                <a:cs typeface="Fira Sans Condensed"/>
                <a:sym typeface="Fira Sans Condensed"/>
              </a:rPr>
              <a:t> to measure how well students meet these standards.</a:t>
            </a:r>
            <a:endParaRPr sz="1700">
              <a:solidFill>
                <a:srgbClr val="333333"/>
              </a:solidFill>
              <a:latin typeface="Fira Sans Condensed"/>
              <a:ea typeface="Fira Sans Condensed"/>
              <a:cs typeface="Fira Sans Condensed"/>
              <a:sym typeface="Fira Sans Condensed"/>
            </a:endParaRPr>
          </a:p>
          <a:p>
            <a:pPr indent="0" lvl="0" marL="457200" rtl="0" algn="just">
              <a:lnSpc>
                <a:spcPct val="100000"/>
              </a:lnSpc>
              <a:spcBef>
                <a:spcPts val="0"/>
              </a:spcBef>
              <a:spcAft>
                <a:spcPts val="0"/>
              </a:spcAft>
              <a:buSzPts val="1800"/>
              <a:buNone/>
            </a:pPr>
            <a:r>
              <a:t/>
            </a:r>
            <a:endParaRPr sz="1700">
              <a:solidFill>
                <a:srgbClr val="333333"/>
              </a:solidFill>
              <a:latin typeface="Fira Sans Condensed"/>
              <a:ea typeface="Fira Sans Condensed"/>
              <a:cs typeface="Fira Sans Condensed"/>
              <a:sym typeface="Fira Sans Condensed"/>
            </a:endParaRPr>
          </a:p>
          <a:p>
            <a:pPr indent="-349250" lvl="0" marL="457200" rtl="0" algn="just">
              <a:lnSpc>
                <a:spcPct val="100000"/>
              </a:lnSpc>
              <a:spcBef>
                <a:spcPts val="0"/>
              </a:spcBef>
              <a:spcAft>
                <a:spcPts val="0"/>
              </a:spcAft>
              <a:buClr>
                <a:srgbClr val="333333"/>
              </a:buClr>
              <a:buSzPts val="1900"/>
              <a:buChar char="▪"/>
            </a:pPr>
            <a:r>
              <a:rPr lang="en-GB" sz="1700">
                <a:solidFill>
                  <a:srgbClr val="333333"/>
                </a:solidFill>
                <a:latin typeface="Fira Sans Condensed"/>
                <a:ea typeface="Fira Sans Condensed"/>
                <a:cs typeface="Fira Sans Condensed"/>
                <a:sym typeface="Fira Sans Condensed"/>
              </a:rPr>
              <a:t>When a student passes a standard, they gain the number of </a:t>
            </a:r>
            <a:r>
              <a:rPr b="1" lang="en-GB" sz="1700">
                <a:solidFill>
                  <a:srgbClr val="333333"/>
                </a:solidFill>
                <a:latin typeface="Fira Sans Condensed"/>
                <a:ea typeface="Fira Sans Condensed"/>
                <a:cs typeface="Fira Sans Condensed"/>
                <a:sym typeface="Fira Sans Condensed"/>
              </a:rPr>
              <a:t>credits</a:t>
            </a:r>
            <a:r>
              <a:rPr lang="en-GB" sz="1700">
                <a:solidFill>
                  <a:srgbClr val="333333"/>
                </a:solidFill>
                <a:latin typeface="Fira Sans Condensed"/>
                <a:ea typeface="Fira Sans Condensed"/>
                <a:cs typeface="Fira Sans Condensed"/>
                <a:sym typeface="Fira Sans Condensed"/>
              </a:rPr>
              <a:t>.</a:t>
            </a:r>
            <a:endParaRPr sz="2300">
              <a:solidFill>
                <a:srgbClr val="333333"/>
              </a:solidFill>
              <a:latin typeface="Fira Sans Condensed"/>
              <a:ea typeface="Fira Sans Condensed"/>
              <a:cs typeface="Fira Sans Condensed"/>
              <a:sym typeface="Fira Sans Condensed"/>
            </a:endParaRPr>
          </a:p>
          <a:p>
            <a:pPr indent="-228600" lvl="0" marL="457200" rtl="0" algn="just">
              <a:lnSpc>
                <a:spcPct val="100000"/>
              </a:lnSpc>
              <a:spcBef>
                <a:spcPts val="0"/>
              </a:spcBef>
              <a:spcAft>
                <a:spcPts val="0"/>
              </a:spcAft>
              <a:buClr>
                <a:srgbClr val="313A67"/>
              </a:buClr>
              <a:buSzPts val="1400"/>
              <a:buNone/>
            </a:pPr>
            <a:r>
              <a:t/>
            </a:r>
            <a:endParaRPr sz="1700">
              <a:solidFill>
                <a:srgbClr val="333333"/>
              </a:solidFill>
              <a:latin typeface="Fira Sans Condensed"/>
              <a:ea typeface="Fira Sans Condensed"/>
              <a:cs typeface="Fira Sans Condensed"/>
              <a:sym typeface="Fira Sans Condensed"/>
            </a:endParaRPr>
          </a:p>
          <a:p>
            <a:pPr indent="-349250" lvl="0" marL="457200" rtl="0" algn="just">
              <a:lnSpc>
                <a:spcPct val="100000"/>
              </a:lnSpc>
              <a:spcBef>
                <a:spcPts val="0"/>
              </a:spcBef>
              <a:spcAft>
                <a:spcPts val="0"/>
              </a:spcAft>
              <a:buClr>
                <a:srgbClr val="333333"/>
              </a:buClr>
              <a:buSzPts val="1900"/>
              <a:buFont typeface="Fira Sans Condensed"/>
              <a:buChar char="▪"/>
            </a:pPr>
            <a:r>
              <a:rPr lang="en-GB" sz="1700">
                <a:solidFill>
                  <a:srgbClr val="333333"/>
                </a:solidFill>
                <a:latin typeface="Fira Sans Condensed"/>
                <a:ea typeface="Fira Sans Condensed"/>
                <a:cs typeface="Fira Sans Condensed"/>
                <a:sym typeface="Fira Sans Condensed"/>
              </a:rPr>
              <a:t>Students must achieve a certain number of credits to gain an NCEA certificate.</a:t>
            </a:r>
            <a:endParaRPr sz="1700">
              <a:solidFill>
                <a:srgbClr val="333333"/>
              </a:solidFill>
              <a:latin typeface="Fira Sans Condensed"/>
              <a:ea typeface="Fira Sans Condensed"/>
              <a:cs typeface="Fira Sans Condensed"/>
              <a:sym typeface="Fira Sans Condensed"/>
            </a:endParaRPr>
          </a:p>
        </p:txBody>
      </p:sp>
      <p:sp>
        <p:nvSpPr>
          <p:cNvPr id="138" name="Google Shape;138;p21"/>
          <p:cNvSpPr txBox="1"/>
          <p:nvPr>
            <p:ph type="title"/>
          </p:nvPr>
        </p:nvSpPr>
        <p:spPr>
          <a:xfrm>
            <a:off x="76000" y="10825"/>
            <a:ext cx="5010900" cy="763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b="1" lang="en-GB">
                <a:latin typeface="Fira Sans Condensed"/>
                <a:ea typeface="Fira Sans Condensed"/>
                <a:cs typeface="Fira Sans Condensed"/>
                <a:sym typeface="Fira Sans Condensed"/>
              </a:rPr>
              <a:t>How Does NCEA Work?</a:t>
            </a:r>
            <a:endParaRPr b="1">
              <a:latin typeface="Fira Sans Condensed"/>
              <a:ea typeface="Fira Sans Condensed"/>
              <a:cs typeface="Fira Sans Condensed"/>
              <a:sym typeface="Fira Sans Condensed"/>
            </a:endParaRPr>
          </a:p>
        </p:txBody>
      </p:sp>
      <p:sp>
        <p:nvSpPr>
          <p:cNvPr id="139" name="Google Shape;139;p21"/>
          <p:cNvSpPr txBox="1"/>
          <p:nvPr/>
        </p:nvSpPr>
        <p:spPr>
          <a:xfrm>
            <a:off x="8066927" y="926732"/>
            <a:ext cx="747300" cy="23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chemeClr val="accent1"/>
              </a:solidFill>
              <a:latin typeface="Arial"/>
              <a:ea typeface="Arial"/>
              <a:cs typeface="Arial"/>
              <a:sym typeface="Arial"/>
            </a:endParaRPr>
          </a:p>
        </p:txBody>
      </p:sp>
      <p:graphicFrame>
        <p:nvGraphicFramePr>
          <p:cNvPr id="140" name="Google Shape;140;p21"/>
          <p:cNvGraphicFramePr/>
          <p:nvPr/>
        </p:nvGraphicFramePr>
        <p:xfrm>
          <a:off x="228399" y="6052760"/>
          <a:ext cx="3000000" cy="3000000"/>
        </p:xfrm>
        <a:graphic>
          <a:graphicData uri="http://schemas.openxmlformats.org/drawingml/2006/table">
            <a:tbl>
              <a:tblPr>
                <a:noFill/>
                <a:tableStyleId>{A16D97DF-AEC8-40D5-806B-F905EE12C925}</a:tableStyleId>
              </a:tblPr>
              <a:tblGrid>
                <a:gridCol w="428325"/>
                <a:gridCol w="1464975"/>
                <a:gridCol w="428325"/>
                <a:gridCol w="1464975"/>
                <a:gridCol w="428325"/>
                <a:gridCol w="1464975"/>
              </a:tblGrid>
              <a:tr h="551900">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solidFill>
                          <a:srgbClr val="313A67"/>
                        </a:solidFill>
                        <a:latin typeface="Barlow"/>
                        <a:ea typeface="Barlow"/>
                        <a:cs typeface="Barlow"/>
                        <a:sym typeface="Barlow"/>
                      </a:endParaRPr>
                    </a:p>
                  </a:txBody>
                  <a:tcPr marT="121900" marB="121900" marR="91425" marL="91425" anchor="ctr">
                    <a:lnL cap="flat" cmpd="sng" w="19050">
                      <a:solidFill>
                        <a:srgbClr val="333333"/>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solidFill>
                      <a:srgbClr val="F1C232"/>
                    </a:solidFill>
                  </a:tcPr>
                </a:tc>
                <a:tc>
                  <a:txBody>
                    <a:bodyPr/>
                    <a:lstStyle/>
                    <a:p>
                      <a:pPr indent="0" lvl="0" marL="0" marR="0" rtl="0" algn="l">
                        <a:lnSpc>
                          <a:spcPct val="100000"/>
                        </a:lnSpc>
                        <a:spcBef>
                          <a:spcPts val="0"/>
                        </a:spcBef>
                        <a:spcAft>
                          <a:spcPts val="0"/>
                        </a:spcAft>
                        <a:buClr>
                          <a:srgbClr val="000000"/>
                        </a:buClr>
                        <a:buSzPts val="1300"/>
                        <a:buFont typeface="Arial"/>
                        <a:buNone/>
                      </a:pPr>
                      <a:r>
                        <a:rPr b="1" lang="en-GB" sz="1600" u="none" cap="none" strike="noStrike">
                          <a:solidFill>
                            <a:srgbClr val="333333"/>
                          </a:solidFill>
                          <a:latin typeface="Barlow"/>
                          <a:ea typeface="Barlow"/>
                          <a:cs typeface="Barlow"/>
                          <a:sym typeface="Barlow"/>
                        </a:rPr>
                        <a:t>INTERNAL</a:t>
                      </a:r>
                      <a:endParaRPr b="1" sz="1600" u="none" cap="none" strike="noStrike">
                        <a:solidFill>
                          <a:srgbClr val="333333"/>
                        </a:solidFill>
                        <a:latin typeface="Barlow"/>
                        <a:ea typeface="Barlow"/>
                        <a:cs typeface="Barlow"/>
                        <a:sym typeface="Barlow"/>
                      </a:endParaRPr>
                    </a:p>
                  </a:txBody>
                  <a:tcPr marT="121900" marB="121900" marR="91425" marL="91425" anchor="ctr">
                    <a:lnL cap="flat" cmpd="sng" w="19050">
                      <a:solidFill>
                        <a:srgbClr val="333333"/>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300"/>
                        <a:buFont typeface="Arial"/>
                        <a:buNone/>
                      </a:pPr>
                      <a:r>
                        <a:t/>
                      </a:r>
                      <a:endParaRPr sz="1600" u="none" cap="none" strike="noStrike">
                        <a:solidFill>
                          <a:srgbClr val="333333"/>
                        </a:solidFill>
                        <a:latin typeface="Barlow"/>
                        <a:ea typeface="Barlow"/>
                        <a:cs typeface="Barlow"/>
                        <a:sym typeface="Barlow"/>
                      </a:endParaRPr>
                    </a:p>
                  </a:txBody>
                  <a:tcPr marT="121900" marB="121900" marR="91425" marL="91425" anchor="ctr">
                    <a:lnL cap="flat" cmpd="sng" w="19050">
                      <a:solidFill>
                        <a:srgbClr val="333333"/>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solidFill>
                      <a:srgbClr val="CCCCCC"/>
                    </a:solidFill>
                  </a:tcPr>
                </a:tc>
                <a:tc>
                  <a:txBody>
                    <a:bodyPr/>
                    <a:lstStyle/>
                    <a:p>
                      <a:pPr indent="0" lvl="0" marL="0" marR="0" rtl="0" algn="l">
                        <a:lnSpc>
                          <a:spcPct val="100000"/>
                        </a:lnSpc>
                        <a:spcBef>
                          <a:spcPts val="0"/>
                        </a:spcBef>
                        <a:spcAft>
                          <a:spcPts val="0"/>
                        </a:spcAft>
                        <a:buClr>
                          <a:srgbClr val="000000"/>
                        </a:buClr>
                        <a:buSzPts val="1300"/>
                        <a:buFont typeface="Arial"/>
                        <a:buNone/>
                      </a:pPr>
                      <a:r>
                        <a:rPr b="1" lang="en-GB" sz="1600" u="none" cap="none" strike="noStrike">
                          <a:solidFill>
                            <a:srgbClr val="333333"/>
                          </a:solidFill>
                          <a:latin typeface="Barlow"/>
                          <a:ea typeface="Barlow"/>
                          <a:cs typeface="Barlow"/>
                          <a:sym typeface="Barlow"/>
                        </a:rPr>
                        <a:t>EXTERNAL</a:t>
                      </a:r>
                      <a:endParaRPr b="1" sz="1600" u="none" cap="none" strike="noStrike">
                        <a:solidFill>
                          <a:srgbClr val="333333"/>
                        </a:solidFill>
                        <a:latin typeface="Barlow"/>
                        <a:ea typeface="Barlow"/>
                        <a:cs typeface="Barlow"/>
                        <a:sym typeface="Barlow"/>
                      </a:endParaRPr>
                    </a:p>
                  </a:txBody>
                  <a:tcPr marT="121900" marB="121900" marR="91425" marL="91425" anchor="ctr">
                    <a:lnL cap="flat" cmpd="sng" w="19050">
                      <a:solidFill>
                        <a:srgbClr val="333333"/>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GB" sz="1600" u="none" cap="none" strike="noStrike">
                          <a:solidFill>
                            <a:srgbClr val="333333"/>
                          </a:solidFill>
                          <a:latin typeface="Barlow"/>
                          <a:ea typeface="Barlow"/>
                          <a:cs typeface="Barlow"/>
                          <a:sym typeface="Barlow"/>
                        </a:rPr>
                        <a:t>4</a:t>
                      </a:r>
                      <a:endParaRPr b="1" sz="1600" u="none" cap="none" strike="noStrike">
                        <a:solidFill>
                          <a:srgbClr val="333333"/>
                        </a:solidFill>
                        <a:latin typeface="Barlow"/>
                        <a:ea typeface="Barlow"/>
                        <a:cs typeface="Barlow"/>
                        <a:sym typeface="Barlow"/>
                      </a:endParaRPr>
                    </a:p>
                  </a:txBody>
                  <a:tcPr marT="121900" marB="121900" marR="91425" marL="91425" anchor="ctr">
                    <a:lnL cap="flat" cmpd="sng" w="19050">
                      <a:solidFill>
                        <a:srgbClr val="333333"/>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300"/>
                        <a:buFont typeface="Arial"/>
                        <a:buNone/>
                      </a:pPr>
                      <a:r>
                        <a:rPr b="1" lang="en-GB" sz="1600" u="none" cap="none" strike="noStrike">
                          <a:solidFill>
                            <a:srgbClr val="333333"/>
                          </a:solidFill>
                          <a:latin typeface="Barlow"/>
                          <a:ea typeface="Barlow"/>
                          <a:cs typeface="Barlow"/>
                          <a:sym typeface="Barlow"/>
                        </a:rPr>
                        <a:t>CREDITS</a:t>
                      </a:r>
                      <a:endParaRPr b="1" sz="1600" u="none" cap="none" strike="noStrike">
                        <a:solidFill>
                          <a:srgbClr val="333333"/>
                        </a:solidFill>
                        <a:latin typeface="Barlow"/>
                        <a:ea typeface="Barlow"/>
                        <a:cs typeface="Barlow"/>
                        <a:sym typeface="Barlow"/>
                      </a:endParaRPr>
                    </a:p>
                  </a:txBody>
                  <a:tcPr marT="121900" marB="121900" marR="91425" marL="91425" anchor="ctr">
                    <a:lnL cap="flat" cmpd="sng" w="19050">
                      <a:solidFill>
                        <a:srgbClr val="333333"/>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solidFill>
                      <a:schemeClr val="lt1"/>
                    </a:solidFill>
                  </a:tcPr>
                </a:tc>
              </a:tr>
            </a:tbl>
          </a:graphicData>
        </a:graphic>
      </p:graphicFrame>
      <p:pic>
        <p:nvPicPr>
          <p:cNvPr id="141" name="Google Shape;141;p21"/>
          <p:cNvPicPr preferRelativeResize="0"/>
          <p:nvPr/>
        </p:nvPicPr>
        <p:blipFill>
          <a:blip r:embed="rId3">
            <a:alphaModFix/>
          </a:blip>
          <a:stretch>
            <a:fillRect/>
          </a:stretch>
        </p:blipFill>
        <p:spPr>
          <a:xfrm>
            <a:off x="6790575" y="414499"/>
            <a:ext cx="1914525" cy="5858925"/>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45" name="Shape 145"/>
        <p:cNvGrpSpPr/>
        <p:nvPr/>
      </p:nvGrpSpPr>
      <p:grpSpPr>
        <a:xfrm>
          <a:off x="0" y="0"/>
          <a:ext cx="0" cy="0"/>
          <a:chOff x="0" y="0"/>
          <a:chExt cx="0" cy="0"/>
        </a:xfrm>
      </p:grpSpPr>
      <p:sp>
        <p:nvSpPr>
          <p:cNvPr id="146" name="Google Shape;146;p22"/>
          <p:cNvSpPr txBox="1"/>
          <p:nvPr>
            <p:ph idx="1" type="subTitle"/>
          </p:nvPr>
        </p:nvSpPr>
        <p:spPr>
          <a:xfrm>
            <a:off x="357750" y="1274000"/>
            <a:ext cx="5246700" cy="4146300"/>
          </a:xfrm>
          <a:prstGeom prst="rect">
            <a:avLst/>
          </a:prstGeom>
        </p:spPr>
        <p:txBody>
          <a:bodyPr anchorCtr="0" anchor="t" bIns="91425" lIns="91425" spcFirstLastPara="1" rIns="91425" wrap="square" tIns="91425">
            <a:noAutofit/>
          </a:bodyPr>
          <a:lstStyle/>
          <a:p>
            <a:pPr indent="-336550" lvl="0" marL="457200" rtl="0" algn="just">
              <a:spcBef>
                <a:spcPts val="0"/>
              </a:spcBef>
              <a:spcAft>
                <a:spcPts val="0"/>
              </a:spcAft>
              <a:buClr>
                <a:schemeClr val="dk1"/>
              </a:buClr>
              <a:buSzPts val="1700"/>
              <a:buFont typeface="Fira Sans Condensed"/>
              <a:buChar char="●"/>
            </a:pPr>
            <a:r>
              <a:rPr lang="en-GB" sz="1700">
                <a:solidFill>
                  <a:schemeClr val="dk1"/>
                </a:solidFill>
                <a:latin typeface="Fira Sans Condensed"/>
                <a:ea typeface="Fira Sans Condensed"/>
                <a:cs typeface="Fira Sans Condensed"/>
                <a:sym typeface="Fira Sans Condensed"/>
              </a:rPr>
              <a:t>For each </a:t>
            </a:r>
            <a:r>
              <a:rPr b="1" lang="en-GB" sz="1700">
                <a:solidFill>
                  <a:schemeClr val="dk1"/>
                </a:solidFill>
                <a:latin typeface="Fira Sans Condensed"/>
                <a:ea typeface="Fira Sans Condensed"/>
                <a:cs typeface="Fira Sans Condensed"/>
                <a:sym typeface="Fira Sans Condensed"/>
              </a:rPr>
              <a:t>topic</a:t>
            </a:r>
            <a:r>
              <a:rPr lang="en-GB" sz="1700">
                <a:solidFill>
                  <a:schemeClr val="dk1"/>
                </a:solidFill>
                <a:latin typeface="Fira Sans Condensed"/>
                <a:ea typeface="Fira Sans Condensed"/>
                <a:cs typeface="Fira Sans Condensed"/>
                <a:sym typeface="Fira Sans Condensed"/>
              </a:rPr>
              <a:t> that a student studies, they will complete the learning and then sit an assessment – the </a:t>
            </a:r>
            <a:r>
              <a:rPr b="1" lang="en-GB" sz="1700">
                <a:solidFill>
                  <a:schemeClr val="dk1"/>
                </a:solidFill>
                <a:latin typeface="Fira Sans Condensed"/>
                <a:ea typeface="Fira Sans Condensed"/>
                <a:cs typeface="Fira Sans Condensed"/>
                <a:sym typeface="Fira Sans Condensed"/>
              </a:rPr>
              <a:t>assessment</a:t>
            </a:r>
            <a:r>
              <a:rPr lang="en-GB" sz="1700">
                <a:solidFill>
                  <a:schemeClr val="dk1"/>
                </a:solidFill>
                <a:latin typeface="Fira Sans Condensed"/>
                <a:ea typeface="Fira Sans Condensed"/>
                <a:cs typeface="Fira Sans Condensed"/>
                <a:sym typeface="Fira Sans Condensed"/>
              </a:rPr>
              <a:t> is based on a </a:t>
            </a:r>
            <a:r>
              <a:rPr b="1" lang="en-GB" sz="1700">
                <a:solidFill>
                  <a:schemeClr val="dk1"/>
                </a:solidFill>
                <a:latin typeface="Fira Sans Condensed"/>
                <a:ea typeface="Fira Sans Condensed"/>
                <a:cs typeface="Fira Sans Condensed"/>
                <a:sym typeface="Fira Sans Condensed"/>
              </a:rPr>
              <a:t>standard</a:t>
            </a:r>
            <a:endParaRPr b="1" sz="1700">
              <a:solidFill>
                <a:schemeClr val="dk1"/>
              </a:solidFill>
              <a:latin typeface="Fira Sans Condensed"/>
              <a:ea typeface="Fira Sans Condensed"/>
              <a:cs typeface="Fira Sans Condensed"/>
              <a:sym typeface="Fira Sans Condensed"/>
            </a:endParaRPr>
          </a:p>
          <a:p>
            <a:pPr indent="0" lvl="0" marL="457200" rtl="0" algn="just">
              <a:spcBef>
                <a:spcPts val="0"/>
              </a:spcBef>
              <a:spcAft>
                <a:spcPts val="0"/>
              </a:spcAft>
              <a:buNone/>
            </a:pPr>
            <a:r>
              <a:t/>
            </a:r>
            <a:endParaRPr b="1" sz="1700">
              <a:solidFill>
                <a:schemeClr val="dk1"/>
              </a:solidFill>
              <a:latin typeface="Fira Sans Condensed"/>
              <a:ea typeface="Fira Sans Condensed"/>
              <a:cs typeface="Fira Sans Condensed"/>
              <a:sym typeface="Fira Sans Condensed"/>
            </a:endParaRPr>
          </a:p>
          <a:p>
            <a:pPr indent="-336550" lvl="0" marL="457200" rtl="0" algn="just">
              <a:spcBef>
                <a:spcPts val="0"/>
              </a:spcBef>
              <a:spcAft>
                <a:spcPts val="0"/>
              </a:spcAft>
              <a:buClr>
                <a:schemeClr val="dk1"/>
              </a:buClr>
              <a:buSzPts val="1700"/>
              <a:buFont typeface="Fira Sans Condensed"/>
              <a:buChar char="●"/>
            </a:pPr>
            <a:r>
              <a:rPr lang="en-GB" sz="1700">
                <a:solidFill>
                  <a:schemeClr val="dk1"/>
                </a:solidFill>
                <a:latin typeface="Fira Sans Condensed"/>
                <a:ea typeface="Fira Sans Condensed"/>
                <a:cs typeface="Fira Sans Condensed"/>
                <a:sym typeface="Fira Sans Condensed"/>
              </a:rPr>
              <a:t>Each standard </a:t>
            </a:r>
            <a:r>
              <a:rPr b="1" lang="en-GB" sz="1700">
                <a:solidFill>
                  <a:schemeClr val="dk1"/>
                </a:solidFill>
                <a:latin typeface="Fira Sans Condensed"/>
                <a:ea typeface="Fira Sans Condensed"/>
                <a:cs typeface="Fira Sans Condensed"/>
                <a:sym typeface="Fira Sans Condensed"/>
              </a:rPr>
              <a:t>describes what</a:t>
            </a:r>
            <a:r>
              <a:rPr lang="en-GB" sz="1700">
                <a:solidFill>
                  <a:schemeClr val="dk1"/>
                </a:solidFill>
                <a:latin typeface="Fira Sans Condensed"/>
                <a:ea typeface="Fira Sans Condensed"/>
                <a:cs typeface="Fira Sans Condensed"/>
                <a:sym typeface="Fira Sans Condensed"/>
              </a:rPr>
              <a:t> a student needs to know, or what they must be able to achieve, in order to meet the standard</a:t>
            </a:r>
            <a:endParaRPr sz="1700">
              <a:solidFill>
                <a:schemeClr val="dk1"/>
              </a:solidFill>
              <a:latin typeface="Fira Sans Condensed"/>
              <a:ea typeface="Fira Sans Condensed"/>
              <a:cs typeface="Fira Sans Condensed"/>
              <a:sym typeface="Fira Sans Condensed"/>
            </a:endParaRPr>
          </a:p>
          <a:p>
            <a:pPr indent="0" lvl="0" marL="45720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336550" lvl="0" marL="457200" rtl="0" algn="just">
              <a:spcBef>
                <a:spcPts val="0"/>
              </a:spcBef>
              <a:spcAft>
                <a:spcPts val="0"/>
              </a:spcAft>
              <a:buClr>
                <a:schemeClr val="dk1"/>
              </a:buClr>
              <a:buSzPts val="1700"/>
              <a:buFont typeface="Fira Sans Condensed"/>
              <a:buChar char="●"/>
            </a:pPr>
            <a:r>
              <a:rPr lang="en-GB" sz="1700">
                <a:solidFill>
                  <a:schemeClr val="dk1"/>
                </a:solidFill>
                <a:latin typeface="Fira Sans Condensed"/>
                <a:ea typeface="Fira Sans Condensed"/>
                <a:cs typeface="Fira Sans Condensed"/>
                <a:sym typeface="Fira Sans Condensed"/>
              </a:rPr>
              <a:t>Each standard has a defined </a:t>
            </a:r>
            <a:r>
              <a:rPr b="1" lang="en-GB" sz="1700">
                <a:solidFill>
                  <a:schemeClr val="dk1"/>
                </a:solidFill>
                <a:latin typeface="Fira Sans Condensed"/>
                <a:ea typeface="Fira Sans Condensed"/>
                <a:cs typeface="Fira Sans Condensed"/>
                <a:sym typeface="Fira Sans Condensed"/>
              </a:rPr>
              <a:t>credit value</a:t>
            </a:r>
            <a:r>
              <a:rPr lang="en-GB" sz="1700">
                <a:solidFill>
                  <a:schemeClr val="dk1"/>
                </a:solidFill>
                <a:latin typeface="Fira Sans Condensed"/>
                <a:ea typeface="Fira Sans Condensed"/>
                <a:cs typeface="Fira Sans Condensed"/>
                <a:sym typeface="Fira Sans Condensed"/>
              </a:rPr>
              <a:t>. This is based on difficulty, time required to learn master knowledge/skills etc.</a:t>
            </a:r>
            <a:endParaRPr sz="1700">
              <a:solidFill>
                <a:schemeClr val="dk1"/>
              </a:solidFill>
              <a:latin typeface="Fira Sans Condensed"/>
              <a:ea typeface="Fira Sans Condensed"/>
              <a:cs typeface="Fira Sans Condensed"/>
              <a:sym typeface="Fira Sans Condensed"/>
            </a:endParaRPr>
          </a:p>
          <a:p>
            <a:pPr indent="0" lvl="0" marL="45720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336550" lvl="0" marL="457200" rtl="0" algn="just">
              <a:spcBef>
                <a:spcPts val="0"/>
              </a:spcBef>
              <a:spcAft>
                <a:spcPts val="0"/>
              </a:spcAft>
              <a:buClr>
                <a:schemeClr val="dk1"/>
              </a:buClr>
              <a:buSzPts val="1700"/>
              <a:buFont typeface="Fira Sans Condensed"/>
              <a:buChar char="●"/>
            </a:pPr>
            <a:r>
              <a:rPr lang="en-GB" sz="1700">
                <a:solidFill>
                  <a:schemeClr val="dk1"/>
                </a:solidFill>
                <a:latin typeface="Fira Sans Condensed"/>
                <a:ea typeface="Fira Sans Condensed"/>
                <a:cs typeface="Fira Sans Condensed"/>
                <a:sym typeface="Fira Sans Condensed"/>
              </a:rPr>
              <a:t>As students study new topics, their teachers will explain </a:t>
            </a:r>
            <a:r>
              <a:rPr b="1" lang="en-GB" sz="1700">
                <a:solidFill>
                  <a:schemeClr val="dk1"/>
                </a:solidFill>
                <a:latin typeface="Fira Sans Condensed"/>
                <a:ea typeface="Fira Sans Condensed"/>
                <a:cs typeface="Fira Sans Condensed"/>
                <a:sym typeface="Fira Sans Condensed"/>
              </a:rPr>
              <a:t>what</a:t>
            </a:r>
            <a:r>
              <a:rPr lang="en-GB" sz="1700">
                <a:solidFill>
                  <a:schemeClr val="dk1"/>
                </a:solidFill>
                <a:latin typeface="Fira Sans Condensed"/>
                <a:ea typeface="Fira Sans Condensed"/>
                <a:cs typeface="Fira Sans Condensed"/>
                <a:sym typeface="Fira Sans Condensed"/>
              </a:rPr>
              <a:t> will be assessed and </a:t>
            </a:r>
            <a:r>
              <a:rPr b="1" lang="en-GB" sz="1700">
                <a:solidFill>
                  <a:schemeClr val="dk1"/>
                </a:solidFill>
                <a:latin typeface="Fira Sans Condensed"/>
                <a:ea typeface="Fira Sans Condensed"/>
                <a:cs typeface="Fira Sans Condensed"/>
                <a:sym typeface="Fira Sans Condensed"/>
              </a:rPr>
              <a:t>how</a:t>
            </a:r>
            <a:r>
              <a:rPr lang="en-GB" sz="1700">
                <a:solidFill>
                  <a:schemeClr val="dk1"/>
                </a:solidFill>
                <a:latin typeface="Fira Sans Condensed"/>
                <a:ea typeface="Fira Sans Condensed"/>
                <a:cs typeface="Fira Sans Condensed"/>
                <a:sym typeface="Fira Sans Condensed"/>
              </a:rPr>
              <a:t>. Teachers ensure that students are prepared for assessment.</a:t>
            </a:r>
            <a:endParaRPr sz="1700">
              <a:solidFill>
                <a:schemeClr val="dk1"/>
              </a:solidFill>
              <a:latin typeface="Fira Sans Condensed"/>
              <a:ea typeface="Fira Sans Condensed"/>
              <a:cs typeface="Fira Sans Condensed"/>
              <a:sym typeface="Fira Sans Condensed"/>
            </a:endParaRPr>
          </a:p>
          <a:p>
            <a:pPr indent="0" lvl="0" marL="45720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336550" lvl="0" marL="457200" rtl="0" algn="just">
              <a:spcBef>
                <a:spcPts val="0"/>
              </a:spcBef>
              <a:spcAft>
                <a:spcPts val="0"/>
              </a:spcAft>
              <a:buClr>
                <a:schemeClr val="dk1"/>
              </a:buClr>
              <a:buSzPts val="1700"/>
              <a:buFont typeface="Fira Sans Condensed"/>
              <a:buChar char="●"/>
            </a:pPr>
            <a:r>
              <a:rPr lang="en-GB" sz="1700">
                <a:solidFill>
                  <a:schemeClr val="dk1"/>
                </a:solidFill>
                <a:latin typeface="Fira Sans Condensed"/>
                <a:ea typeface="Fira Sans Condensed"/>
                <a:cs typeface="Fira Sans Condensed"/>
                <a:sym typeface="Fira Sans Condensed"/>
              </a:rPr>
              <a:t>Assessments measure what a student </a:t>
            </a:r>
            <a:r>
              <a:rPr b="1" lang="en-GB" sz="1700">
                <a:solidFill>
                  <a:schemeClr val="dk1"/>
                </a:solidFill>
                <a:latin typeface="Fira Sans Condensed"/>
                <a:ea typeface="Fira Sans Condensed"/>
                <a:cs typeface="Fira Sans Condensed"/>
                <a:sym typeface="Fira Sans Condensed"/>
              </a:rPr>
              <a:t>knows </a:t>
            </a:r>
            <a:r>
              <a:rPr lang="en-GB" sz="1700">
                <a:solidFill>
                  <a:schemeClr val="dk1"/>
                </a:solidFill>
                <a:latin typeface="Fira Sans Condensed"/>
                <a:ea typeface="Fira Sans Condensed"/>
                <a:cs typeface="Fira Sans Condensed"/>
                <a:sym typeface="Fira Sans Condensed"/>
              </a:rPr>
              <a:t>or </a:t>
            </a:r>
            <a:r>
              <a:rPr b="1" lang="en-GB" sz="1700">
                <a:solidFill>
                  <a:schemeClr val="dk1"/>
                </a:solidFill>
                <a:latin typeface="Fira Sans Condensed"/>
                <a:ea typeface="Fira Sans Condensed"/>
                <a:cs typeface="Fira Sans Condensed"/>
                <a:sym typeface="Fira Sans Condensed"/>
              </a:rPr>
              <a:t>can do</a:t>
            </a:r>
            <a:r>
              <a:rPr lang="en-GB" sz="1700">
                <a:solidFill>
                  <a:schemeClr val="dk1"/>
                </a:solidFill>
                <a:latin typeface="Fira Sans Condensed"/>
                <a:ea typeface="Fira Sans Condensed"/>
                <a:cs typeface="Fira Sans Condensed"/>
                <a:sym typeface="Fira Sans Condensed"/>
              </a:rPr>
              <a:t> against the </a:t>
            </a:r>
            <a:r>
              <a:rPr b="1" lang="en-GB" sz="1700">
                <a:solidFill>
                  <a:schemeClr val="dk1"/>
                </a:solidFill>
                <a:latin typeface="Fira Sans Condensed"/>
                <a:ea typeface="Fira Sans Condensed"/>
                <a:cs typeface="Fira Sans Condensed"/>
                <a:sym typeface="Fira Sans Condensed"/>
              </a:rPr>
              <a:t>criteria </a:t>
            </a:r>
            <a:r>
              <a:rPr lang="en-GB" sz="1700">
                <a:solidFill>
                  <a:schemeClr val="dk1"/>
                </a:solidFill>
                <a:latin typeface="Fira Sans Condensed"/>
                <a:ea typeface="Fira Sans Condensed"/>
                <a:cs typeface="Fira Sans Condensed"/>
                <a:sym typeface="Fira Sans Condensed"/>
              </a:rPr>
              <a:t>of a standard.</a:t>
            </a:r>
            <a:endParaRPr sz="1850">
              <a:solidFill>
                <a:schemeClr val="dk1"/>
              </a:solidFill>
              <a:latin typeface="Fira Sans Condensed"/>
              <a:ea typeface="Fira Sans Condensed"/>
              <a:cs typeface="Fira Sans Condensed"/>
              <a:sym typeface="Fira Sans Condensed"/>
            </a:endParaRPr>
          </a:p>
        </p:txBody>
      </p:sp>
      <p:sp>
        <p:nvSpPr>
          <p:cNvPr id="147" name="Google Shape;147;p22"/>
          <p:cNvSpPr txBox="1"/>
          <p:nvPr>
            <p:ph type="ctrTitle"/>
          </p:nvPr>
        </p:nvSpPr>
        <p:spPr>
          <a:xfrm>
            <a:off x="357750" y="258625"/>
            <a:ext cx="8428500" cy="10101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lang="en-GB" sz="4100">
                <a:latin typeface="Fira Sans Condensed Medium"/>
                <a:ea typeface="Fira Sans Condensed Medium"/>
                <a:cs typeface="Fira Sans Condensed Medium"/>
                <a:sym typeface="Fira Sans Condensed Medium"/>
              </a:rPr>
              <a:t>What are </a:t>
            </a:r>
            <a:r>
              <a:rPr lang="en-GB" sz="4100">
                <a:solidFill>
                  <a:srgbClr val="FFD966"/>
                </a:solidFill>
                <a:latin typeface="Fira Sans Condensed Medium"/>
                <a:ea typeface="Fira Sans Condensed Medium"/>
                <a:cs typeface="Fira Sans Condensed Medium"/>
                <a:sym typeface="Fira Sans Condensed Medium"/>
              </a:rPr>
              <a:t>standards</a:t>
            </a:r>
            <a:r>
              <a:rPr lang="en-GB" sz="4100">
                <a:latin typeface="Fira Sans Condensed Medium"/>
                <a:ea typeface="Fira Sans Condensed Medium"/>
                <a:cs typeface="Fira Sans Condensed Medium"/>
                <a:sym typeface="Fira Sans Condensed Medium"/>
              </a:rPr>
              <a:t>?</a:t>
            </a:r>
            <a:endParaRPr sz="4100">
              <a:latin typeface="Fira Sans Condensed Medium"/>
              <a:ea typeface="Fira Sans Condensed Medium"/>
              <a:cs typeface="Fira Sans Condensed Medium"/>
              <a:sym typeface="Fira Sans Condensed Medium"/>
            </a:endParaRPr>
          </a:p>
        </p:txBody>
      </p:sp>
      <p:cxnSp>
        <p:nvCxnSpPr>
          <p:cNvPr id="148" name="Google Shape;148;p22"/>
          <p:cNvCxnSpPr/>
          <p:nvPr/>
        </p:nvCxnSpPr>
        <p:spPr>
          <a:xfrm>
            <a:off x="460923" y="763686"/>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149" name="Google Shape;149;p22"/>
          <p:cNvCxnSpPr/>
          <p:nvPr/>
        </p:nvCxnSpPr>
        <p:spPr>
          <a:xfrm>
            <a:off x="7318923" y="763686"/>
            <a:ext cx="1234800" cy="0"/>
          </a:xfrm>
          <a:prstGeom prst="straightConnector1">
            <a:avLst/>
          </a:prstGeom>
          <a:noFill/>
          <a:ln cap="flat" cmpd="sng" w="114300">
            <a:solidFill>
              <a:srgbClr val="FFD966"/>
            </a:solidFill>
            <a:prstDash val="solid"/>
            <a:round/>
            <a:headEnd len="med" w="med" type="none"/>
            <a:tailEnd len="med" w="med" type="none"/>
          </a:ln>
        </p:spPr>
      </p:cxnSp>
      <p:sp>
        <p:nvSpPr>
          <p:cNvPr id="150" name="Google Shape;150;p22"/>
          <p:cNvSpPr txBox="1"/>
          <p:nvPr/>
        </p:nvSpPr>
        <p:spPr>
          <a:xfrm>
            <a:off x="7747114" y="6517091"/>
            <a:ext cx="1192500" cy="169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GB" sz="1100">
                <a:solidFill>
                  <a:srgbClr val="FFFFFF"/>
                </a:solidFill>
                <a:latin typeface="DM Sans"/>
                <a:ea typeface="DM Sans"/>
                <a:cs typeface="DM Sans"/>
                <a:sym typeface="DM Sans"/>
              </a:rPr>
              <a:t>November, 2023</a:t>
            </a:r>
            <a:endParaRPr sz="900"/>
          </a:p>
        </p:txBody>
      </p:sp>
      <p:sp>
        <p:nvSpPr>
          <p:cNvPr id="151" name="Google Shape;151;p22"/>
          <p:cNvSpPr txBox="1"/>
          <p:nvPr/>
        </p:nvSpPr>
        <p:spPr>
          <a:xfrm>
            <a:off x="5543850" y="6085300"/>
            <a:ext cx="39432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sp>
        <p:nvSpPr>
          <p:cNvPr id="152" name="Google Shape;152;p22"/>
          <p:cNvSpPr txBox="1"/>
          <p:nvPr/>
        </p:nvSpPr>
        <p:spPr>
          <a:xfrm>
            <a:off x="5909125" y="1277050"/>
            <a:ext cx="2877300" cy="4808400"/>
          </a:xfrm>
          <a:prstGeom prst="rect">
            <a:avLst/>
          </a:prstGeom>
          <a:gradFill>
            <a:gsLst>
              <a:gs pos="0">
                <a:srgbClr val="FFF6DB"/>
              </a:gs>
              <a:gs pos="100000">
                <a:srgbClr val="FAD15C"/>
              </a:gs>
            </a:gsLst>
            <a:path path="circle">
              <a:fillToRect b="50%" l="50%" r="50%" t="50%"/>
            </a:path>
            <a:tileRect/>
          </a:gra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chemeClr val="dk2"/>
                </a:solidFill>
                <a:latin typeface="Fira Sans Condensed"/>
                <a:ea typeface="Fira Sans Condensed"/>
                <a:cs typeface="Fira Sans Condensed"/>
                <a:sym typeface="Fira Sans Condensed"/>
              </a:rPr>
              <a:t>Standards allow students to demonstrate specific skills, often in more </a:t>
            </a:r>
            <a:r>
              <a:rPr b="1" lang="en-GB" sz="2000">
                <a:solidFill>
                  <a:schemeClr val="dk2"/>
                </a:solidFill>
                <a:latin typeface="Fira Sans Condensed"/>
                <a:ea typeface="Fira Sans Condensed"/>
                <a:cs typeface="Fira Sans Condensed"/>
                <a:sym typeface="Fira Sans Condensed"/>
              </a:rPr>
              <a:t>authentic</a:t>
            </a:r>
            <a:r>
              <a:rPr b="1" lang="en-GB" sz="2000">
                <a:solidFill>
                  <a:schemeClr val="dk2"/>
                </a:solidFill>
                <a:latin typeface="Fira Sans Condensed"/>
                <a:ea typeface="Fira Sans Condensed"/>
                <a:cs typeface="Fira Sans Condensed"/>
                <a:sym typeface="Fira Sans Condensed"/>
              </a:rPr>
              <a:t> contexts</a:t>
            </a:r>
            <a:r>
              <a:rPr lang="en-GB" sz="2000">
                <a:solidFill>
                  <a:schemeClr val="dk2"/>
                </a:solidFill>
                <a:latin typeface="Fira Sans Condensed"/>
                <a:ea typeface="Fira Sans Condensed"/>
                <a:cs typeface="Fira Sans Condensed"/>
                <a:sym typeface="Fira Sans Condensed"/>
              </a:rPr>
              <a:t> than an exam.</a:t>
            </a:r>
            <a:endParaRPr sz="2000">
              <a:solidFill>
                <a:schemeClr val="dk2"/>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2000">
              <a:solidFill>
                <a:schemeClr val="dk2"/>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n-GB" sz="2000">
                <a:solidFill>
                  <a:schemeClr val="dk2"/>
                </a:solidFill>
                <a:latin typeface="Fira Sans Condensed"/>
                <a:ea typeface="Fira Sans Condensed"/>
                <a:cs typeface="Fira Sans Condensed"/>
                <a:sym typeface="Fira Sans Condensed"/>
              </a:rPr>
              <a:t>An example of an English standard is: </a:t>
            </a:r>
            <a:endParaRPr sz="2000">
              <a:solidFill>
                <a:schemeClr val="dk2"/>
              </a:solidFill>
              <a:latin typeface="Fira Sans Condensed"/>
              <a:ea typeface="Fira Sans Condensed"/>
              <a:cs typeface="Fira Sans Condensed"/>
              <a:sym typeface="Fira Sans Condensed"/>
            </a:endParaRPr>
          </a:p>
          <a:p>
            <a:pPr indent="0" lvl="0" marL="0" rtl="0" algn="l">
              <a:spcBef>
                <a:spcPts val="0"/>
              </a:spcBef>
              <a:spcAft>
                <a:spcPts val="0"/>
              </a:spcAft>
              <a:buNone/>
            </a:pPr>
            <a:r>
              <a:rPr b="1" i="1" lang="en-GB" sz="2000">
                <a:solidFill>
                  <a:schemeClr val="dk2"/>
                </a:solidFill>
                <a:latin typeface="Fira Sans Condensed"/>
                <a:ea typeface="Fira Sans Condensed"/>
                <a:cs typeface="Fira Sans Condensed"/>
                <a:sym typeface="Fira Sans Condensed"/>
              </a:rPr>
              <a:t>Construct and deliver an oral text</a:t>
            </a:r>
            <a:endParaRPr b="1" i="1" sz="2000">
              <a:solidFill>
                <a:schemeClr val="dk2"/>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i="1" sz="2000">
              <a:solidFill>
                <a:schemeClr val="dk2"/>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n-GB" sz="2000">
                <a:solidFill>
                  <a:schemeClr val="dk2"/>
                </a:solidFill>
                <a:latin typeface="Fira Sans Condensed"/>
                <a:ea typeface="Fira Sans Condensed"/>
                <a:cs typeface="Fira Sans Condensed"/>
                <a:sym typeface="Fira Sans Condensed"/>
              </a:rPr>
              <a:t>An example from Mathematics: </a:t>
            </a:r>
            <a:r>
              <a:rPr b="1" i="1" lang="en-GB" sz="2000">
                <a:solidFill>
                  <a:schemeClr val="dk2"/>
                </a:solidFill>
                <a:latin typeface="Fira Sans Condensed"/>
                <a:ea typeface="Fira Sans Condensed"/>
                <a:cs typeface="Fira Sans Condensed"/>
                <a:sym typeface="Fira Sans Condensed"/>
              </a:rPr>
              <a:t>Apply numeric reasoning in solving problems </a:t>
            </a:r>
            <a:endParaRPr b="1" i="1" sz="2000">
              <a:solidFill>
                <a:schemeClr val="dk2"/>
              </a:solidFill>
              <a:latin typeface="Fira Sans Condensed"/>
              <a:ea typeface="Fira Sans Condensed"/>
              <a:cs typeface="Fira Sans Condensed"/>
              <a:sym typeface="Fira Sans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56" name="Shape 156"/>
        <p:cNvGrpSpPr/>
        <p:nvPr/>
      </p:nvGrpSpPr>
      <p:grpSpPr>
        <a:xfrm>
          <a:off x="0" y="0"/>
          <a:ext cx="0" cy="0"/>
          <a:chOff x="0" y="0"/>
          <a:chExt cx="0" cy="0"/>
        </a:xfrm>
      </p:grpSpPr>
      <p:sp>
        <p:nvSpPr>
          <p:cNvPr id="157" name="Google Shape;157;p23"/>
          <p:cNvSpPr txBox="1"/>
          <p:nvPr>
            <p:ph idx="1" type="subTitle"/>
          </p:nvPr>
        </p:nvSpPr>
        <p:spPr>
          <a:xfrm>
            <a:off x="144125" y="887725"/>
            <a:ext cx="9000000" cy="5589300"/>
          </a:xfrm>
          <a:prstGeom prst="rect">
            <a:avLst/>
          </a:prstGeom>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sz="2000">
                <a:solidFill>
                  <a:schemeClr val="dk1"/>
                </a:solidFill>
                <a:latin typeface="Fira Sans Condensed"/>
                <a:ea typeface="Fira Sans Condensed"/>
                <a:cs typeface="Fira Sans Condensed"/>
                <a:sym typeface="Fira Sans Condensed"/>
              </a:rPr>
              <a:t>The grades that a student can earn depend on the type of standard being assessed.</a:t>
            </a:r>
            <a:endParaRPr sz="20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Clr>
                <a:schemeClr val="dk1"/>
              </a:buClr>
              <a:buSzPts val="1800"/>
              <a:buFont typeface="Arial"/>
              <a:buNone/>
            </a:pPr>
            <a:r>
              <a:t/>
            </a:r>
            <a:endParaRPr sz="18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Clr>
                <a:schemeClr val="dk1"/>
              </a:buClr>
              <a:buSzPts val="1800"/>
              <a:buFont typeface="Arial"/>
              <a:buNone/>
            </a:pPr>
            <a:r>
              <a:t/>
            </a:r>
            <a:endParaRPr sz="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rPr lang="en-GB" sz="2000">
                <a:solidFill>
                  <a:schemeClr val="dk1"/>
                </a:solidFill>
                <a:latin typeface="Fira Sans Condensed"/>
                <a:ea typeface="Fira Sans Condensed"/>
                <a:cs typeface="Fira Sans Condensed"/>
                <a:sym typeface="Fira Sans Condensed"/>
              </a:rPr>
              <a:t>For </a:t>
            </a:r>
            <a:r>
              <a:rPr b="1" lang="en-GB" sz="2000">
                <a:solidFill>
                  <a:schemeClr val="dk1"/>
                </a:solidFill>
                <a:highlight>
                  <a:srgbClr val="FFD966"/>
                </a:highlight>
                <a:latin typeface="Fira Sans Condensed"/>
                <a:ea typeface="Fira Sans Condensed"/>
                <a:cs typeface="Fira Sans Condensed"/>
                <a:sym typeface="Fira Sans Condensed"/>
              </a:rPr>
              <a:t>UNIT STANDARDS</a:t>
            </a:r>
            <a:r>
              <a:rPr b="1" lang="en-GB" sz="2000">
                <a:solidFill>
                  <a:schemeClr val="dk1"/>
                </a:solidFill>
                <a:latin typeface="Fira Sans Condensed"/>
                <a:ea typeface="Fira Sans Condensed"/>
                <a:cs typeface="Fira Sans Condensed"/>
                <a:sym typeface="Fira Sans Condensed"/>
              </a:rPr>
              <a:t> </a:t>
            </a:r>
            <a:r>
              <a:rPr lang="en-GB" sz="2000">
                <a:solidFill>
                  <a:schemeClr val="dk1"/>
                </a:solidFill>
                <a:latin typeface="Fira Sans Condensed"/>
                <a:ea typeface="Fira Sans Condensed"/>
                <a:cs typeface="Fira Sans Condensed"/>
                <a:sym typeface="Fira Sans Condensed"/>
              </a:rPr>
              <a:t>all grades may be available, but </a:t>
            </a:r>
            <a:r>
              <a:rPr i="1" lang="en-GB" sz="2000">
                <a:solidFill>
                  <a:schemeClr val="dk1"/>
                </a:solidFill>
                <a:latin typeface="Fira Sans Condensed"/>
                <a:ea typeface="Fira Sans Condensed"/>
                <a:cs typeface="Fira Sans Condensed"/>
                <a:sym typeface="Fira Sans Condensed"/>
              </a:rPr>
              <a:t>usually </a:t>
            </a:r>
            <a:r>
              <a:rPr lang="en-GB" sz="2000">
                <a:solidFill>
                  <a:schemeClr val="dk1"/>
                </a:solidFill>
                <a:latin typeface="Fira Sans Condensed"/>
                <a:ea typeface="Fira Sans Condensed"/>
                <a:cs typeface="Fira Sans Condensed"/>
                <a:sym typeface="Fira Sans Condensed"/>
              </a:rPr>
              <a:t>there are just two grades: Achieved or Not Achieved</a:t>
            </a:r>
            <a:endParaRPr sz="2250">
              <a:solidFill>
                <a:schemeClr val="dk1"/>
              </a:solidFill>
              <a:latin typeface="Fira Sans Condensed"/>
              <a:ea typeface="Fira Sans Condensed"/>
              <a:cs typeface="Fira Sans Condensed"/>
              <a:sym typeface="Fira Sans Condensed"/>
            </a:endParaRPr>
          </a:p>
        </p:txBody>
      </p:sp>
      <p:sp>
        <p:nvSpPr>
          <p:cNvPr id="158" name="Google Shape;158;p23"/>
          <p:cNvSpPr txBox="1"/>
          <p:nvPr>
            <p:ph type="ctrTitle"/>
          </p:nvPr>
        </p:nvSpPr>
        <p:spPr>
          <a:xfrm>
            <a:off x="357750" y="30025"/>
            <a:ext cx="8428500" cy="10101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lang="en-GB" sz="3200">
                <a:latin typeface="Fira Sans Condensed Medium"/>
                <a:ea typeface="Fira Sans Condensed Medium"/>
                <a:cs typeface="Fira Sans Condensed Medium"/>
                <a:sym typeface="Fira Sans Condensed Medium"/>
              </a:rPr>
              <a:t>What grades are possible?</a:t>
            </a:r>
            <a:endParaRPr sz="3200">
              <a:latin typeface="Fira Sans Condensed Medium"/>
              <a:ea typeface="Fira Sans Condensed Medium"/>
              <a:cs typeface="Fira Sans Condensed Medium"/>
              <a:sym typeface="Fira Sans Condensed Medium"/>
            </a:endParaRPr>
          </a:p>
        </p:txBody>
      </p:sp>
      <p:cxnSp>
        <p:nvCxnSpPr>
          <p:cNvPr id="159" name="Google Shape;159;p23"/>
          <p:cNvCxnSpPr/>
          <p:nvPr/>
        </p:nvCxnSpPr>
        <p:spPr>
          <a:xfrm>
            <a:off x="460923" y="611286"/>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160" name="Google Shape;160;p23"/>
          <p:cNvCxnSpPr/>
          <p:nvPr/>
        </p:nvCxnSpPr>
        <p:spPr>
          <a:xfrm>
            <a:off x="7318923" y="611286"/>
            <a:ext cx="1234800" cy="0"/>
          </a:xfrm>
          <a:prstGeom prst="straightConnector1">
            <a:avLst/>
          </a:prstGeom>
          <a:noFill/>
          <a:ln cap="flat" cmpd="sng" w="114300">
            <a:solidFill>
              <a:srgbClr val="FFD966"/>
            </a:solidFill>
            <a:prstDash val="solid"/>
            <a:round/>
            <a:headEnd len="med" w="med" type="none"/>
            <a:tailEnd len="med" w="med" type="none"/>
          </a:ln>
        </p:spPr>
      </p:cxnSp>
      <p:sp>
        <p:nvSpPr>
          <p:cNvPr id="161" name="Google Shape;161;p23"/>
          <p:cNvSpPr txBox="1"/>
          <p:nvPr/>
        </p:nvSpPr>
        <p:spPr>
          <a:xfrm>
            <a:off x="551675" y="1503050"/>
            <a:ext cx="4020300" cy="4193700"/>
          </a:xfrm>
          <a:prstGeom prst="rect">
            <a:avLst/>
          </a:prstGeom>
          <a:gradFill>
            <a:gsLst>
              <a:gs pos="0">
                <a:srgbClr val="FFF6DB"/>
              </a:gs>
              <a:gs pos="100000">
                <a:srgbClr val="FAD15C"/>
              </a:gs>
            </a:gsLst>
            <a:path path="circle">
              <a:fillToRect b="50%" l="50%" r="50%" t="50%"/>
            </a:path>
            <a:tileRect/>
          </a:gradFill>
          <a:ln>
            <a:noFill/>
          </a:ln>
        </p:spPr>
        <p:txBody>
          <a:bodyPr anchorCtr="0" anchor="t" bIns="91425" lIns="91425" spcFirstLastPara="1" rIns="91425" wrap="square" tIns="91425">
            <a:noAutofit/>
          </a:bodyPr>
          <a:lstStyle/>
          <a:p>
            <a:pPr indent="0" lvl="0" marL="457200" rtl="0" algn="just">
              <a:spcBef>
                <a:spcPts val="0"/>
              </a:spcBef>
              <a:spcAft>
                <a:spcPts val="0"/>
              </a:spcAft>
              <a:buClr>
                <a:schemeClr val="dk1"/>
              </a:buClr>
              <a:buSzPts val="1800"/>
              <a:buFont typeface="Arial"/>
              <a:buNone/>
            </a:pPr>
            <a:r>
              <a:t/>
            </a:r>
            <a:endParaRPr sz="17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n-GB" sz="2000">
                <a:solidFill>
                  <a:schemeClr val="dk1"/>
                </a:solidFill>
                <a:latin typeface="Fira Sans Condensed"/>
                <a:ea typeface="Fira Sans Condensed"/>
                <a:cs typeface="Fira Sans Condensed"/>
                <a:sym typeface="Fira Sans Condensed"/>
              </a:rPr>
              <a:t>For </a:t>
            </a:r>
            <a:r>
              <a:rPr b="1" lang="en-GB" sz="2000">
                <a:solidFill>
                  <a:schemeClr val="dk1"/>
                </a:solidFill>
                <a:latin typeface="Fira Sans Condensed"/>
                <a:ea typeface="Fira Sans Condensed"/>
                <a:cs typeface="Fira Sans Condensed"/>
                <a:sym typeface="Fira Sans Condensed"/>
              </a:rPr>
              <a:t>ACHIEVEMENT STANDARDS</a:t>
            </a:r>
            <a:r>
              <a:rPr lang="en-GB" sz="2000">
                <a:solidFill>
                  <a:schemeClr val="dk1"/>
                </a:solidFill>
                <a:latin typeface="Fira Sans Condensed"/>
                <a:ea typeface="Fira Sans Condensed"/>
                <a:cs typeface="Fira Sans Condensed"/>
                <a:sym typeface="Fira Sans Condensed"/>
              </a:rPr>
              <a:t>, there are four grades:</a:t>
            </a:r>
            <a:endParaRPr sz="20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Clr>
                <a:schemeClr val="dk1"/>
              </a:buClr>
              <a:buSzPts val="1800"/>
              <a:buFont typeface="Arial"/>
              <a:buNone/>
            </a:pPr>
            <a:r>
              <a:t/>
            </a:r>
            <a:endParaRPr sz="1800">
              <a:solidFill>
                <a:schemeClr val="dk1"/>
              </a:solidFill>
              <a:latin typeface="Fira Sans Condensed"/>
              <a:ea typeface="Fira Sans Condensed"/>
              <a:cs typeface="Fira Sans Condensed"/>
              <a:sym typeface="Fira Sans Condensed"/>
            </a:endParaRPr>
          </a:p>
          <a:p>
            <a:pPr indent="-361950" lvl="0" marL="457200" rtl="0" algn="l">
              <a:spcBef>
                <a:spcPts val="0"/>
              </a:spcBef>
              <a:spcAft>
                <a:spcPts val="0"/>
              </a:spcAft>
              <a:buClr>
                <a:schemeClr val="dk1"/>
              </a:buClr>
              <a:buSzPts val="2100"/>
              <a:buFont typeface="Fira Sans Condensed"/>
              <a:buChar char="▪"/>
            </a:pPr>
            <a:r>
              <a:rPr b="1" lang="en-GB" sz="2000">
                <a:solidFill>
                  <a:schemeClr val="dk1"/>
                </a:solidFill>
                <a:latin typeface="Fira Sans Condensed"/>
                <a:ea typeface="Fira Sans Condensed"/>
                <a:cs typeface="Fira Sans Condensed"/>
                <a:sym typeface="Fira Sans Condensed"/>
              </a:rPr>
              <a:t>Achieved (A) </a:t>
            </a:r>
            <a:r>
              <a:rPr lang="en-GB" sz="2000">
                <a:solidFill>
                  <a:schemeClr val="dk1"/>
                </a:solidFill>
                <a:latin typeface="Fira Sans Condensed"/>
                <a:ea typeface="Fira Sans Condensed"/>
                <a:cs typeface="Fira Sans Condensed"/>
                <a:sym typeface="Fira Sans Condensed"/>
              </a:rPr>
              <a:t>for a satisfactory performance</a:t>
            </a:r>
            <a:endParaRPr sz="2000">
              <a:solidFill>
                <a:schemeClr val="dk1"/>
              </a:solidFill>
              <a:latin typeface="Fira Sans Condensed"/>
              <a:ea typeface="Fira Sans Condensed"/>
              <a:cs typeface="Fira Sans Condensed"/>
              <a:sym typeface="Fira Sans Condensed"/>
            </a:endParaRPr>
          </a:p>
          <a:p>
            <a:pPr indent="-361950" lvl="0" marL="457200" rtl="0" algn="l">
              <a:spcBef>
                <a:spcPts val="0"/>
              </a:spcBef>
              <a:spcAft>
                <a:spcPts val="0"/>
              </a:spcAft>
              <a:buClr>
                <a:schemeClr val="dk1"/>
              </a:buClr>
              <a:buSzPts val="2100"/>
              <a:buFont typeface="Fira Sans Condensed"/>
              <a:buChar char="▪"/>
            </a:pPr>
            <a:r>
              <a:rPr b="1" lang="en-GB" sz="2000">
                <a:solidFill>
                  <a:schemeClr val="dk1"/>
                </a:solidFill>
                <a:latin typeface="Fira Sans Condensed"/>
                <a:ea typeface="Fira Sans Condensed"/>
                <a:cs typeface="Fira Sans Condensed"/>
                <a:sym typeface="Fira Sans Condensed"/>
              </a:rPr>
              <a:t>Merit (M) </a:t>
            </a:r>
            <a:r>
              <a:rPr lang="en-GB" sz="2000">
                <a:solidFill>
                  <a:schemeClr val="dk1"/>
                </a:solidFill>
                <a:latin typeface="Fira Sans Condensed"/>
                <a:ea typeface="Fira Sans Condensed"/>
                <a:cs typeface="Fira Sans Condensed"/>
                <a:sym typeface="Fira Sans Condensed"/>
              </a:rPr>
              <a:t>for very good performance</a:t>
            </a:r>
            <a:endParaRPr sz="2000">
              <a:solidFill>
                <a:schemeClr val="dk1"/>
              </a:solidFill>
              <a:latin typeface="Fira Sans Condensed"/>
              <a:ea typeface="Fira Sans Condensed"/>
              <a:cs typeface="Fira Sans Condensed"/>
              <a:sym typeface="Fira Sans Condensed"/>
            </a:endParaRPr>
          </a:p>
          <a:p>
            <a:pPr indent="-361950" lvl="0" marL="457200" rtl="0" algn="l">
              <a:spcBef>
                <a:spcPts val="0"/>
              </a:spcBef>
              <a:spcAft>
                <a:spcPts val="0"/>
              </a:spcAft>
              <a:buClr>
                <a:schemeClr val="dk1"/>
              </a:buClr>
              <a:buSzPts val="2100"/>
              <a:buFont typeface="Fira Sans Condensed"/>
              <a:buChar char="▪"/>
            </a:pPr>
            <a:r>
              <a:rPr b="1" lang="en-GB" sz="2000">
                <a:solidFill>
                  <a:schemeClr val="dk1"/>
                </a:solidFill>
                <a:latin typeface="Fira Sans Condensed"/>
                <a:ea typeface="Fira Sans Condensed"/>
                <a:cs typeface="Fira Sans Condensed"/>
                <a:sym typeface="Fira Sans Condensed"/>
              </a:rPr>
              <a:t>Excellence (E)</a:t>
            </a:r>
            <a:r>
              <a:rPr lang="en-GB" sz="2000">
                <a:solidFill>
                  <a:schemeClr val="dk1"/>
                </a:solidFill>
                <a:latin typeface="Fira Sans Condensed"/>
                <a:ea typeface="Fira Sans Condensed"/>
                <a:cs typeface="Fira Sans Condensed"/>
                <a:sym typeface="Fira Sans Condensed"/>
              </a:rPr>
              <a:t> for outstanding performance</a:t>
            </a:r>
            <a:endParaRPr sz="2000">
              <a:solidFill>
                <a:schemeClr val="dk1"/>
              </a:solidFill>
              <a:latin typeface="Fira Sans Condensed"/>
              <a:ea typeface="Fira Sans Condensed"/>
              <a:cs typeface="Fira Sans Condensed"/>
              <a:sym typeface="Fira Sans Condensed"/>
            </a:endParaRPr>
          </a:p>
          <a:p>
            <a:pPr indent="-361950" lvl="0" marL="457200" rtl="0" algn="l">
              <a:spcBef>
                <a:spcPts val="0"/>
              </a:spcBef>
              <a:spcAft>
                <a:spcPts val="0"/>
              </a:spcAft>
              <a:buClr>
                <a:schemeClr val="dk1"/>
              </a:buClr>
              <a:buSzPts val="2100"/>
              <a:buFont typeface="Fira Sans Condensed"/>
              <a:buChar char="▪"/>
            </a:pPr>
            <a:r>
              <a:rPr b="1" lang="en-GB" sz="2000">
                <a:solidFill>
                  <a:schemeClr val="dk1"/>
                </a:solidFill>
                <a:latin typeface="Fira Sans Condensed"/>
                <a:ea typeface="Fira Sans Condensed"/>
                <a:cs typeface="Fira Sans Condensed"/>
                <a:sym typeface="Fira Sans Condensed"/>
              </a:rPr>
              <a:t>Not achieved (N)</a:t>
            </a:r>
            <a:r>
              <a:rPr lang="en-GB" sz="2000">
                <a:solidFill>
                  <a:schemeClr val="dk1"/>
                </a:solidFill>
                <a:latin typeface="Fira Sans Condensed"/>
                <a:ea typeface="Fira Sans Condensed"/>
                <a:cs typeface="Fira Sans Condensed"/>
                <a:sym typeface="Fira Sans Condensed"/>
              </a:rPr>
              <a:t> if students do not meet the criteria of the standard</a:t>
            </a:r>
            <a:endParaRPr sz="1800">
              <a:solidFill>
                <a:schemeClr val="dk2"/>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800">
              <a:solidFill>
                <a:schemeClr val="dk2"/>
              </a:solidFill>
            </a:endParaRPr>
          </a:p>
        </p:txBody>
      </p:sp>
      <p:sp>
        <p:nvSpPr>
          <p:cNvPr id="162" name="Google Shape;162;p23"/>
          <p:cNvSpPr txBox="1"/>
          <p:nvPr/>
        </p:nvSpPr>
        <p:spPr>
          <a:xfrm>
            <a:off x="5254750" y="1584950"/>
            <a:ext cx="3621000" cy="39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sz="2000">
              <a:solidFill>
                <a:schemeClr val="dk1"/>
              </a:solidFill>
              <a:latin typeface="Fira Sans Condensed"/>
              <a:ea typeface="Fira Sans Condensed"/>
              <a:cs typeface="Fira Sans Condensed"/>
              <a:sym typeface="Fira Sans Condensed"/>
            </a:endParaRPr>
          </a:p>
          <a:p>
            <a:pPr indent="-355600" lvl="0" marL="457200" rtl="0" algn="l">
              <a:spcBef>
                <a:spcPts val="0"/>
              </a:spcBef>
              <a:spcAft>
                <a:spcPts val="0"/>
              </a:spcAft>
              <a:buClr>
                <a:schemeClr val="dk1"/>
              </a:buClr>
              <a:buSzPts val="2000"/>
              <a:buFont typeface="Fira Sans Condensed"/>
              <a:buChar char="●"/>
            </a:pPr>
            <a:r>
              <a:rPr i="1" lang="en-GB" sz="2000">
                <a:solidFill>
                  <a:schemeClr val="dk1"/>
                </a:solidFill>
                <a:latin typeface="Fira Sans Condensed"/>
                <a:ea typeface="Fira Sans Condensed"/>
                <a:cs typeface="Fira Sans Condensed"/>
                <a:sym typeface="Fira Sans Condensed"/>
              </a:rPr>
              <a:t>Each standard has credits attached. </a:t>
            </a:r>
            <a:endParaRPr i="1" sz="20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i="1" sz="2000">
              <a:solidFill>
                <a:schemeClr val="dk1"/>
              </a:solidFill>
              <a:latin typeface="Fira Sans Condensed"/>
              <a:ea typeface="Fira Sans Condensed"/>
              <a:cs typeface="Fira Sans Condensed"/>
              <a:sym typeface="Fira Sans Condensed"/>
            </a:endParaRPr>
          </a:p>
          <a:p>
            <a:pPr indent="-355600" lvl="0" marL="457200" rtl="0" algn="l">
              <a:spcBef>
                <a:spcPts val="0"/>
              </a:spcBef>
              <a:spcAft>
                <a:spcPts val="0"/>
              </a:spcAft>
              <a:buClr>
                <a:schemeClr val="dk1"/>
              </a:buClr>
              <a:buSzPts val="2000"/>
              <a:buFont typeface="Fira Sans Condensed"/>
              <a:buChar char="●"/>
            </a:pPr>
            <a:r>
              <a:rPr i="1" lang="en-GB" sz="2000">
                <a:solidFill>
                  <a:schemeClr val="dk1"/>
                </a:solidFill>
                <a:latin typeface="Fira Sans Condensed"/>
                <a:ea typeface="Fira Sans Condensed"/>
                <a:cs typeface="Fira Sans Condensed"/>
                <a:sym typeface="Fira Sans Condensed"/>
              </a:rPr>
              <a:t>The credit value varies depending on the nature of the standard </a:t>
            </a:r>
            <a:endParaRPr i="1" sz="2000">
              <a:solidFill>
                <a:schemeClr val="dk1"/>
              </a:solidFill>
              <a:latin typeface="Fira Sans Condensed"/>
              <a:ea typeface="Fira Sans Condensed"/>
              <a:cs typeface="Fira Sans Condensed"/>
              <a:sym typeface="Fira Sans Condensed"/>
            </a:endParaRPr>
          </a:p>
          <a:p>
            <a:pPr indent="0" lvl="0" marL="457200" rtl="0" algn="l">
              <a:spcBef>
                <a:spcPts val="0"/>
              </a:spcBef>
              <a:spcAft>
                <a:spcPts val="0"/>
              </a:spcAft>
              <a:buNone/>
            </a:pPr>
            <a:r>
              <a:rPr i="1" lang="en-GB" sz="2000">
                <a:solidFill>
                  <a:schemeClr val="dk1"/>
                </a:solidFill>
                <a:latin typeface="Fira Sans Condensed"/>
                <a:ea typeface="Fira Sans Condensed"/>
                <a:cs typeface="Fira Sans Condensed"/>
                <a:sym typeface="Fira Sans Condensed"/>
              </a:rPr>
              <a:t>(from 2 - 12).</a:t>
            </a:r>
            <a:endParaRPr i="1" sz="20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i="1" sz="2000">
              <a:solidFill>
                <a:schemeClr val="dk1"/>
              </a:solidFill>
              <a:latin typeface="Fira Sans Condensed"/>
              <a:ea typeface="Fira Sans Condensed"/>
              <a:cs typeface="Fira Sans Condensed"/>
              <a:sym typeface="Fira Sans Condensed"/>
            </a:endParaRPr>
          </a:p>
          <a:p>
            <a:pPr indent="-355600" lvl="0" marL="457200" rtl="0" algn="l">
              <a:spcBef>
                <a:spcPts val="0"/>
              </a:spcBef>
              <a:spcAft>
                <a:spcPts val="0"/>
              </a:spcAft>
              <a:buClr>
                <a:schemeClr val="dk1"/>
              </a:buClr>
              <a:buSzPts val="2000"/>
              <a:buFont typeface="Fira Sans Condensed"/>
              <a:buChar char="●"/>
            </a:pPr>
            <a:r>
              <a:rPr i="1" lang="en-GB" sz="2000">
                <a:solidFill>
                  <a:schemeClr val="dk1"/>
                </a:solidFill>
                <a:latin typeface="Fira Sans Condensed"/>
                <a:ea typeface="Fira Sans Condensed"/>
                <a:cs typeface="Fira Sans Condensed"/>
                <a:sym typeface="Fira Sans Condensed"/>
              </a:rPr>
              <a:t>A, M, and E are all worth the </a:t>
            </a:r>
            <a:r>
              <a:rPr b="1" i="1" lang="en-GB" sz="2000">
                <a:solidFill>
                  <a:schemeClr val="dk1"/>
                </a:solidFill>
                <a:latin typeface="Fira Sans Condensed"/>
                <a:ea typeface="Fira Sans Condensed"/>
                <a:cs typeface="Fira Sans Condensed"/>
                <a:sym typeface="Fira Sans Condensed"/>
              </a:rPr>
              <a:t>same </a:t>
            </a:r>
            <a:r>
              <a:rPr i="1" lang="en-GB" sz="2000">
                <a:solidFill>
                  <a:schemeClr val="dk1"/>
                </a:solidFill>
                <a:latin typeface="Fira Sans Condensed"/>
                <a:ea typeface="Fira Sans Condensed"/>
                <a:cs typeface="Fira Sans Condensed"/>
                <a:sym typeface="Fira Sans Condensed"/>
              </a:rPr>
              <a:t>number of credits.</a:t>
            </a:r>
            <a:endParaRPr i="1" sz="21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66" name="Shape 166"/>
        <p:cNvGrpSpPr/>
        <p:nvPr/>
      </p:nvGrpSpPr>
      <p:grpSpPr>
        <a:xfrm>
          <a:off x="0" y="0"/>
          <a:ext cx="0" cy="0"/>
          <a:chOff x="0" y="0"/>
          <a:chExt cx="0" cy="0"/>
        </a:xfrm>
      </p:grpSpPr>
      <p:sp>
        <p:nvSpPr>
          <p:cNvPr id="167" name="Google Shape;167;p24"/>
          <p:cNvSpPr txBox="1"/>
          <p:nvPr>
            <p:ph idx="1" type="subTitle"/>
          </p:nvPr>
        </p:nvSpPr>
        <p:spPr>
          <a:xfrm>
            <a:off x="3425500" y="5828175"/>
            <a:ext cx="5582700" cy="921300"/>
          </a:xfrm>
          <a:prstGeom prst="rect">
            <a:avLst/>
          </a:prstGeom>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sz="2000">
                <a:solidFill>
                  <a:schemeClr val="dk1"/>
                </a:solidFill>
                <a:latin typeface="Fira Sans Condensed"/>
                <a:ea typeface="Fira Sans Condensed"/>
                <a:cs typeface="Fira Sans Condensed"/>
                <a:sym typeface="Fira Sans Condensed"/>
              </a:rPr>
              <a:t>The criteria and exemplars are always shared with students, and are </a:t>
            </a:r>
            <a:r>
              <a:rPr lang="en-GB" sz="2000">
                <a:solidFill>
                  <a:schemeClr val="dk1"/>
                </a:solidFill>
                <a:latin typeface="Fira Sans Condensed"/>
                <a:ea typeface="Fira Sans Condensed"/>
                <a:cs typeface="Fira Sans Condensed"/>
                <a:sym typeface="Fira Sans Condensed"/>
              </a:rPr>
              <a:t>publicly</a:t>
            </a:r>
            <a:r>
              <a:rPr lang="en-GB" sz="2000">
                <a:solidFill>
                  <a:schemeClr val="dk1"/>
                </a:solidFill>
                <a:latin typeface="Fira Sans Condensed"/>
                <a:ea typeface="Fira Sans Condensed"/>
                <a:cs typeface="Fira Sans Condensed"/>
                <a:sym typeface="Fira Sans Condensed"/>
              </a:rPr>
              <a:t> available. </a:t>
            </a:r>
            <a:endParaRPr sz="20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18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Clr>
                <a:schemeClr val="dk1"/>
              </a:buClr>
              <a:buSzPts val="1800"/>
              <a:buFont typeface="Arial"/>
              <a:buNone/>
            </a:pPr>
            <a:r>
              <a:t/>
            </a:r>
            <a:endParaRPr sz="1000">
              <a:solidFill>
                <a:schemeClr val="dk1"/>
              </a:solidFill>
              <a:latin typeface="Fira Sans Condensed"/>
              <a:ea typeface="Fira Sans Condensed"/>
              <a:cs typeface="Fira Sans Condensed"/>
              <a:sym typeface="Fira Sans Condensed"/>
            </a:endParaRPr>
          </a:p>
          <a:p>
            <a:pPr indent="0" lvl="0" marL="0" rtl="0" algn="just">
              <a:spcBef>
                <a:spcPts val="0"/>
              </a:spcBef>
              <a:spcAft>
                <a:spcPts val="0"/>
              </a:spcAft>
              <a:buNone/>
            </a:pPr>
            <a:r>
              <a:t/>
            </a:r>
            <a:endParaRPr sz="2250">
              <a:solidFill>
                <a:schemeClr val="dk1"/>
              </a:solidFill>
              <a:latin typeface="Fira Sans Condensed"/>
              <a:ea typeface="Fira Sans Condensed"/>
              <a:cs typeface="Fira Sans Condensed"/>
              <a:sym typeface="Fira Sans Condensed"/>
            </a:endParaRPr>
          </a:p>
        </p:txBody>
      </p:sp>
      <p:sp>
        <p:nvSpPr>
          <p:cNvPr id="168" name="Google Shape;168;p24"/>
          <p:cNvSpPr txBox="1"/>
          <p:nvPr>
            <p:ph type="ctrTitle"/>
          </p:nvPr>
        </p:nvSpPr>
        <p:spPr>
          <a:xfrm>
            <a:off x="357750" y="30025"/>
            <a:ext cx="8428500" cy="10101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lang="en-GB" sz="3200">
                <a:latin typeface="Fira Sans Condensed Medium"/>
                <a:ea typeface="Fira Sans Condensed Medium"/>
                <a:cs typeface="Fira Sans Condensed Medium"/>
                <a:sym typeface="Fira Sans Condensed Medium"/>
              </a:rPr>
              <a:t>What does a standard look like?</a:t>
            </a:r>
            <a:endParaRPr sz="3200">
              <a:latin typeface="Fira Sans Condensed Medium"/>
              <a:ea typeface="Fira Sans Condensed Medium"/>
              <a:cs typeface="Fira Sans Condensed Medium"/>
              <a:sym typeface="Fira Sans Condensed Medium"/>
            </a:endParaRPr>
          </a:p>
        </p:txBody>
      </p:sp>
      <p:cxnSp>
        <p:nvCxnSpPr>
          <p:cNvPr id="169" name="Google Shape;169;p24"/>
          <p:cNvCxnSpPr/>
          <p:nvPr/>
        </p:nvCxnSpPr>
        <p:spPr>
          <a:xfrm>
            <a:off x="460923" y="611286"/>
            <a:ext cx="1234800" cy="0"/>
          </a:xfrm>
          <a:prstGeom prst="straightConnector1">
            <a:avLst/>
          </a:prstGeom>
          <a:noFill/>
          <a:ln cap="flat" cmpd="sng" w="114300">
            <a:solidFill>
              <a:srgbClr val="FFD966"/>
            </a:solidFill>
            <a:prstDash val="solid"/>
            <a:round/>
            <a:headEnd len="med" w="med" type="none"/>
            <a:tailEnd len="med" w="med" type="none"/>
          </a:ln>
        </p:spPr>
      </p:cxnSp>
      <p:cxnSp>
        <p:nvCxnSpPr>
          <p:cNvPr id="170" name="Google Shape;170;p24"/>
          <p:cNvCxnSpPr/>
          <p:nvPr/>
        </p:nvCxnSpPr>
        <p:spPr>
          <a:xfrm>
            <a:off x="7318923" y="611286"/>
            <a:ext cx="1234800" cy="0"/>
          </a:xfrm>
          <a:prstGeom prst="straightConnector1">
            <a:avLst/>
          </a:prstGeom>
          <a:noFill/>
          <a:ln cap="flat" cmpd="sng" w="114300">
            <a:solidFill>
              <a:srgbClr val="FFD966"/>
            </a:solidFill>
            <a:prstDash val="solid"/>
            <a:round/>
            <a:headEnd len="med" w="med" type="none"/>
            <a:tailEnd len="med" w="med" type="none"/>
          </a:ln>
        </p:spPr>
      </p:cxnSp>
      <p:graphicFrame>
        <p:nvGraphicFramePr>
          <p:cNvPr id="171" name="Google Shape;171;p24"/>
          <p:cNvGraphicFramePr/>
          <p:nvPr/>
        </p:nvGraphicFramePr>
        <p:xfrm>
          <a:off x="3308925" y="2051798"/>
          <a:ext cx="3000000" cy="3000000"/>
        </p:xfrm>
        <a:graphic>
          <a:graphicData uri="http://schemas.openxmlformats.org/drawingml/2006/table">
            <a:tbl>
              <a:tblPr>
                <a:noFill/>
                <a:tableStyleId>{4EA14EF8-4D83-4DAC-B9A7-0A6E3A96ADC0}</a:tableStyleId>
              </a:tblPr>
              <a:tblGrid>
                <a:gridCol w="1825775"/>
                <a:gridCol w="1825775"/>
                <a:gridCol w="1825775"/>
              </a:tblGrid>
              <a:tr h="683050">
                <a:tc>
                  <a:txBody>
                    <a:bodyPr/>
                    <a:lstStyle/>
                    <a:p>
                      <a:pPr indent="0" lvl="0" marL="0" rtl="0" algn="ctr">
                        <a:lnSpc>
                          <a:spcPct val="115000"/>
                        </a:lnSpc>
                        <a:spcBef>
                          <a:spcPts val="1200"/>
                        </a:spcBef>
                        <a:spcAft>
                          <a:spcPts val="600"/>
                        </a:spcAft>
                        <a:buNone/>
                      </a:pPr>
                      <a:r>
                        <a:rPr b="1" i="1" lang="en-GB" sz="2100">
                          <a:latin typeface="Fira Sans Condensed"/>
                          <a:ea typeface="Fira Sans Condensed"/>
                          <a:cs typeface="Fira Sans Condensed"/>
                          <a:sym typeface="Fira Sans Condensed"/>
                        </a:rPr>
                        <a:t>Achievement</a:t>
                      </a:r>
                      <a:endParaRPr b="1" i="1" sz="2100">
                        <a:latin typeface="Fira Sans Condensed"/>
                        <a:ea typeface="Fira Sans Condensed"/>
                        <a:cs typeface="Fira Sans Condensed"/>
                        <a:sym typeface="Fira Sans Condensed"/>
                      </a:endParaRPr>
                    </a:p>
                  </a:txBody>
                  <a:tcPr marT="91425" marB="91425" marR="68575" marL="68575">
                    <a:lnL cap="flat" cmpd="sng" w="28575">
                      <a:solidFill>
                        <a:srgbClr val="F1C232"/>
                      </a:solidFill>
                      <a:prstDash val="solid"/>
                      <a:round/>
                      <a:headEnd len="sm" w="sm" type="none"/>
                      <a:tailEnd len="sm" w="sm" type="none"/>
                    </a:lnL>
                    <a:lnR cap="flat" cmpd="sng" w="28575">
                      <a:solidFill>
                        <a:srgbClr val="F1C232"/>
                      </a:solidFill>
                      <a:prstDash val="solid"/>
                      <a:round/>
                      <a:headEnd len="sm" w="sm" type="none"/>
                      <a:tailEnd len="sm" w="sm" type="none"/>
                    </a:lnR>
                    <a:lnT cap="flat" cmpd="sng" w="28575">
                      <a:solidFill>
                        <a:srgbClr val="F1C232"/>
                      </a:solidFill>
                      <a:prstDash val="solid"/>
                      <a:round/>
                      <a:headEnd len="sm" w="sm" type="none"/>
                      <a:tailEnd len="sm" w="sm" type="none"/>
                    </a:lnT>
                    <a:lnB cap="flat" cmpd="sng" w="28575">
                      <a:solidFill>
                        <a:srgbClr val="F1C232"/>
                      </a:solidFill>
                      <a:prstDash val="solid"/>
                      <a:round/>
                      <a:headEnd len="sm" w="sm" type="none"/>
                      <a:tailEnd len="sm" w="sm" type="none"/>
                    </a:lnB>
                  </a:tcPr>
                </a:tc>
                <a:tc>
                  <a:txBody>
                    <a:bodyPr/>
                    <a:lstStyle/>
                    <a:p>
                      <a:pPr indent="0" lvl="0" marL="0" rtl="0" algn="ctr">
                        <a:lnSpc>
                          <a:spcPct val="115000"/>
                        </a:lnSpc>
                        <a:spcBef>
                          <a:spcPts val="1200"/>
                        </a:spcBef>
                        <a:spcAft>
                          <a:spcPts val="600"/>
                        </a:spcAft>
                        <a:buNone/>
                      </a:pPr>
                      <a:r>
                        <a:rPr b="1" i="1" lang="en-GB" sz="2100">
                          <a:latin typeface="Fira Sans Condensed"/>
                          <a:ea typeface="Fira Sans Condensed"/>
                          <a:cs typeface="Fira Sans Condensed"/>
                          <a:sym typeface="Fira Sans Condensed"/>
                        </a:rPr>
                        <a:t>Achievement with Merit</a:t>
                      </a:r>
                      <a:endParaRPr b="1" i="1" sz="2100">
                        <a:latin typeface="Fira Sans Condensed"/>
                        <a:ea typeface="Fira Sans Condensed"/>
                        <a:cs typeface="Fira Sans Condensed"/>
                        <a:sym typeface="Fira Sans Condensed"/>
                      </a:endParaRPr>
                    </a:p>
                  </a:txBody>
                  <a:tcPr marT="91425" marB="91425" marR="68575" marL="68575">
                    <a:lnL cap="flat" cmpd="sng" w="28575">
                      <a:solidFill>
                        <a:srgbClr val="F1C232"/>
                      </a:solidFill>
                      <a:prstDash val="solid"/>
                      <a:round/>
                      <a:headEnd len="sm" w="sm" type="none"/>
                      <a:tailEnd len="sm" w="sm" type="none"/>
                    </a:lnL>
                    <a:lnR cap="flat" cmpd="sng" w="28575">
                      <a:solidFill>
                        <a:srgbClr val="F1C232"/>
                      </a:solidFill>
                      <a:prstDash val="solid"/>
                      <a:round/>
                      <a:headEnd len="sm" w="sm" type="none"/>
                      <a:tailEnd len="sm" w="sm" type="none"/>
                    </a:lnR>
                    <a:lnT cap="flat" cmpd="sng" w="28575">
                      <a:solidFill>
                        <a:srgbClr val="F1C232"/>
                      </a:solidFill>
                      <a:prstDash val="solid"/>
                      <a:round/>
                      <a:headEnd len="sm" w="sm" type="none"/>
                      <a:tailEnd len="sm" w="sm" type="none"/>
                    </a:lnT>
                    <a:lnB cap="flat" cmpd="sng" w="28575">
                      <a:solidFill>
                        <a:srgbClr val="F1C232"/>
                      </a:solidFill>
                      <a:prstDash val="solid"/>
                      <a:round/>
                      <a:headEnd len="sm" w="sm" type="none"/>
                      <a:tailEnd len="sm" w="sm" type="none"/>
                    </a:lnB>
                  </a:tcPr>
                </a:tc>
                <a:tc>
                  <a:txBody>
                    <a:bodyPr/>
                    <a:lstStyle/>
                    <a:p>
                      <a:pPr indent="0" lvl="0" marL="0" rtl="0" algn="ctr">
                        <a:lnSpc>
                          <a:spcPct val="115000"/>
                        </a:lnSpc>
                        <a:spcBef>
                          <a:spcPts val="1200"/>
                        </a:spcBef>
                        <a:spcAft>
                          <a:spcPts val="600"/>
                        </a:spcAft>
                        <a:buNone/>
                      </a:pPr>
                      <a:r>
                        <a:rPr b="1" i="1" lang="en-GB" sz="2100">
                          <a:latin typeface="Fira Sans Condensed"/>
                          <a:ea typeface="Fira Sans Condensed"/>
                          <a:cs typeface="Fira Sans Condensed"/>
                          <a:sym typeface="Fira Sans Condensed"/>
                        </a:rPr>
                        <a:t>Achievement with Excellence</a:t>
                      </a:r>
                      <a:endParaRPr b="1" i="1" sz="2100">
                        <a:latin typeface="Fira Sans Condensed"/>
                        <a:ea typeface="Fira Sans Condensed"/>
                        <a:cs typeface="Fira Sans Condensed"/>
                        <a:sym typeface="Fira Sans Condensed"/>
                      </a:endParaRPr>
                    </a:p>
                  </a:txBody>
                  <a:tcPr marT="91425" marB="91425" marR="68575" marL="68575">
                    <a:lnL cap="flat" cmpd="sng" w="28575">
                      <a:solidFill>
                        <a:srgbClr val="F1C232"/>
                      </a:solidFill>
                      <a:prstDash val="solid"/>
                      <a:round/>
                      <a:headEnd len="sm" w="sm" type="none"/>
                      <a:tailEnd len="sm" w="sm" type="none"/>
                    </a:lnL>
                    <a:lnR cap="flat" cmpd="sng" w="28575">
                      <a:solidFill>
                        <a:srgbClr val="F1C232"/>
                      </a:solidFill>
                      <a:prstDash val="solid"/>
                      <a:round/>
                      <a:headEnd len="sm" w="sm" type="none"/>
                      <a:tailEnd len="sm" w="sm" type="none"/>
                    </a:lnR>
                    <a:lnT cap="flat" cmpd="sng" w="28575">
                      <a:solidFill>
                        <a:srgbClr val="F1C232"/>
                      </a:solidFill>
                      <a:prstDash val="solid"/>
                      <a:round/>
                      <a:headEnd len="sm" w="sm" type="none"/>
                      <a:tailEnd len="sm" w="sm" type="none"/>
                    </a:lnT>
                    <a:lnB cap="flat" cmpd="sng" w="28575">
                      <a:solidFill>
                        <a:srgbClr val="F1C232"/>
                      </a:solidFill>
                      <a:prstDash val="solid"/>
                      <a:round/>
                      <a:headEnd len="sm" w="sm" type="none"/>
                      <a:tailEnd len="sm" w="sm" type="none"/>
                    </a:lnB>
                  </a:tcPr>
                </a:tc>
              </a:tr>
              <a:tr h="2278825">
                <a:tc>
                  <a:txBody>
                    <a:bodyPr/>
                    <a:lstStyle/>
                    <a:p>
                      <a:pPr indent="0" lvl="0" marL="0" rtl="0" algn="l">
                        <a:lnSpc>
                          <a:spcPct val="115000"/>
                        </a:lnSpc>
                        <a:spcBef>
                          <a:spcPts val="600"/>
                        </a:spcBef>
                        <a:spcAft>
                          <a:spcPts val="600"/>
                        </a:spcAft>
                        <a:buNone/>
                      </a:pPr>
                      <a:r>
                        <a:rPr i="1" lang="en-GB" sz="1900">
                          <a:latin typeface="Fira Sans Condensed"/>
                          <a:ea typeface="Fira Sans Condensed"/>
                          <a:cs typeface="Fira Sans Condensed"/>
                          <a:sym typeface="Fira Sans Condensed"/>
                        </a:rPr>
                        <a:t>Carry out an investigation of an historical event, or place, of significance to New Zealanders.</a:t>
                      </a:r>
                      <a:endParaRPr i="1" sz="1900">
                        <a:latin typeface="Fira Sans Condensed"/>
                        <a:ea typeface="Fira Sans Condensed"/>
                        <a:cs typeface="Fira Sans Condensed"/>
                        <a:sym typeface="Fira Sans Condensed"/>
                      </a:endParaRPr>
                    </a:p>
                  </a:txBody>
                  <a:tcPr marT="91425" marB="91425" marR="68575" marL="68575">
                    <a:lnL cap="flat" cmpd="sng" w="28575">
                      <a:solidFill>
                        <a:srgbClr val="F1C232"/>
                      </a:solidFill>
                      <a:prstDash val="solid"/>
                      <a:round/>
                      <a:headEnd len="sm" w="sm" type="none"/>
                      <a:tailEnd len="sm" w="sm" type="none"/>
                    </a:lnL>
                    <a:lnR cap="flat" cmpd="sng" w="28575">
                      <a:solidFill>
                        <a:srgbClr val="F1C232"/>
                      </a:solidFill>
                      <a:prstDash val="solid"/>
                      <a:round/>
                      <a:headEnd len="sm" w="sm" type="none"/>
                      <a:tailEnd len="sm" w="sm" type="none"/>
                    </a:lnR>
                    <a:lnT cap="flat" cmpd="sng" w="28575">
                      <a:solidFill>
                        <a:srgbClr val="F1C232"/>
                      </a:solidFill>
                      <a:prstDash val="solid"/>
                      <a:round/>
                      <a:headEnd len="sm" w="sm" type="none"/>
                      <a:tailEnd len="sm" w="sm" type="none"/>
                    </a:lnT>
                    <a:lnB cap="flat" cmpd="sng" w="28575">
                      <a:solidFill>
                        <a:srgbClr val="F1C232"/>
                      </a:solidFill>
                      <a:prstDash val="solid"/>
                      <a:round/>
                      <a:headEnd len="sm" w="sm" type="none"/>
                      <a:tailEnd len="sm" w="sm" type="none"/>
                    </a:lnB>
                  </a:tcPr>
                </a:tc>
                <a:tc>
                  <a:txBody>
                    <a:bodyPr/>
                    <a:lstStyle/>
                    <a:p>
                      <a:pPr indent="-177800" lvl="0" marL="177800" rtl="0" algn="l">
                        <a:lnSpc>
                          <a:spcPct val="115000"/>
                        </a:lnSpc>
                        <a:spcBef>
                          <a:spcPts val="600"/>
                        </a:spcBef>
                        <a:spcAft>
                          <a:spcPts val="600"/>
                        </a:spcAft>
                        <a:buNone/>
                      </a:pPr>
                      <a:r>
                        <a:rPr i="1" lang="en-GB" sz="1900">
                          <a:latin typeface="Fira Sans Condensed"/>
                          <a:ea typeface="Fira Sans Condensed"/>
                          <a:cs typeface="Fira Sans Condensed"/>
                          <a:sym typeface="Fira Sans Condensed"/>
                        </a:rPr>
                        <a:t>   Carry out an </a:t>
                      </a:r>
                      <a:r>
                        <a:rPr i="1" lang="en-GB" sz="1900">
                          <a:highlight>
                            <a:srgbClr val="FFD966"/>
                          </a:highlight>
                          <a:latin typeface="Fira Sans Condensed"/>
                          <a:ea typeface="Fira Sans Condensed"/>
                          <a:cs typeface="Fira Sans Condensed"/>
                          <a:sym typeface="Fira Sans Condensed"/>
                        </a:rPr>
                        <a:t>in-depth </a:t>
                      </a:r>
                      <a:r>
                        <a:rPr i="1" lang="en-GB" sz="1900">
                          <a:latin typeface="Fira Sans Condensed"/>
                          <a:ea typeface="Fira Sans Condensed"/>
                          <a:cs typeface="Fira Sans Condensed"/>
                          <a:sym typeface="Fira Sans Condensed"/>
                        </a:rPr>
                        <a:t>investigation of an historical event, or place, of significance to New Zealanders.</a:t>
                      </a:r>
                      <a:endParaRPr i="1" sz="1900">
                        <a:latin typeface="Fira Sans Condensed"/>
                        <a:ea typeface="Fira Sans Condensed"/>
                        <a:cs typeface="Fira Sans Condensed"/>
                        <a:sym typeface="Fira Sans Condensed"/>
                      </a:endParaRPr>
                    </a:p>
                  </a:txBody>
                  <a:tcPr marT="91425" marB="91425" marR="68575" marL="68575">
                    <a:lnL cap="flat" cmpd="sng" w="28575">
                      <a:solidFill>
                        <a:srgbClr val="F1C232"/>
                      </a:solidFill>
                      <a:prstDash val="solid"/>
                      <a:round/>
                      <a:headEnd len="sm" w="sm" type="none"/>
                      <a:tailEnd len="sm" w="sm" type="none"/>
                    </a:lnL>
                    <a:lnR cap="flat" cmpd="sng" w="28575">
                      <a:solidFill>
                        <a:srgbClr val="F1C232"/>
                      </a:solidFill>
                      <a:prstDash val="solid"/>
                      <a:round/>
                      <a:headEnd len="sm" w="sm" type="none"/>
                      <a:tailEnd len="sm" w="sm" type="none"/>
                    </a:lnR>
                    <a:lnT cap="flat" cmpd="sng" w="28575">
                      <a:solidFill>
                        <a:srgbClr val="F1C232"/>
                      </a:solidFill>
                      <a:prstDash val="solid"/>
                      <a:round/>
                      <a:headEnd len="sm" w="sm" type="none"/>
                      <a:tailEnd len="sm" w="sm" type="none"/>
                    </a:lnT>
                    <a:lnB cap="flat" cmpd="sng" w="28575">
                      <a:solidFill>
                        <a:srgbClr val="F1C232"/>
                      </a:solidFill>
                      <a:prstDash val="solid"/>
                      <a:round/>
                      <a:headEnd len="sm" w="sm" type="none"/>
                      <a:tailEnd len="sm" w="sm" type="none"/>
                    </a:lnB>
                  </a:tcPr>
                </a:tc>
                <a:tc>
                  <a:txBody>
                    <a:bodyPr/>
                    <a:lstStyle/>
                    <a:p>
                      <a:pPr indent="-177800" lvl="0" marL="177800" rtl="0" algn="l">
                        <a:lnSpc>
                          <a:spcPct val="115000"/>
                        </a:lnSpc>
                        <a:spcBef>
                          <a:spcPts val="600"/>
                        </a:spcBef>
                        <a:spcAft>
                          <a:spcPts val="600"/>
                        </a:spcAft>
                        <a:buNone/>
                      </a:pPr>
                      <a:r>
                        <a:rPr i="1" lang="en-GB" sz="1900">
                          <a:latin typeface="Fira Sans Condensed"/>
                          <a:ea typeface="Fira Sans Condensed"/>
                          <a:cs typeface="Fira Sans Condensed"/>
                          <a:sym typeface="Fira Sans Condensed"/>
                        </a:rPr>
                        <a:t>   Carry out a </a:t>
                      </a:r>
                      <a:r>
                        <a:rPr i="1" lang="en-GB" sz="1900">
                          <a:highlight>
                            <a:srgbClr val="FFD966"/>
                          </a:highlight>
                          <a:latin typeface="Fira Sans Condensed"/>
                          <a:ea typeface="Fira Sans Condensed"/>
                          <a:cs typeface="Fira Sans Condensed"/>
                          <a:sym typeface="Fira Sans Condensed"/>
                        </a:rPr>
                        <a:t>comprehensive </a:t>
                      </a:r>
                      <a:r>
                        <a:rPr i="1" lang="en-GB" sz="1900">
                          <a:latin typeface="Fira Sans Condensed"/>
                          <a:ea typeface="Fira Sans Condensed"/>
                          <a:cs typeface="Fira Sans Condensed"/>
                          <a:sym typeface="Fira Sans Condensed"/>
                        </a:rPr>
                        <a:t>investigation of an historical event, or place, of significance to New Zealanders.</a:t>
                      </a:r>
                      <a:endParaRPr i="1" sz="1900">
                        <a:latin typeface="Fira Sans Condensed"/>
                        <a:ea typeface="Fira Sans Condensed"/>
                        <a:cs typeface="Fira Sans Condensed"/>
                        <a:sym typeface="Fira Sans Condensed"/>
                      </a:endParaRPr>
                    </a:p>
                  </a:txBody>
                  <a:tcPr marT="91425" marB="91425" marR="68575" marL="68575">
                    <a:lnL cap="flat" cmpd="sng" w="28575">
                      <a:solidFill>
                        <a:srgbClr val="F1C232"/>
                      </a:solidFill>
                      <a:prstDash val="solid"/>
                      <a:round/>
                      <a:headEnd len="sm" w="sm" type="none"/>
                      <a:tailEnd len="sm" w="sm" type="none"/>
                    </a:lnL>
                    <a:lnR cap="flat" cmpd="sng" w="28575">
                      <a:solidFill>
                        <a:srgbClr val="F1C232"/>
                      </a:solidFill>
                      <a:prstDash val="solid"/>
                      <a:round/>
                      <a:headEnd len="sm" w="sm" type="none"/>
                      <a:tailEnd len="sm" w="sm" type="none"/>
                    </a:lnR>
                    <a:lnT cap="flat" cmpd="sng" w="28575">
                      <a:solidFill>
                        <a:srgbClr val="F1C232"/>
                      </a:solidFill>
                      <a:prstDash val="solid"/>
                      <a:round/>
                      <a:headEnd len="sm" w="sm" type="none"/>
                      <a:tailEnd len="sm" w="sm" type="none"/>
                    </a:lnT>
                    <a:lnB cap="flat" cmpd="sng" w="28575">
                      <a:solidFill>
                        <a:srgbClr val="F1C232"/>
                      </a:solidFill>
                      <a:prstDash val="solid"/>
                      <a:round/>
                      <a:headEnd len="sm" w="sm" type="none"/>
                      <a:tailEnd len="sm" w="sm" type="none"/>
                    </a:lnB>
                  </a:tcPr>
                </a:tc>
              </a:tr>
            </a:tbl>
          </a:graphicData>
        </a:graphic>
      </p:graphicFrame>
      <p:sp>
        <p:nvSpPr>
          <p:cNvPr id="172" name="Google Shape;172;p24"/>
          <p:cNvSpPr txBox="1"/>
          <p:nvPr/>
        </p:nvSpPr>
        <p:spPr>
          <a:xfrm>
            <a:off x="4343200" y="1349250"/>
            <a:ext cx="3943200" cy="3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GB" sz="2300">
                <a:solidFill>
                  <a:schemeClr val="dk1"/>
                </a:solidFill>
                <a:latin typeface="Fira Sans Condensed"/>
                <a:ea typeface="Fira Sans Condensed"/>
                <a:cs typeface="Fira Sans Condensed"/>
                <a:sym typeface="Fira Sans Condensed"/>
              </a:rPr>
              <a:t>A sample history criteria:</a:t>
            </a:r>
            <a:endParaRPr i="1" sz="2300">
              <a:solidFill>
                <a:schemeClr val="dk1"/>
              </a:solidFill>
              <a:latin typeface="Fira Sans Condensed"/>
              <a:ea typeface="Fira Sans Condensed"/>
              <a:cs typeface="Fira Sans Condensed"/>
              <a:sym typeface="Fira Sans Condensed"/>
            </a:endParaRPr>
          </a:p>
        </p:txBody>
      </p:sp>
      <p:sp>
        <p:nvSpPr>
          <p:cNvPr id="173" name="Google Shape;173;p24"/>
          <p:cNvSpPr txBox="1"/>
          <p:nvPr/>
        </p:nvSpPr>
        <p:spPr>
          <a:xfrm>
            <a:off x="551675" y="1503050"/>
            <a:ext cx="2124600" cy="4974000"/>
          </a:xfrm>
          <a:prstGeom prst="rect">
            <a:avLst/>
          </a:prstGeom>
          <a:gradFill>
            <a:gsLst>
              <a:gs pos="0">
                <a:srgbClr val="FFF6DB"/>
              </a:gs>
              <a:gs pos="100000">
                <a:srgbClr val="FAD15C"/>
              </a:gs>
            </a:gsLst>
            <a:path path="circle">
              <a:fillToRect b="50%" l="50%" r="50%" t="50%"/>
            </a:path>
            <a:tileRect/>
          </a:gradFill>
          <a:ln>
            <a:noFill/>
          </a:ln>
        </p:spPr>
        <p:txBody>
          <a:bodyPr anchorCtr="0" anchor="t" bIns="91425" lIns="91425" spcFirstLastPara="1" rIns="91425" wrap="square" tIns="91425">
            <a:noAutofit/>
          </a:bodyPr>
          <a:lstStyle/>
          <a:p>
            <a:pPr indent="0" lvl="0" marL="0" rtl="0" algn="just">
              <a:spcBef>
                <a:spcPts val="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349250" lvl="0" marL="457200" rtl="0" algn="l">
              <a:spcBef>
                <a:spcPts val="0"/>
              </a:spcBef>
              <a:spcAft>
                <a:spcPts val="0"/>
              </a:spcAft>
              <a:buClr>
                <a:schemeClr val="dk1"/>
              </a:buClr>
              <a:buSzPts val="1900"/>
              <a:buFont typeface="Fira Sans Condensed"/>
              <a:buChar char="▪"/>
            </a:pPr>
            <a:r>
              <a:rPr b="1" lang="en-GB" sz="1800">
                <a:solidFill>
                  <a:schemeClr val="dk1"/>
                </a:solidFill>
                <a:latin typeface="Fira Sans Condensed"/>
                <a:ea typeface="Fira Sans Condensed"/>
                <a:cs typeface="Fira Sans Condensed"/>
                <a:sym typeface="Fira Sans Condensed"/>
              </a:rPr>
              <a:t>Achieved (A) </a:t>
            </a:r>
            <a:r>
              <a:rPr lang="en-GB" sz="1800">
                <a:solidFill>
                  <a:schemeClr val="dk1"/>
                </a:solidFill>
                <a:latin typeface="Fira Sans Condensed"/>
                <a:ea typeface="Fira Sans Condensed"/>
                <a:cs typeface="Fira Sans Condensed"/>
                <a:sym typeface="Fira Sans Condensed"/>
              </a:rPr>
              <a:t>for a satisfactory performance</a:t>
            </a:r>
            <a:endParaRPr sz="1800">
              <a:solidFill>
                <a:schemeClr val="dk1"/>
              </a:solidFill>
              <a:latin typeface="Fira Sans Condensed"/>
              <a:ea typeface="Fira Sans Condensed"/>
              <a:cs typeface="Fira Sans Condensed"/>
              <a:sym typeface="Fira Sans Condensed"/>
            </a:endParaRPr>
          </a:p>
          <a:p>
            <a:pPr indent="-349250" lvl="0" marL="457200" rtl="0" algn="l">
              <a:spcBef>
                <a:spcPts val="0"/>
              </a:spcBef>
              <a:spcAft>
                <a:spcPts val="0"/>
              </a:spcAft>
              <a:buClr>
                <a:schemeClr val="dk1"/>
              </a:buClr>
              <a:buSzPts val="1900"/>
              <a:buFont typeface="Fira Sans Condensed"/>
              <a:buChar char="▪"/>
            </a:pPr>
            <a:r>
              <a:rPr b="1" lang="en-GB" sz="1800">
                <a:solidFill>
                  <a:schemeClr val="dk1"/>
                </a:solidFill>
                <a:latin typeface="Fira Sans Condensed"/>
                <a:ea typeface="Fira Sans Condensed"/>
                <a:cs typeface="Fira Sans Condensed"/>
                <a:sym typeface="Fira Sans Condensed"/>
              </a:rPr>
              <a:t>Merit (M) </a:t>
            </a:r>
            <a:r>
              <a:rPr lang="en-GB" sz="1800">
                <a:solidFill>
                  <a:schemeClr val="dk1"/>
                </a:solidFill>
                <a:latin typeface="Fira Sans Condensed"/>
                <a:ea typeface="Fira Sans Condensed"/>
                <a:cs typeface="Fira Sans Condensed"/>
                <a:sym typeface="Fira Sans Condensed"/>
              </a:rPr>
              <a:t>for very good performance</a:t>
            </a:r>
            <a:endParaRPr sz="1800">
              <a:solidFill>
                <a:schemeClr val="dk1"/>
              </a:solidFill>
              <a:latin typeface="Fira Sans Condensed"/>
              <a:ea typeface="Fira Sans Condensed"/>
              <a:cs typeface="Fira Sans Condensed"/>
              <a:sym typeface="Fira Sans Condensed"/>
            </a:endParaRPr>
          </a:p>
          <a:p>
            <a:pPr indent="-349250" lvl="0" marL="457200" rtl="0" algn="l">
              <a:spcBef>
                <a:spcPts val="0"/>
              </a:spcBef>
              <a:spcAft>
                <a:spcPts val="0"/>
              </a:spcAft>
              <a:buClr>
                <a:schemeClr val="dk1"/>
              </a:buClr>
              <a:buSzPts val="1900"/>
              <a:buFont typeface="Fira Sans Condensed"/>
              <a:buChar char="▪"/>
            </a:pPr>
            <a:r>
              <a:rPr b="1" lang="en-GB" sz="1800">
                <a:solidFill>
                  <a:schemeClr val="dk1"/>
                </a:solidFill>
                <a:latin typeface="Fira Sans Condensed"/>
                <a:ea typeface="Fira Sans Condensed"/>
                <a:cs typeface="Fira Sans Condensed"/>
                <a:sym typeface="Fira Sans Condensed"/>
              </a:rPr>
              <a:t>Excellence (E)</a:t>
            </a:r>
            <a:r>
              <a:rPr lang="en-GB" sz="1800">
                <a:solidFill>
                  <a:schemeClr val="dk1"/>
                </a:solidFill>
                <a:latin typeface="Fira Sans Condensed"/>
                <a:ea typeface="Fira Sans Condensed"/>
                <a:cs typeface="Fira Sans Condensed"/>
                <a:sym typeface="Fira Sans Condensed"/>
              </a:rPr>
              <a:t> for outstanding performance</a:t>
            </a:r>
            <a:endParaRPr sz="1800">
              <a:solidFill>
                <a:schemeClr val="dk1"/>
              </a:solidFill>
              <a:latin typeface="Fira Sans Condensed"/>
              <a:ea typeface="Fira Sans Condensed"/>
              <a:cs typeface="Fira Sans Condensed"/>
              <a:sym typeface="Fira Sans Condensed"/>
            </a:endParaRPr>
          </a:p>
          <a:p>
            <a:pPr indent="-349250" lvl="0" marL="457200" rtl="0" algn="l">
              <a:spcBef>
                <a:spcPts val="0"/>
              </a:spcBef>
              <a:spcAft>
                <a:spcPts val="0"/>
              </a:spcAft>
              <a:buClr>
                <a:schemeClr val="dk1"/>
              </a:buClr>
              <a:buSzPts val="1900"/>
              <a:buFont typeface="Fira Sans Condensed"/>
              <a:buChar char="▪"/>
            </a:pPr>
            <a:r>
              <a:rPr b="1" lang="en-GB" sz="1800">
                <a:solidFill>
                  <a:schemeClr val="dk1"/>
                </a:solidFill>
                <a:latin typeface="Fira Sans Condensed"/>
                <a:ea typeface="Fira Sans Condensed"/>
                <a:cs typeface="Fira Sans Condensed"/>
                <a:sym typeface="Fira Sans Condensed"/>
              </a:rPr>
              <a:t>Not achieved (N)</a:t>
            </a:r>
            <a:r>
              <a:rPr lang="en-GB" sz="1800">
                <a:solidFill>
                  <a:schemeClr val="dk1"/>
                </a:solidFill>
                <a:latin typeface="Fira Sans Condensed"/>
                <a:ea typeface="Fira Sans Condensed"/>
                <a:cs typeface="Fira Sans Condensed"/>
                <a:sym typeface="Fira Sans Condensed"/>
              </a:rPr>
              <a:t> if students do not meet the criteria of the standard</a:t>
            </a:r>
            <a:endParaRPr sz="1600">
              <a:solidFill>
                <a:schemeClr val="dk2"/>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