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20" r:id="rId1"/>
  </p:sldMasterIdLst>
  <p:notesMasterIdLst>
    <p:notesMasterId r:id="rId49"/>
  </p:notesMasterIdLst>
  <p:sldIdLst>
    <p:sldId id="256" r:id="rId2"/>
    <p:sldId id="266" r:id="rId3"/>
    <p:sldId id="269" r:id="rId4"/>
    <p:sldId id="264" r:id="rId5"/>
    <p:sldId id="321" r:id="rId6"/>
    <p:sldId id="270" r:id="rId7"/>
    <p:sldId id="265" r:id="rId8"/>
    <p:sldId id="274" r:id="rId9"/>
    <p:sldId id="271" r:id="rId10"/>
    <p:sldId id="263" r:id="rId11"/>
    <p:sldId id="267" r:id="rId12"/>
    <p:sldId id="283" r:id="rId13"/>
    <p:sldId id="277" r:id="rId14"/>
    <p:sldId id="284" r:id="rId15"/>
    <p:sldId id="314" r:id="rId16"/>
    <p:sldId id="280" r:id="rId17"/>
    <p:sldId id="279" r:id="rId18"/>
    <p:sldId id="281" r:id="rId19"/>
    <p:sldId id="282" r:id="rId20"/>
    <p:sldId id="276" r:id="rId21"/>
    <p:sldId id="287" r:id="rId22"/>
    <p:sldId id="286" r:id="rId23"/>
    <p:sldId id="290" r:id="rId24"/>
    <p:sldId id="312" r:id="rId25"/>
    <p:sldId id="291" r:id="rId26"/>
    <p:sldId id="299" r:id="rId27"/>
    <p:sldId id="292" r:id="rId28"/>
    <p:sldId id="295" r:id="rId29"/>
    <p:sldId id="296" r:id="rId30"/>
    <p:sldId id="315" r:id="rId31"/>
    <p:sldId id="298" r:id="rId32"/>
    <p:sldId id="300" r:id="rId33"/>
    <p:sldId id="306" r:id="rId34"/>
    <p:sldId id="313" r:id="rId35"/>
    <p:sldId id="302" r:id="rId36"/>
    <p:sldId id="304" r:id="rId37"/>
    <p:sldId id="316" r:id="rId38"/>
    <p:sldId id="288" r:id="rId39"/>
    <p:sldId id="258" r:id="rId40"/>
    <p:sldId id="262" r:id="rId41"/>
    <p:sldId id="309" r:id="rId42"/>
    <p:sldId id="318" r:id="rId43"/>
    <p:sldId id="257" r:id="rId44"/>
    <p:sldId id="307" r:id="rId45"/>
    <p:sldId id="317" r:id="rId46"/>
    <p:sldId id="308" r:id="rId47"/>
    <p:sldId id="320" r:id="rId4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416"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A3A6084-7DCC-4811-B483-92B4D2AFF856}" type="datetimeFigureOut">
              <a:rPr lang="en-GB" smtClean="0"/>
              <a:t>25/06/2018</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C676A05-BCC9-45C8-A872-47DDCAD7D80B}" type="slidenum">
              <a:rPr lang="en-GB" smtClean="0"/>
              <a:t>‹#›</a:t>
            </a:fld>
            <a:endParaRPr lang="en-GB"/>
          </a:p>
        </p:txBody>
      </p:sp>
    </p:spTree>
    <p:extLst>
      <p:ext uri="{BB962C8B-B14F-4D97-AF65-F5344CB8AC3E}">
        <p14:creationId xmlns:p14="http://schemas.microsoft.com/office/powerpoint/2010/main" val="37505083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descr="CoverOverlay.png"/>
          <p:cNvPicPr>
            <a:picLocks noChangeAspect="1"/>
          </p:cNvPicPr>
          <p:nvPr/>
        </p:nvPicPr>
        <p:blipFill>
          <a:blip r:embed="rId2" cstate="print"/>
          <a:stretch>
            <a:fillRect/>
          </a:stretch>
        </p:blipFill>
        <p:spPr>
          <a:xfrm>
            <a:off x="0" y="0"/>
            <a:ext cx="9144000" cy="6858000"/>
          </a:xfrm>
          <a:prstGeom prst="rect">
            <a:avLst/>
          </a:prstGeom>
        </p:spPr>
      </p:pic>
      <p:sp>
        <p:nvSpPr>
          <p:cNvPr id="4" name="Date Placeholder 3"/>
          <p:cNvSpPr>
            <a:spLocks noGrp="1"/>
          </p:cNvSpPr>
          <p:nvPr>
            <p:ph type="dt" sz="half" idx="10"/>
          </p:nvPr>
        </p:nvSpPr>
        <p:spPr/>
        <p:txBody>
          <a:bodyPr/>
          <a:lstStyle>
            <a:lvl1pPr>
              <a:defRPr>
                <a:solidFill>
                  <a:schemeClr val="tx2"/>
                </a:solidFill>
              </a:defRPr>
            </a:lvl1pPr>
          </a:lstStyle>
          <a:p>
            <a:fld id="{845AA135-50F8-4872-B424-B0E5E0BCB9BD}" type="datetime1">
              <a:rPr lang="en-GB" smtClean="0"/>
              <a:t>25/06/2018</a:t>
            </a:fld>
            <a:endParaRPr lang="en-GB"/>
          </a:p>
        </p:txBody>
      </p:sp>
      <p:sp>
        <p:nvSpPr>
          <p:cNvPr id="5" name="Footer Placeholder 4"/>
          <p:cNvSpPr>
            <a:spLocks noGrp="1"/>
          </p:cNvSpPr>
          <p:nvPr>
            <p:ph type="ftr" sz="quarter" idx="11"/>
          </p:nvPr>
        </p:nvSpPr>
        <p:spPr/>
        <p:txBody>
          <a:bodyPr/>
          <a:lstStyle>
            <a:lvl1pPr>
              <a:defRPr>
                <a:solidFill>
                  <a:schemeClr val="tx2"/>
                </a:solidFill>
              </a:defRPr>
            </a:lvl1pPr>
          </a:lstStyle>
          <a:p>
            <a:endParaRPr lang="en-GB"/>
          </a:p>
        </p:txBody>
      </p:sp>
      <p:sp>
        <p:nvSpPr>
          <p:cNvPr id="6" name="Slide Number Placeholder 5"/>
          <p:cNvSpPr>
            <a:spLocks noGrp="1"/>
          </p:cNvSpPr>
          <p:nvPr>
            <p:ph type="sldNum" sz="quarter" idx="12"/>
          </p:nvPr>
        </p:nvSpPr>
        <p:spPr/>
        <p:txBody>
          <a:bodyPr/>
          <a:lstStyle>
            <a:lvl1pPr>
              <a:defRPr>
                <a:solidFill>
                  <a:schemeClr val="tx2"/>
                </a:solidFill>
              </a:defRPr>
            </a:lvl1pPr>
          </a:lstStyle>
          <a:p>
            <a:fld id="{B0F8846E-F7D4-4698-8B85-1DB8FD198EEC}" type="slidenum">
              <a:rPr lang="en-GB" smtClean="0"/>
              <a:t>‹#›</a:t>
            </a:fld>
            <a:endParaRPr lang="en-GB"/>
          </a:p>
        </p:txBody>
      </p:sp>
      <p:grpSp>
        <p:nvGrpSpPr>
          <p:cNvPr id="8" name="Group 7"/>
          <p:cNvGrpSpPr/>
          <p:nvPr/>
        </p:nvGrpSpPr>
        <p:grpSpPr>
          <a:xfrm>
            <a:off x="1194101" y="2887530"/>
            <a:ext cx="6779110" cy="923330"/>
            <a:chOff x="1172584" y="1381459"/>
            <a:chExt cx="6779110" cy="923330"/>
          </a:xfrm>
          <a:effectLst>
            <a:outerShdw blurRad="38100" dist="12700" dir="16200000" rotWithShape="0">
              <a:prstClr val="black">
                <a:alpha val="30000"/>
              </a:prstClr>
            </a:outerShdw>
          </a:effectLst>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rPr>
                <a:t></a:t>
              </a:r>
              <a:endParaRPr lang="en-US" sz="5400" dirty="0">
                <a:ln w="3175">
                  <a:solidFill>
                    <a:schemeClr val="tx2">
                      <a:alpha val="60000"/>
                    </a:schemeClr>
                  </a:solidFill>
                </a:ln>
                <a:solidFill>
                  <a:schemeClr val="tx2">
                    <a:lumMod val="90000"/>
                  </a:schemeClr>
                </a:solidFill>
                <a:effectLst>
                  <a:outerShdw blurRad="34925" dist="12700" dir="14400000" algn="ctr" rotWithShape="0">
                    <a:srgbClr val="000000">
                      <a:alpha val="21000"/>
                    </a:srgbClr>
                  </a:outerShdw>
                </a:effectLst>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2930"/>
              <a:ext cx="3119718" cy="1588"/>
            </a:xfrm>
            <a:prstGeom prst="line">
              <a:avLst/>
            </a:prstGeom>
            <a:ln>
              <a:solidFill>
                <a:schemeClr val="tx2">
                  <a:lumMod val="9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183341" y="1387737"/>
            <a:ext cx="6777318" cy="1731982"/>
          </a:xfrm>
        </p:spPr>
        <p:txBody>
          <a:bodyPr anchor="b"/>
          <a:lstStyle>
            <a:lvl1pPr>
              <a:defRPr>
                <a:ln w="3175">
                  <a:solidFill>
                    <a:schemeClr val="tx1">
                      <a:alpha val="65000"/>
                    </a:schemeClr>
                  </a:solidFill>
                </a:ln>
                <a:solidFill>
                  <a:schemeClr val="tx1"/>
                </a:solidFill>
                <a:effectLst>
                  <a:outerShdw blurRad="25400" dist="12700" dir="14220000" rotWithShape="0">
                    <a:prstClr val="black">
                      <a:alpha val="50000"/>
                    </a:prstClr>
                  </a:outerShdw>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767862"/>
            <a:ext cx="6400800" cy="1752600"/>
          </a:xfrm>
        </p:spPr>
        <p:txBody>
          <a:bodyPr/>
          <a:lstStyle>
            <a:lvl1pPr marL="0" indent="0" algn="ctr">
              <a:buNone/>
              <a:defRPr>
                <a:solidFill>
                  <a:schemeClr val="tx1"/>
                </a:solidFill>
                <a:effectLst>
                  <a:outerShdw blurRad="34925" dist="12700" dir="14400000" rotWithShape="0">
                    <a:prstClr val="black">
                      <a:alpha val="21000"/>
                    </a:prst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nchor="ct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F942A2-B5BD-452B-B762-DC009908F60A}" type="datetime1">
              <a:rPr lang="en-GB" smtClean="0"/>
              <a:t>25/06/2018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0F8846E-F7D4-4698-8B85-1DB8FD198EEC}" type="slidenum">
              <a:rPr lang="en-GB" smtClean="0"/>
              <a:t>‹#›</a:t>
            </a:fld>
            <a:endParaRPr lang="en-GB"/>
          </a:p>
        </p:txBody>
      </p:sp>
      <p:grpSp>
        <p:nvGrpSpPr>
          <p:cNvPr id="11" name="Group 10"/>
          <p:cNvGrpSpPr/>
          <p:nvPr/>
        </p:nvGrpSpPr>
        <p:grpSpPr>
          <a:xfrm>
            <a:off x="1172584" y="1392217"/>
            <a:ext cx="6779110" cy="923330"/>
            <a:chOff x="1172584" y="1381459"/>
            <a:chExt cx="6779110" cy="923330"/>
          </a:xfrm>
        </p:grpSpPr>
        <p:sp>
          <p:nvSpPr>
            <p:cNvPr id="15" name="TextBox 14"/>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6" name="Straight Connector 15"/>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66560" y="559398"/>
            <a:ext cx="1678193" cy="556676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88488" y="849854"/>
            <a:ext cx="5507917" cy="502382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263DAF8-D66F-45D5-9E2D-9B8892C9AAEE}" type="datetime1">
              <a:rPr lang="en-GB" smtClean="0"/>
              <a:t>25/06/2018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0F8846E-F7D4-4698-8B85-1DB8FD198EEC}" type="slidenum">
              <a:rPr lang="en-GB" smtClean="0"/>
              <a:t>‹#›</a:t>
            </a:fld>
            <a:endParaRPr lang="en-GB"/>
          </a:p>
        </p:txBody>
      </p:sp>
      <p:grpSp>
        <p:nvGrpSpPr>
          <p:cNvPr id="11" name="Group 10"/>
          <p:cNvGrpSpPr/>
          <p:nvPr/>
        </p:nvGrpSpPr>
        <p:grpSpPr>
          <a:xfrm rot="5400000">
            <a:off x="3909050" y="2880823"/>
            <a:ext cx="5480154" cy="923330"/>
            <a:chOff x="1815339" y="1381459"/>
            <a:chExt cx="5480154" cy="923330"/>
          </a:xfrm>
        </p:grpSpPr>
        <p:sp>
          <p:nvSpPr>
            <p:cNvPr id="12" name="TextBox 11"/>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3" name="Straight Connector 12"/>
            <p:cNvCxnSpPr/>
            <p:nvPr/>
          </p:nvCxnSpPr>
          <p:spPr>
            <a:xfrm flipH="1" flipV="1">
              <a:off x="1815339" y="1924709"/>
              <a:ext cx="2468880" cy="2505"/>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10800000">
              <a:off x="4826613" y="1927417"/>
              <a:ext cx="2468880"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3C2AEAA-5313-4825-8AF9-64006C8757B5}" type="datetime1">
              <a:rPr lang="en-GB" smtClean="0"/>
              <a:t>25/06/2018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0F8846E-F7D4-4698-8B85-1DB8FD198EEC}" type="slidenum">
              <a:rPr lang="en-GB" smtClean="0"/>
              <a:t>‹#›</a:t>
            </a:fld>
            <a:endParaRPr lang="en-GB"/>
          </a:p>
        </p:txBody>
      </p:sp>
      <p:sp>
        <p:nvSpPr>
          <p:cNvPr id="11" name="Title 10"/>
          <p:cNvSpPr>
            <a:spLocks noGrp="1"/>
          </p:cNvSpPr>
          <p:nvPr>
            <p:ph type="title"/>
          </p:nvPr>
        </p:nvSpPr>
        <p:spPr/>
        <p:txBody>
          <a:bodyPr/>
          <a:lstStyle/>
          <a:p>
            <a:r>
              <a:rPr lang="en-US" smtClean="0"/>
              <a:t>Click to edit Master title style</a:t>
            </a:r>
            <a:endParaRPr lang="en-US"/>
          </a:p>
        </p:txBody>
      </p:sp>
      <p:grpSp>
        <p:nvGrpSpPr>
          <p:cNvPr id="12" name="Group 11"/>
          <p:cNvGrpSpPr/>
          <p:nvPr/>
        </p:nvGrpSpPr>
        <p:grpSpPr>
          <a:xfrm>
            <a:off x="1172584" y="1392217"/>
            <a:ext cx="6779110" cy="923330"/>
            <a:chOff x="1172584" y="1381459"/>
            <a:chExt cx="6779110" cy="923330"/>
          </a:xfrm>
        </p:grpSpPr>
        <p:sp>
          <p:nvSpPr>
            <p:cNvPr id="13" name="TextBox 12"/>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4" name="Straight Connector 13"/>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12" name="Picture 11" descr="CoverOverlay.png"/>
          <p:cNvPicPr>
            <a:picLocks noChangeAspect="1"/>
          </p:cNvPicPr>
          <p:nvPr/>
        </p:nvPicPr>
        <p:blipFill>
          <a:blip r:embed="rId2" cstate="print">
            <a:lum/>
          </a:blip>
          <a:stretch>
            <a:fillRect/>
          </a:stretch>
        </p:blipFill>
        <p:spPr>
          <a:xfrm>
            <a:off x="0" y="0"/>
            <a:ext cx="9144000" cy="6858000"/>
          </a:xfrm>
          <a:prstGeom prst="rect">
            <a:avLst/>
          </a:prstGeom>
        </p:spPr>
      </p:pic>
      <p:grpSp>
        <p:nvGrpSpPr>
          <p:cNvPr id="7" name="Group 7"/>
          <p:cNvGrpSpPr/>
          <p:nvPr/>
        </p:nvGrpSpPr>
        <p:grpSpPr>
          <a:xfrm>
            <a:off x="1172584" y="2887579"/>
            <a:ext cx="6779110" cy="923330"/>
            <a:chOff x="1172584" y="1381459"/>
            <a:chExt cx="6779110" cy="923330"/>
          </a:xfrm>
        </p:grpSpPr>
        <p:sp>
          <p:nvSpPr>
            <p:cNvPr id="9" name="TextBox 8"/>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0" name="Straight Connector 9"/>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rot="10800000">
              <a:off x="4831976" y="1927412"/>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690040" y="1204857"/>
            <a:ext cx="7754713" cy="1910716"/>
          </a:xfrm>
        </p:spPr>
        <p:txBody>
          <a:bodyPr anchor="b"/>
          <a:lstStyle>
            <a:lvl1pPr algn="ctr">
              <a:defRPr sz="5400" b="0" cap="none"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699248" y="3767316"/>
            <a:ext cx="7734747" cy="1500187"/>
          </a:xfrm>
        </p:spPr>
        <p:txBody>
          <a:bodyPr anchor="t"/>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8E0CCAC-78F2-472D-B8E6-99150910001E}" type="datetime1">
              <a:rPr lang="en-GB" smtClean="0"/>
              <a:t>25/06/2018</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0F8846E-F7D4-4698-8B85-1DB8FD198EEC}" type="slidenum">
              <a:rPr lang="en-GB" smtClean="0"/>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CC5FDF11-354B-4EE3-B484-D71ACE28B4CE}" type="datetime1">
              <a:rPr lang="en-GB" smtClean="0"/>
              <a:t>25/06/2018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0F8846E-F7D4-4698-8B85-1DB8FD198EEC}" type="slidenum">
              <a:rPr lang="en-GB" smtClean="0"/>
              <a:t>‹#›</a:t>
            </a:fld>
            <a:endParaRPr lang="en-GB"/>
          </a:p>
        </p:txBody>
      </p:sp>
      <p:sp>
        <p:nvSpPr>
          <p:cNvPr id="12" name="Title 1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grpSp>
        <p:nvGrpSpPr>
          <p:cNvPr id="13" name="Group 12"/>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
        <p:nvSpPr>
          <p:cNvPr id="8" name="Content Placeholder 7"/>
          <p:cNvSpPr>
            <a:spLocks noGrp="1"/>
          </p:cNvSpPr>
          <p:nvPr>
            <p:ph sz="quarter" idx="13"/>
          </p:nvPr>
        </p:nvSpPr>
        <p:spPr>
          <a:xfrm>
            <a:off x="685800" y="2240280"/>
            <a:ext cx="3803904"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Content Placeholder 9"/>
          <p:cNvSpPr>
            <a:spLocks noGrp="1"/>
          </p:cNvSpPr>
          <p:nvPr>
            <p:ph sz="quarter" idx="14"/>
          </p:nvPr>
        </p:nvSpPr>
        <p:spPr>
          <a:xfrm>
            <a:off x="4645151" y="2240280"/>
            <a:ext cx="3803904"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51560" y="2240280"/>
            <a:ext cx="3442446"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88488" y="2947595"/>
            <a:ext cx="3803904"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02306" y="2240280"/>
            <a:ext cx="3447288" cy="658368"/>
          </a:xfrm>
        </p:spPr>
        <p:txBody>
          <a:bodyPr anchor="b"/>
          <a:lstStyle>
            <a:lvl1pPr marL="0" indent="0" algn="ctr">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944368"/>
            <a:ext cx="3799728" cy="317296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F742829-29DF-4E0D-9996-2205CCBD1D19}" type="datetime1">
              <a:rPr lang="en-GB" smtClean="0"/>
              <a:t>25/06/2018</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B0F8846E-F7D4-4698-8B85-1DB8FD198EEC}" type="slidenum">
              <a:rPr lang="en-GB" smtClean="0"/>
              <a:t>‹#›</a:t>
            </a:fld>
            <a:endParaRPr lang="en-GB"/>
          </a:p>
        </p:txBody>
      </p:sp>
      <p:grpSp>
        <p:nvGrpSpPr>
          <p:cNvPr id="14" name="Group 13"/>
          <p:cNvGrpSpPr/>
          <p:nvPr/>
        </p:nvGrpSpPr>
        <p:grpSpPr>
          <a:xfrm>
            <a:off x="1172584" y="1392217"/>
            <a:ext cx="6779110" cy="923330"/>
            <a:chOff x="1172584" y="1381459"/>
            <a:chExt cx="6779110" cy="923330"/>
          </a:xfrm>
        </p:grpSpPr>
        <p:sp>
          <p:nvSpPr>
            <p:cNvPr id="16" name="TextBox 15"/>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7" name="Straight Connector 16"/>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CB1B2FD-0256-4793-91EF-25D6AB353456}" type="datetime1">
              <a:rPr lang="en-GB" smtClean="0"/>
              <a:t>25/06/2018</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B0F8846E-F7D4-4698-8B85-1DB8FD198EEC}" type="slidenum">
              <a:rPr lang="en-GB" smtClean="0"/>
              <a:t>‹#›</a:t>
            </a:fld>
            <a:endParaRPr lang="en-GB"/>
          </a:p>
        </p:txBody>
      </p:sp>
      <p:grpSp>
        <p:nvGrpSpPr>
          <p:cNvPr id="10" name="Group 9"/>
          <p:cNvGrpSpPr/>
          <p:nvPr/>
        </p:nvGrpSpPr>
        <p:grpSpPr>
          <a:xfrm>
            <a:off x="1172584" y="1392217"/>
            <a:ext cx="6779110" cy="923330"/>
            <a:chOff x="1172584" y="1381459"/>
            <a:chExt cx="6779110" cy="923330"/>
          </a:xfrm>
        </p:grpSpPr>
        <p:sp>
          <p:nvSpPr>
            <p:cNvPr id="14" name="TextBox 13"/>
            <p:cNvSpPr txBox="1"/>
            <p:nvPr/>
          </p:nvSpPr>
          <p:spPr>
            <a:xfrm>
              <a:off x="4147073" y="1381459"/>
              <a:ext cx="877163" cy="923330"/>
            </a:xfrm>
            <a:prstGeom prst="rect">
              <a:avLst/>
            </a:prstGeom>
            <a:noFill/>
          </p:spPr>
          <p:txBody>
            <a:bodyPr wrap="none" rtlCol="0">
              <a:spAutoFit/>
            </a:bodyPr>
            <a:lstStyle/>
            <a:p>
              <a:r>
                <a:rPr lang="en-US" sz="5400" dirty="0" smtClean="0">
                  <a:solidFill>
                    <a:schemeClr val="tx2">
                      <a:lumMod val="60000"/>
                      <a:lumOff val="40000"/>
                    </a:schemeClr>
                  </a:solidFill>
                  <a:latin typeface="Wingdings" pitchFamily="2" charset="2"/>
                </a:rPr>
                <a:t></a:t>
              </a:r>
              <a:endParaRPr lang="en-US" sz="5400" dirty="0">
                <a:solidFill>
                  <a:schemeClr val="tx2">
                    <a:lumMod val="60000"/>
                    <a:lumOff val="40000"/>
                  </a:schemeClr>
                </a:solidFill>
                <a:latin typeface="Wingdings" pitchFamily="2" charset="2"/>
              </a:endParaRPr>
            </a:p>
          </p:txBody>
        </p:sp>
        <p:cxnSp>
          <p:nvCxnSpPr>
            <p:cNvPr id="15" name="Straight Connector 14"/>
            <p:cNvCxnSpPr/>
            <p:nvPr/>
          </p:nvCxnSpPr>
          <p:spPr>
            <a:xfrm rot="10800000">
              <a:off x="1172584" y="192562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10800000">
              <a:off x="4831976" y="1922650"/>
              <a:ext cx="3119718" cy="1588"/>
            </a:xfrm>
            <a:prstGeom prst="line">
              <a:avLst/>
            </a:prstGeom>
            <a:ln>
              <a:solidFill>
                <a:schemeClr val="tx2">
                  <a:lumMod val="60000"/>
                  <a:lumOff val="40000"/>
                </a:schemeClr>
              </a:solidFill>
            </a:ln>
            <a:effectLst/>
          </p:spPr>
          <p:style>
            <a:lnRef idx="1">
              <a:schemeClr val="accent1"/>
            </a:lnRef>
            <a:fillRef idx="0">
              <a:schemeClr val="accent1"/>
            </a:fillRef>
            <a:effectRef idx="0">
              <a:schemeClr val="accent1"/>
            </a:effectRef>
            <a:fontRef idx="minor">
              <a:schemeClr val="tx1"/>
            </a:fontRef>
          </p:style>
        </p:cxn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37A617-931B-433E-957E-BD6C8FB2D779}" type="datetime1">
              <a:rPr lang="en-GB" smtClean="0"/>
              <a:t>25/06/2018</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B0F8846E-F7D4-4698-8B85-1DB8FD198EEC}" type="slidenum">
              <a:rPr lang="en-GB" smtClean="0"/>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34579" y="1678195"/>
            <a:ext cx="3422483" cy="1886921"/>
          </a:xfrm>
        </p:spPr>
        <p:txBody>
          <a:bodyPr anchor="b"/>
          <a:lstStyle>
            <a:lvl1pPr algn="l">
              <a:defRPr sz="2800" b="0"/>
            </a:lvl1pPr>
          </a:lstStyle>
          <a:p>
            <a:r>
              <a:rPr lang="en-US" smtClean="0"/>
              <a:t>Click to edit Master title style</a:t>
            </a:r>
            <a:endParaRPr lang="en-US"/>
          </a:p>
        </p:txBody>
      </p:sp>
      <p:sp>
        <p:nvSpPr>
          <p:cNvPr id="3" name="Content Placeholder 2"/>
          <p:cNvSpPr>
            <a:spLocks noGrp="1"/>
          </p:cNvSpPr>
          <p:nvPr>
            <p:ph idx="1"/>
          </p:nvPr>
        </p:nvSpPr>
        <p:spPr>
          <a:xfrm>
            <a:off x="692001" y="559398"/>
            <a:ext cx="4116667" cy="5566765"/>
          </a:xfrm>
        </p:spPr>
        <p:txBody>
          <a:bodyPr anchor="ct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34579" y="3603812"/>
            <a:ext cx="3411725" cy="2517289"/>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45E82D7-9300-4B55-971F-494E280DC535}" type="datetime1">
              <a:rPr lang="en-GB" smtClean="0"/>
              <a:t>25/06/2018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0F8846E-F7D4-4698-8B85-1DB8FD198EEC}" type="slidenum">
              <a:rPr lang="en-GB" smtClean="0"/>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731" y="4668818"/>
            <a:ext cx="7767021" cy="644729"/>
          </a:xfrm>
        </p:spPr>
        <p:txBody>
          <a:bodyPr anchor="b"/>
          <a:lstStyle>
            <a:lvl1pPr algn="ctr">
              <a:defRPr sz="2800" b="0"/>
            </a:lvl1pPr>
          </a:lstStyle>
          <a:p>
            <a:r>
              <a:rPr lang="en-US" smtClean="0"/>
              <a:t>Click to edit Master title style</a:t>
            </a:r>
            <a:endParaRPr lang="en-US"/>
          </a:p>
        </p:txBody>
      </p:sp>
      <p:sp>
        <p:nvSpPr>
          <p:cNvPr id="3" name="Picture Placeholder 2"/>
          <p:cNvSpPr>
            <a:spLocks noGrp="1"/>
          </p:cNvSpPr>
          <p:nvPr>
            <p:ph type="pic" idx="1"/>
          </p:nvPr>
        </p:nvSpPr>
        <p:spPr>
          <a:xfrm rot="240000">
            <a:off x="2183792" y="666965"/>
            <a:ext cx="4772156" cy="3598016"/>
          </a:xfrm>
          <a:solidFill>
            <a:srgbClr val="FFFFFF">
              <a:shade val="85000"/>
            </a:srgbClr>
          </a:solidFill>
          <a:ln w="190500" cap="sq">
            <a:solidFill>
              <a:srgbClr val="FFFFFF"/>
            </a:solidFill>
            <a:miter lim="800000"/>
          </a:ln>
          <a:effectLst>
            <a:outerShdw blurRad="65000" dist="50800" dir="12900000" kx="195000" ky="145000" algn="tl" rotWithShape="0">
              <a:srgbClr val="000000">
                <a:alpha val="24000"/>
              </a:srgbClr>
            </a:outerShdw>
          </a:effectLst>
          <a:scene3d>
            <a:camera prst="orthographicFront">
              <a:rot lat="0" lon="0" rev="360000"/>
            </a:camera>
            <a:lightRig rig="twoPt" dir="t">
              <a:rot lat="0" lon="0" rev="7200000"/>
            </a:lightRig>
          </a:scene3d>
          <a:sp3d contourW="12700">
            <a:bevelT w="25400" h="19050"/>
            <a:contourClr>
              <a:srgbClr val="969696"/>
            </a:contourClr>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88489" y="5324306"/>
            <a:ext cx="7756264" cy="804862"/>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AE0886-7C0A-4B49-A398-7BCA6540018B}" type="datetime1">
              <a:rPr lang="en-GB" smtClean="0"/>
              <a:t>25/06/2018</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B0F8846E-F7D4-4698-8B85-1DB8FD198EEC}" type="slidenum">
              <a:rPr lang="en-GB" smtClean="0"/>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gradFill flip="none" rotWithShape="1">
            <a:gsLst>
              <a:gs pos="83000">
                <a:schemeClr val="bg1">
                  <a:alpha val="11000"/>
                </a:schemeClr>
              </a:gs>
              <a:gs pos="100000">
                <a:schemeClr val="bg2">
                  <a:lumMod val="75000"/>
                  <a:alpha val="23000"/>
                </a:schemeClr>
              </a:gs>
            </a:gsLst>
            <a:path path="rect">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688490" y="570156"/>
            <a:ext cx="7756263" cy="1054250"/>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699247" y="2248347"/>
            <a:ext cx="7745505" cy="387781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360378" y="6161442"/>
            <a:ext cx="2133600" cy="365125"/>
          </a:xfrm>
          <a:prstGeom prst="rect">
            <a:avLst/>
          </a:prstGeom>
        </p:spPr>
        <p:txBody>
          <a:bodyPr vert="horz" lIns="91440" tIns="45720" rIns="91440" bIns="45720" rtlCol="0" anchor="ctr"/>
          <a:lstStyle>
            <a:lvl1pPr algn="l">
              <a:defRPr sz="1200">
                <a:solidFill>
                  <a:schemeClr val="tx2"/>
                </a:solidFill>
              </a:defRPr>
            </a:lvl1pPr>
          </a:lstStyle>
          <a:p>
            <a:fld id="{945C978D-2D63-4243-89C1-4FD5EAF00427}" type="datetime1">
              <a:rPr lang="en-GB" smtClean="0"/>
              <a:t>25/06/2018</a:t>
            </a:fld>
            <a:endParaRPr lang="en-GB"/>
          </a:p>
        </p:txBody>
      </p:sp>
      <p:sp>
        <p:nvSpPr>
          <p:cNvPr id="5" name="Footer Placeholder 4"/>
          <p:cNvSpPr>
            <a:spLocks noGrp="1"/>
          </p:cNvSpPr>
          <p:nvPr>
            <p:ph type="ftr" sz="quarter" idx="3"/>
          </p:nvPr>
        </p:nvSpPr>
        <p:spPr>
          <a:xfrm>
            <a:off x="3124200" y="6161442"/>
            <a:ext cx="2895600" cy="365125"/>
          </a:xfrm>
          <a:prstGeom prst="rect">
            <a:avLst/>
          </a:prstGeom>
        </p:spPr>
        <p:txBody>
          <a:bodyPr vert="horz" lIns="91440" tIns="45720" rIns="91440" bIns="45720" rtlCol="0" anchor="ctr"/>
          <a:lstStyle>
            <a:lvl1pPr algn="ctr">
              <a:defRPr sz="1200">
                <a:solidFill>
                  <a:schemeClr val="tx2"/>
                </a:solidFill>
              </a:defRPr>
            </a:lvl1pPr>
          </a:lstStyle>
          <a:p>
            <a:endParaRPr lang="en-GB"/>
          </a:p>
        </p:txBody>
      </p:sp>
      <p:sp>
        <p:nvSpPr>
          <p:cNvPr id="6" name="Slide Number Placeholder 5"/>
          <p:cNvSpPr>
            <a:spLocks noGrp="1"/>
          </p:cNvSpPr>
          <p:nvPr>
            <p:ph type="sldNum" sz="quarter" idx="4"/>
          </p:nvPr>
        </p:nvSpPr>
        <p:spPr>
          <a:xfrm>
            <a:off x="6639264" y="6161442"/>
            <a:ext cx="2133600" cy="365125"/>
          </a:xfrm>
          <a:prstGeom prst="rect">
            <a:avLst/>
          </a:prstGeom>
        </p:spPr>
        <p:txBody>
          <a:bodyPr vert="horz" lIns="91440" tIns="45720" rIns="91440" bIns="45720" rtlCol="0" anchor="ctr"/>
          <a:lstStyle>
            <a:lvl1pPr algn="r">
              <a:defRPr sz="1200">
                <a:solidFill>
                  <a:schemeClr val="tx2"/>
                </a:solidFill>
              </a:defRPr>
            </a:lvl1pPr>
          </a:lstStyle>
          <a:p>
            <a:fld id="{B0F8846E-F7D4-4698-8B85-1DB8FD198EEC}" type="slidenum">
              <a:rPr lang="en-GB" smtClean="0"/>
              <a:t>‹#›</a:t>
            </a:fld>
            <a:endParaRPr lang="en-GB"/>
          </a:p>
        </p:txBody>
      </p:sp>
    </p:spTree>
  </p:cSld>
  <p:clrMap bg1="dk1" tx1="lt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hdr="0" ftr="0" dt="0"/>
  <p:txStyles>
    <p:titleStyle>
      <a:lvl1pPr algn="ctr" defTabSz="914400" rtl="0" eaLnBrk="1" latinLnBrk="0" hangingPunct="1">
        <a:spcBef>
          <a:spcPct val="0"/>
        </a:spcBef>
        <a:buNone/>
        <a:defRPr sz="54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65760" indent="-365760" algn="l" defTabSz="914400" rtl="0" eaLnBrk="1" latinLnBrk="0" hangingPunct="1">
        <a:spcBef>
          <a:spcPct val="20000"/>
        </a:spcBef>
        <a:buClr>
          <a:schemeClr val="accent1"/>
        </a:buClr>
        <a:buFont typeface="Wingdings" pitchFamily="2" charset="2"/>
        <a:buChar char=""/>
        <a:defRPr sz="2400" kern="1200">
          <a:solidFill>
            <a:schemeClr val="tx1">
              <a:lumMod val="85000"/>
              <a:lumOff val="15000"/>
            </a:schemeClr>
          </a:solidFill>
          <a:latin typeface="+mn-lt"/>
          <a:ea typeface="+mn-ea"/>
          <a:cs typeface="+mn-cs"/>
        </a:defRPr>
      </a:lvl1pPr>
      <a:lvl2pPr marL="777240" indent="-365760" algn="l" defTabSz="914400" rtl="0" eaLnBrk="1" latinLnBrk="0" hangingPunct="1">
        <a:spcBef>
          <a:spcPct val="20000"/>
        </a:spcBef>
        <a:buClr>
          <a:schemeClr val="accent1"/>
        </a:buClr>
        <a:buFont typeface="Wingdings" pitchFamily="2" charset="2"/>
        <a:buChar char=""/>
        <a:defRPr sz="2200" kern="1200">
          <a:solidFill>
            <a:schemeClr val="tx1">
              <a:lumMod val="85000"/>
              <a:lumOff val="15000"/>
            </a:schemeClr>
          </a:solidFill>
          <a:latin typeface="+mn-lt"/>
          <a:ea typeface="+mn-ea"/>
          <a:cs typeface="+mn-cs"/>
        </a:defRPr>
      </a:lvl2pPr>
      <a:lvl3pPr marL="1143000" indent="-365760" algn="l" defTabSz="914400" rtl="0" eaLnBrk="1" latinLnBrk="0" hangingPunct="1">
        <a:spcBef>
          <a:spcPct val="20000"/>
        </a:spcBef>
        <a:buClr>
          <a:schemeClr val="accent1"/>
        </a:buClr>
        <a:buFont typeface="Wingdings" pitchFamily="2" charset="2"/>
        <a:buChar char=""/>
        <a:defRPr sz="2000" kern="1200">
          <a:solidFill>
            <a:schemeClr val="tx1">
              <a:lumMod val="85000"/>
              <a:lumOff val="15000"/>
            </a:schemeClr>
          </a:solidFill>
          <a:latin typeface="+mn-lt"/>
          <a:ea typeface="+mn-ea"/>
          <a:cs typeface="+mn-cs"/>
        </a:defRPr>
      </a:lvl3pPr>
      <a:lvl4pPr marL="1508760" indent="-320040" algn="l" defTabSz="914400" rtl="0" eaLnBrk="1" latinLnBrk="0" hangingPunct="1">
        <a:spcBef>
          <a:spcPct val="20000"/>
        </a:spcBef>
        <a:buClr>
          <a:schemeClr val="accent1"/>
        </a:buClr>
        <a:buFont typeface="Wingdings" pitchFamily="2" charset="2"/>
        <a:buChar char=""/>
        <a:defRPr sz="1800" kern="1200">
          <a:solidFill>
            <a:schemeClr val="tx1">
              <a:lumMod val="85000"/>
              <a:lumOff val="15000"/>
            </a:schemeClr>
          </a:solidFill>
          <a:latin typeface="+mn-lt"/>
          <a:ea typeface="+mn-ea"/>
          <a:cs typeface="+mn-cs"/>
        </a:defRPr>
      </a:lvl4pPr>
      <a:lvl5pPr marL="1828800" indent="-320040" algn="l" defTabSz="914400" rtl="0" eaLnBrk="1" latinLnBrk="0" hangingPunct="1">
        <a:spcBef>
          <a:spcPct val="20000"/>
        </a:spcBef>
        <a:buClr>
          <a:schemeClr val="accent1"/>
        </a:buClr>
        <a:buFont typeface="Wingdings" pitchFamily="2" charset="2"/>
        <a:buChar char=""/>
        <a:defRPr sz="1600" kern="1200">
          <a:solidFill>
            <a:schemeClr val="tx1">
              <a:lumMod val="85000"/>
              <a:lumOff val="15000"/>
            </a:schemeClr>
          </a:solidFill>
          <a:latin typeface="+mn-lt"/>
          <a:ea typeface="+mn-ea"/>
          <a:cs typeface="+mn-cs"/>
        </a:defRPr>
      </a:lvl5pPr>
      <a:lvl6pPr marL="214884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6pPr>
      <a:lvl7pPr marL="246888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7pPr>
      <a:lvl8pPr marL="278892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8pPr>
      <a:lvl9pPr marL="3108960" indent="-274320" algn="l" defTabSz="914400" rtl="0" eaLnBrk="1" latinLnBrk="0" hangingPunct="1">
        <a:spcBef>
          <a:spcPts val="400"/>
        </a:spcBef>
        <a:buClr>
          <a:schemeClr val="accent1"/>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https://en.wikipedia.org/wiki/Virginia_Woolf"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31.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jpeg"/><Relationship Id="rId2" Type="http://schemas.openxmlformats.org/officeDocument/2006/relationships/image" Target="../media/image61.png"/><Relationship Id="rId1" Type="http://schemas.openxmlformats.org/officeDocument/2006/relationships/slideLayout" Target="../slideLayouts/slideLayout7.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3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3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3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7.xml"/><Relationship Id="rId5" Type="http://schemas.openxmlformats.org/officeDocument/2006/relationships/image" Target="../media/image82.jpeg"/><Relationship Id="rId4" Type="http://schemas.openxmlformats.org/officeDocument/2006/relationships/image" Target="../media/image81.jpeg"/></Relationships>
</file>

<file path=ppt/slides/_rels/slide3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 Id="rId4" Type="http://schemas.openxmlformats.org/officeDocument/2006/relationships/image" Target="../media/image88.jpeg"/></Relationships>
</file>

<file path=ppt/slides/_rels/slide4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7.xml"/><Relationship Id="rId4" Type="http://schemas.openxmlformats.org/officeDocument/2006/relationships/image" Target="../media/image91.png"/></Relationships>
</file>

<file path=ppt/slides/_rels/slide4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7.xml"/><Relationship Id="rId5" Type="http://schemas.openxmlformats.org/officeDocument/2006/relationships/image" Target="../media/image95.png"/><Relationship Id="rId4" Type="http://schemas.openxmlformats.org/officeDocument/2006/relationships/image" Target="../media/image94.png"/></Relationships>
</file>

<file path=ppt/slides/_rels/slide4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7.xml"/><Relationship Id="rId4" Type="http://schemas.openxmlformats.org/officeDocument/2006/relationships/image" Target="../media/image98.png"/></Relationships>
</file>

<file path=ppt/slides/_rels/slide4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7.xml"/><Relationship Id="rId4" Type="http://schemas.openxmlformats.org/officeDocument/2006/relationships/image" Target="../media/image101.png"/></Relationships>
</file>

<file path=ppt/slides/_rels/slide4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7.xml"/><Relationship Id="rId5" Type="http://schemas.openxmlformats.org/officeDocument/2006/relationships/image" Target="../media/image105.jpeg"/><Relationship Id="rId4" Type="http://schemas.openxmlformats.org/officeDocument/2006/relationships/image" Target="../media/image104.jpeg"/></Relationships>
</file>

<file path=ppt/slides/_rels/slide47.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7.xml"/><Relationship Id="rId5" Type="http://schemas.openxmlformats.org/officeDocument/2006/relationships/image" Target="../media/image109.jpeg"/><Relationship Id="rId4" Type="http://schemas.openxmlformats.org/officeDocument/2006/relationships/image" Target="../media/image108.jpeg"/></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5.xml"/><Relationship Id="rId5" Type="http://schemas.openxmlformats.org/officeDocument/2006/relationships/image" Target="../media/image10.jpeg"/><Relationship Id="rId4" Type="http://schemas.openxmlformats.org/officeDocument/2006/relationships/hyperlink" Target="https://www.pinterest.com/pin/149674387596190173/"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899592" y="1387737"/>
            <a:ext cx="7704856" cy="1731982"/>
          </a:xfrm>
        </p:spPr>
        <p:txBody>
          <a:bodyPr/>
          <a:lstStyle/>
          <a:p>
            <a:r>
              <a:rPr lang="en-NZ" dirty="0" smtClean="0"/>
              <a:t/>
            </a:r>
            <a:br>
              <a:rPr lang="en-NZ" dirty="0" smtClean="0"/>
            </a:br>
            <a:r>
              <a:rPr lang="en-NZ" dirty="0" smtClean="0"/>
              <a:t>Literary Tourism</a:t>
            </a:r>
            <a:br>
              <a:rPr lang="en-NZ" dirty="0" smtClean="0"/>
            </a:br>
            <a:r>
              <a:rPr lang="en-NZ" dirty="0" smtClean="0"/>
              <a:t>in the UK</a:t>
            </a:r>
            <a:endParaRPr lang="en-GB" dirty="0"/>
          </a:p>
        </p:txBody>
      </p:sp>
      <p:sp>
        <p:nvSpPr>
          <p:cNvPr id="3" name="Subtitle 2"/>
          <p:cNvSpPr>
            <a:spLocks noGrp="1"/>
          </p:cNvSpPr>
          <p:nvPr>
            <p:ph type="subTitle" idx="1"/>
          </p:nvPr>
        </p:nvSpPr>
        <p:spPr/>
        <p:txBody>
          <a:bodyPr>
            <a:normAutofit lnSpcReduction="10000"/>
          </a:bodyPr>
          <a:lstStyle/>
          <a:p>
            <a:endParaRPr lang="en-NZ" b="1" dirty="0" smtClean="0">
              <a:latin typeface="+mj-lt"/>
            </a:endParaRPr>
          </a:p>
          <a:p>
            <a:pPr algn="l"/>
            <a:r>
              <a:rPr lang="en-NZ" b="1" dirty="0" smtClean="0">
                <a:latin typeface="+mj-lt"/>
              </a:rPr>
              <a:t>Jackie McMillan</a:t>
            </a:r>
          </a:p>
          <a:p>
            <a:pPr algn="l"/>
            <a:r>
              <a:rPr lang="en-NZ" b="1" dirty="0" smtClean="0">
                <a:latin typeface="+mj-lt"/>
              </a:rPr>
              <a:t>Collection Specialist</a:t>
            </a:r>
          </a:p>
          <a:p>
            <a:pPr algn="l"/>
            <a:r>
              <a:rPr lang="en-NZ" b="1" dirty="0" smtClean="0">
                <a:latin typeface="+mj-lt"/>
              </a:rPr>
              <a:t>Dunedin Public Libraries</a:t>
            </a:r>
            <a:endParaRPr lang="en-GB" b="1" dirty="0">
              <a:latin typeface="+mj-lt"/>
            </a:endParaRPr>
          </a:p>
        </p:txBody>
      </p:sp>
    </p:spTree>
    <p:extLst>
      <p:ext uri="{BB962C8B-B14F-4D97-AF65-F5344CB8AC3E}">
        <p14:creationId xmlns:p14="http://schemas.microsoft.com/office/powerpoint/2010/main" val="331090719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039"/>
            <a:ext cx="9143999" cy="6224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54893" y="6215201"/>
            <a:ext cx="8521561" cy="646331"/>
          </a:xfrm>
          <a:prstGeom prst="rect">
            <a:avLst/>
          </a:prstGeom>
          <a:noFill/>
        </p:spPr>
        <p:txBody>
          <a:bodyPr wrap="square" rtlCol="0">
            <a:spAutoFit/>
          </a:bodyPr>
          <a:lstStyle/>
          <a:p>
            <a:r>
              <a:rPr lang="en-NZ" sz="3600" b="1" dirty="0" smtClean="0">
                <a:latin typeface="+mj-lt"/>
              </a:rPr>
              <a:t>Literary links, just in London!</a:t>
            </a:r>
            <a:endParaRPr lang="en-GB" sz="3600" b="1" dirty="0">
              <a:latin typeface="+mj-lt"/>
            </a:endParaRPr>
          </a:p>
        </p:txBody>
      </p:sp>
      <p:sp>
        <p:nvSpPr>
          <p:cNvPr id="3" name="Slide Number Placeholder 2"/>
          <p:cNvSpPr>
            <a:spLocks noGrp="1"/>
          </p:cNvSpPr>
          <p:nvPr>
            <p:ph type="sldNum" sz="quarter" idx="12"/>
          </p:nvPr>
        </p:nvSpPr>
        <p:spPr/>
        <p:txBody>
          <a:bodyPr/>
          <a:lstStyle/>
          <a:p>
            <a:fld id="{B0F8846E-F7D4-4698-8B85-1DB8FD198EEC}" type="slidenum">
              <a:rPr lang="en-GB" smtClean="0"/>
              <a:t>10</a:t>
            </a:fld>
            <a:endParaRPr lang="en-GB"/>
          </a:p>
        </p:txBody>
      </p:sp>
    </p:spTree>
    <p:extLst>
      <p:ext uri="{BB962C8B-B14F-4D97-AF65-F5344CB8AC3E}">
        <p14:creationId xmlns:p14="http://schemas.microsoft.com/office/powerpoint/2010/main" val="910165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Box 2"/>
          <p:cNvSpPr txBox="1"/>
          <p:nvPr/>
        </p:nvSpPr>
        <p:spPr>
          <a:xfrm>
            <a:off x="395536" y="332656"/>
            <a:ext cx="8496944" cy="6432530"/>
          </a:xfrm>
          <a:prstGeom prst="rect">
            <a:avLst/>
          </a:prstGeom>
          <a:noFill/>
        </p:spPr>
        <p:txBody>
          <a:bodyPr wrap="square" rtlCol="0">
            <a:spAutoFit/>
          </a:bodyPr>
          <a:lstStyle/>
          <a:p>
            <a:r>
              <a:rPr lang="en-NZ" sz="2400" dirty="0" smtClean="0">
                <a:latin typeface="+mj-lt"/>
              </a:rPr>
              <a:t>My 2017 Literary Tourism Sample</a:t>
            </a:r>
            <a:r>
              <a:rPr lang="en-NZ" sz="2400" dirty="0">
                <a:latin typeface="+mj-lt"/>
              </a:rPr>
              <a:t> </a:t>
            </a:r>
            <a:r>
              <a:rPr lang="en-NZ" sz="2400" dirty="0" smtClean="0">
                <a:latin typeface="+mj-lt"/>
              </a:rPr>
              <a:t>(4 weeks</a:t>
            </a:r>
            <a:r>
              <a:rPr lang="en-NZ" sz="2400" dirty="0">
                <a:latin typeface="+mj-lt"/>
              </a:rPr>
              <a:t> </a:t>
            </a:r>
            <a:r>
              <a:rPr lang="en-NZ" sz="2400" dirty="0" smtClean="0">
                <a:latin typeface="+mj-lt"/>
              </a:rPr>
              <a:t>in England)</a:t>
            </a:r>
          </a:p>
          <a:p>
            <a:endParaRPr lang="en-NZ" dirty="0"/>
          </a:p>
          <a:p>
            <a:pPr marL="285750" indent="-285750">
              <a:buFont typeface="Wingdings" panose="05000000000000000000" pitchFamily="2" charset="2"/>
              <a:buChar char="v"/>
            </a:pPr>
            <a:r>
              <a:rPr lang="en-NZ" sz="1600" b="1" dirty="0"/>
              <a:t>Dickens Trail: Rochester </a:t>
            </a:r>
            <a:r>
              <a:rPr lang="en-NZ" sz="1600" dirty="0" smtClean="0"/>
              <a:t>castle, significant </a:t>
            </a:r>
            <a:r>
              <a:rPr lang="en-NZ" sz="1600" dirty="0"/>
              <a:t>town </a:t>
            </a:r>
            <a:r>
              <a:rPr lang="en-NZ" sz="1600" dirty="0" smtClean="0"/>
              <a:t>buildings and museum</a:t>
            </a:r>
          </a:p>
          <a:p>
            <a:pPr marL="285750" indent="-285750">
              <a:buFont typeface="Wingdings" panose="05000000000000000000" pitchFamily="2" charset="2"/>
              <a:buChar char="v"/>
            </a:pPr>
            <a:r>
              <a:rPr lang="en-NZ" sz="1600" dirty="0" smtClean="0"/>
              <a:t>Lamb </a:t>
            </a:r>
            <a:r>
              <a:rPr lang="en-NZ" sz="1600" dirty="0"/>
              <a:t>House, Rye. Former home of Henry James, E. F. Benson and </a:t>
            </a:r>
            <a:r>
              <a:rPr lang="en-NZ" sz="1600" dirty="0" err="1"/>
              <a:t>Rumer</a:t>
            </a:r>
            <a:r>
              <a:rPr lang="en-NZ" sz="1600" dirty="0"/>
              <a:t> Godden (at different times)</a:t>
            </a:r>
          </a:p>
          <a:p>
            <a:pPr marL="285750" indent="-285750">
              <a:buFont typeface="Wingdings" panose="05000000000000000000" pitchFamily="2" charset="2"/>
              <a:buChar char="v"/>
            </a:pPr>
            <a:r>
              <a:rPr lang="en-NZ" sz="1600" dirty="0"/>
              <a:t>Canterbury Tales </a:t>
            </a:r>
            <a:r>
              <a:rPr lang="en-NZ" sz="1600" dirty="0" smtClean="0"/>
              <a:t>Museum</a:t>
            </a:r>
            <a:r>
              <a:rPr lang="en-NZ" sz="1600" dirty="0"/>
              <a:t>, in Canterbury </a:t>
            </a:r>
            <a:r>
              <a:rPr lang="en-NZ" sz="1600" dirty="0" smtClean="0"/>
              <a:t>(chose to visit cathedral </a:t>
            </a:r>
            <a:r>
              <a:rPr lang="en-NZ" sz="1600" dirty="0"/>
              <a:t>and NOT </a:t>
            </a:r>
            <a:r>
              <a:rPr lang="en-NZ" sz="1600" dirty="0" smtClean="0"/>
              <a:t>museum)</a:t>
            </a:r>
          </a:p>
          <a:p>
            <a:pPr marL="285750" indent="-285750">
              <a:buFont typeface="Wingdings" panose="05000000000000000000" pitchFamily="2" charset="2"/>
              <a:buChar char="v"/>
            </a:pPr>
            <a:r>
              <a:rPr lang="en-NZ" sz="1600" b="1" dirty="0" smtClean="0"/>
              <a:t>Bateman’s</a:t>
            </a:r>
            <a:r>
              <a:rPr lang="en-NZ" sz="1600" dirty="0"/>
              <a:t>, former home of </a:t>
            </a:r>
            <a:r>
              <a:rPr lang="en-NZ" sz="1600" b="1" dirty="0"/>
              <a:t>Rudyard </a:t>
            </a:r>
            <a:r>
              <a:rPr lang="en-NZ" sz="1600" b="1" dirty="0" smtClean="0"/>
              <a:t>Kipling</a:t>
            </a:r>
          </a:p>
          <a:p>
            <a:pPr marL="285750" indent="-285750">
              <a:buFont typeface="Wingdings" panose="05000000000000000000" pitchFamily="2" charset="2"/>
              <a:buChar char="v"/>
            </a:pPr>
            <a:r>
              <a:rPr lang="en-NZ" sz="1600" b="1" dirty="0" err="1" smtClean="0"/>
              <a:t>Sissinghurst</a:t>
            </a:r>
            <a:r>
              <a:rPr lang="en-NZ" sz="1600" b="1" dirty="0" smtClean="0"/>
              <a:t> </a:t>
            </a:r>
            <a:r>
              <a:rPr lang="en-NZ" sz="1600" b="1" dirty="0"/>
              <a:t>Castle </a:t>
            </a:r>
            <a:r>
              <a:rPr lang="en-NZ" sz="1600" dirty="0"/>
              <a:t>tower and gardens, former home of </a:t>
            </a:r>
            <a:r>
              <a:rPr lang="en-NZ" sz="1600" b="1" dirty="0"/>
              <a:t>Vita </a:t>
            </a:r>
            <a:r>
              <a:rPr lang="en-NZ" sz="1600" b="1" dirty="0" smtClean="0"/>
              <a:t>Sackville-West</a:t>
            </a:r>
          </a:p>
          <a:p>
            <a:pPr marL="285750" indent="-285750">
              <a:buFont typeface="Wingdings" panose="05000000000000000000" pitchFamily="2" charset="2"/>
              <a:buChar char="v"/>
            </a:pPr>
            <a:r>
              <a:rPr lang="en-NZ" sz="1600" b="1" dirty="0" smtClean="0"/>
              <a:t>Charleston Farmhouse</a:t>
            </a:r>
            <a:r>
              <a:rPr lang="en-NZ" sz="1600" dirty="0" smtClean="0"/>
              <a:t>, </a:t>
            </a:r>
            <a:r>
              <a:rPr lang="en-NZ" sz="1600" dirty="0"/>
              <a:t>former home of </a:t>
            </a:r>
            <a:r>
              <a:rPr lang="en-NZ" sz="1600" b="1" dirty="0"/>
              <a:t>Vanessa Bell </a:t>
            </a:r>
            <a:r>
              <a:rPr lang="en-NZ" sz="1600" dirty="0"/>
              <a:t>(Virginia Woolf’s sister)and  artist Duncan Grant and retreat for Bloomsbury set. And a session at the 2017 </a:t>
            </a:r>
            <a:r>
              <a:rPr lang="en-NZ" sz="1600" b="1" i="1" dirty="0"/>
              <a:t>Charleston </a:t>
            </a:r>
            <a:r>
              <a:rPr lang="en-NZ" sz="1600" b="1" i="1" dirty="0" smtClean="0"/>
              <a:t>Festival</a:t>
            </a:r>
          </a:p>
          <a:p>
            <a:pPr marL="285750" indent="-285750">
              <a:buFont typeface="Wingdings" panose="05000000000000000000" pitchFamily="2" charset="2"/>
              <a:buChar char="v"/>
            </a:pPr>
            <a:r>
              <a:rPr lang="en-NZ" sz="1600" b="1" dirty="0" smtClean="0"/>
              <a:t>Monk’s </a:t>
            </a:r>
            <a:r>
              <a:rPr lang="en-NZ" sz="1600" b="1" dirty="0"/>
              <a:t>House, </a:t>
            </a:r>
            <a:r>
              <a:rPr lang="en-NZ" sz="1600" b="1" dirty="0" err="1"/>
              <a:t>Rodmell</a:t>
            </a:r>
            <a:r>
              <a:rPr lang="en-NZ" sz="1600" b="1" dirty="0"/>
              <a:t> </a:t>
            </a:r>
            <a:r>
              <a:rPr lang="en-NZ" sz="1600" dirty="0"/>
              <a:t>former home of </a:t>
            </a:r>
            <a:r>
              <a:rPr lang="en-NZ" sz="1600" b="1" dirty="0"/>
              <a:t>Virginia and Leonard </a:t>
            </a:r>
            <a:r>
              <a:rPr lang="en-NZ" sz="1600" b="1" dirty="0" smtClean="0"/>
              <a:t>Woolf</a:t>
            </a:r>
          </a:p>
          <a:p>
            <a:pPr marL="285750" indent="-285750">
              <a:buFont typeface="Wingdings" panose="05000000000000000000" pitchFamily="2" charset="2"/>
              <a:buChar char="v"/>
            </a:pPr>
            <a:r>
              <a:rPr lang="en-NZ" sz="1600" dirty="0" smtClean="0"/>
              <a:t>Shakespeare’s </a:t>
            </a:r>
            <a:r>
              <a:rPr lang="en-NZ" sz="1600" dirty="0"/>
              <a:t>former school in </a:t>
            </a:r>
            <a:r>
              <a:rPr lang="en-NZ" sz="1600" dirty="0" smtClean="0"/>
              <a:t>Stratford-upon-Avon, and the RSC theatre</a:t>
            </a:r>
          </a:p>
          <a:p>
            <a:pPr marL="285750" indent="-285750">
              <a:buFont typeface="Wingdings" panose="05000000000000000000" pitchFamily="2" charset="2"/>
              <a:buChar char="v"/>
            </a:pPr>
            <a:r>
              <a:rPr lang="en-NZ" sz="1600" dirty="0" smtClean="0"/>
              <a:t>Jane </a:t>
            </a:r>
            <a:r>
              <a:rPr lang="en-NZ" sz="1600" dirty="0"/>
              <a:t>Austen’s grave </a:t>
            </a:r>
            <a:r>
              <a:rPr lang="en-NZ" sz="1600" dirty="0" smtClean="0"/>
              <a:t>Winchester </a:t>
            </a:r>
            <a:r>
              <a:rPr lang="en-NZ" sz="1600" dirty="0"/>
              <a:t>Cathedral, </a:t>
            </a:r>
            <a:r>
              <a:rPr lang="en-NZ" sz="1600" dirty="0" smtClean="0"/>
              <a:t>and Bath</a:t>
            </a:r>
          </a:p>
          <a:p>
            <a:pPr marL="285750" indent="-285750">
              <a:buFont typeface="Wingdings" panose="05000000000000000000" pitchFamily="2" charset="2"/>
              <a:buChar char="v"/>
            </a:pPr>
            <a:r>
              <a:rPr lang="en-NZ" sz="1600" dirty="0" smtClean="0"/>
              <a:t>Hay-on-Wye, Wales (the town NOT the festival)</a:t>
            </a:r>
          </a:p>
          <a:p>
            <a:pPr marL="285750" indent="-285750">
              <a:buFont typeface="Wingdings" panose="05000000000000000000" pitchFamily="2" charset="2"/>
              <a:buChar char="v"/>
            </a:pPr>
            <a:r>
              <a:rPr lang="en-NZ" sz="1600" dirty="0" smtClean="0"/>
              <a:t>Bodleian Library tour, Oxford and various  Oxford colleges</a:t>
            </a:r>
          </a:p>
          <a:p>
            <a:pPr marL="285750" indent="-285750">
              <a:buFont typeface="Wingdings" panose="05000000000000000000" pitchFamily="2" charset="2"/>
              <a:buChar char="v"/>
            </a:pPr>
            <a:r>
              <a:rPr lang="en-NZ" sz="1600" dirty="0" smtClean="0"/>
              <a:t>Oxford </a:t>
            </a:r>
            <a:r>
              <a:rPr lang="en-NZ" sz="1600" dirty="0"/>
              <a:t>Story Museum (Lewis Carroll, J. R.R. Tolkien and C. S. Lewis et </a:t>
            </a:r>
            <a:r>
              <a:rPr lang="en-NZ" sz="1600" dirty="0" smtClean="0"/>
              <a:t>al)</a:t>
            </a:r>
          </a:p>
          <a:p>
            <a:pPr marL="285750" indent="-285750">
              <a:buFont typeface="Wingdings" panose="05000000000000000000" pitchFamily="2" charset="2"/>
              <a:buChar char="v"/>
            </a:pPr>
            <a:r>
              <a:rPr lang="en-NZ" sz="1600" dirty="0" smtClean="0"/>
              <a:t>C.S</a:t>
            </a:r>
            <a:r>
              <a:rPr lang="en-NZ" sz="1600" dirty="0"/>
              <a:t>. Lewis’s former home, church, and his grave</a:t>
            </a:r>
          </a:p>
          <a:p>
            <a:pPr marL="285750" indent="-285750">
              <a:buFont typeface="Wingdings" panose="05000000000000000000" pitchFamily="2" charset="2"/>
              <a:buChar char="v"/>
            </a:pPr>
            <a:r>
              <a:rPr lang="en-NZ" sz="1600" dirty="0" smtClean="0"/>
              <a:t>Globe Theatre, London. Daytime performance of </a:t>
            </a:r>
            <a:r>
              <a:rPr lang="en-NZ" sz="1600" i="1" dirty="0" smtClean="0"/>
              <a:t>Romeo and Juliet</a:t>
            </a:r>
          </a:p>
          <a:p>
            <a:pPr marL="285750" indent="-285750">
              <a:buFont typeface="Wingdings" panose="05000000000000000000" pitchFamily="2" charset="2"/>
              <a:buChar char="v"/>
            </a:pPr>
            <a:r>
              <a:rPr lang="en-NZ" sz="1600" dirty="0" smtClean="0"/>
              <a:t>2017 </a:t>
            </a:r>
            <a:r>
              <a:rPr lang="en-NZ" sz="1600" i="1" dirty="0"/>
              <a:t>Barnes Children’s Literature Festival</a:t>
            </a:r>
            <a:r>
              <a:rPr lang="en-NZ" sz="1600" dirty="0"/>
              <a:t>, </a:t>
            </a:r>
            <a:r>
              <a:rPr lang="en-NZ" sz="1600" dirty="0" smtClean="0"/>
              <a:t>London</a:t>
            </a:r>
          </a:p>
          <a:p>
            <a:pPr marL="285750" indent="-285750">
              <a:buFont typeface="Wingdings" panose="05000000000000000000" pitchFamily="2" charset="2"/>
              <a:buChar char="v"/>
            </a:pPr>
            <a:r>
              <a:rPr lang="en-NZ" sz="1600" dirty="0" smtClean="0"/>
              <a:t>Samuel </a:t>
            </a:r>
            <a:r>
              <a:rPr lang="en-NZ" sz="1600" dirty="0"/>
              <a:t>Johnson’s House, </a:t>
            </a:r>
            <a:r>
              <a:rPr lang="en-NZ" sz="1600" dirty="0" smtClean="0"/>
              <a:t>London</a:t>
            </a:r>
          </a:p>
          <a:p>
            <a:pPr marL="285750" indent="-285750">
              <a:buFont typeface="Wingdings" panose="05000000000000000000" pitchFamily="2" charset="2"/>
              <a:buChar char="v"/>
            </a:pPr>
            <a:r>
              <a:rPr lang="en-NZ" sz="1600" dirty="0" smtClean="0"/>
              <a:t>Harry Potter’s Platform 9 and ¾ at </a:t>
            </a:r>
            <a:r>
              <a:rPr lang="en-NZ" sz="1600" dirty="0"/>
              <a:t>King’s Cross Station, London, and sites in Oxford </a:t>
            </a:r>
            <a:endParaRPr lang="en-NZ" sz="1600" dirty="0" smtClean="0"/>
          </a:p>
          <a:p>
            <a:pPr marL="285750" indent="-285750">
              <a:buFont typeface="Wingdings" panose="05000000000000000000" pitchFamily="2" charset="2"/>
              <a:buChar char="v"/>
            </a:pPr>
            <a:r>
              <a:rPr lang="en-NZ" sz="1600" dirty="0" smtClean="0"/>
              <a:t>Bookshops: new, second-hand, including charity bookshops</a:t>
            </a:r>
            <a:endParaRPr lang="en-NZ" sz="1600" dirty="0"/>
          </a:p>
          <a:p>
            <a:endParaRPr lang="en-GB" dirty="0"/>
          </a:p>
        </p:txBody>
      </p:sp>
      <p:sp>
        <p:nvSpPr>
          <p:cNvPr id="2" name="Slide Number Placeholder 1"/>
          <p:cNvSpPr>
            <a:spLocks noGrp="1"/>
          </p:cNvSpPr>
          <p:nvPr>
            <p:ph type="sldNum" sz="quarter" idx="12"/>
          </p:nvPr>
        </p:nvSpPr>
        <p:spPr/>
        <p:txBody>
          <a:bodyPr/>
          <a:lstStyle/>
          <a:p>
            <a:fld id="{B0F8846E-F7D4-4698-8B85-1DB8FD198EEC}" type="slidenum">
              <a:rPr lang="en-GB" smtClean="0"/>
              <a:t>11</a:t>
            </a:fld>
            <a:endParaRPr lang="en-GB"/>
          </a:p>
        </p:txBody>
      </p:sp>
    </p:spTree>
    <p:extLst>
      <p:ext uri="{BB962C8B-B14F-4D97-AF65-F5344CB8AC3E}">
        <p14:creationId xmlns:p14="http://schemas.microsoft.com/office/powerpoint/2010/main" val="292070948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sz="4400" dirty="0" smtClean="0"/>
              <a:t>Varieties of Literary Tourism </a:t>
            </a:r>
            <a:endParaRPr lang="en-GB" sz="4400" dirty="0"/>
          </a:p>
        </p:txBody>
      </p:sp>
      <p:sp>
        <p:nvSpPr>
          <p:cNvPr id="3" name="Content Placeholder 2"/>
          <p:cNvSpPr>
            <a:spLocks noGrp="1"/>
          </p:cNvSpPr>
          <p:nvPr>
            <p:ph sz="quarter" idx="13"/>
          </p:nvPr>
        </p:nvSpPr>
        <p:spPr>
          <a:xfrm>
            <a:off x="685800" y="2240280"/>
            <a:ext cx="3454152" cy="3877056"/>
          </a:xfrm>
        </p:spPr>
        <p:txBody>
          <a:bodyPr>
            <a:normAutofit fontScale="92500" lnSpcReduction="10000"/>
          </a:bodyPr>
          <a:lstStyle/>
          <a:p>
            <a:r>
              <a:rPr lang="en-NZ" dirty="0">
                <a:latin typeface="+mj-lt"/>
              </a:rPr>
              <a:t>W</a:t>
            </a:r>
            <a:r>
              <a:rPr lang="en-NZ" dirty="0" smtClean="0">
                <a:latin typeface="+mj-lt"/>
              </a:rPr>
              <a:t>alking tours (self-guided or guided)</a:t>
            </a:r>
          </a:p>
          <a:p>
            <a:endParaRPr lang="en-NZ" dirty="0" smtClean="0">
              <a:latin typeface="+mj-lt"/>
            </a:endParaRPr>
          </a:p>
          <a:p>
            <a:r>
              <a:rPr lang="en-NZ" dirty="0" smtClean="0">
                <a:latin typeface="+mj-lt"/>
              </a:rPr>
              <a:t>(Dead) Writers’ Homes and Gardens</a:t>
            </a:r>
          </a:p>
          <a:p>
            <a:endParaRPr lang="en-NZ" dirty="0">
              <a:latin typeface="+mj-lt"/>
            </a:endParaRPr>
          </a:p>
          <a:p>
            <a:r>
              <a:rPr lang="en-NZ" dirty="0" smtClean="0">
                <a:latin typeface="+mj-lt"/>
              </a:rPr>
              <a:t>Museums (sometimes in Writers’ Houses) and Visitor Attractions</a:t>
            </a:r>
          </a:p>
          <a:p>
            <a:endParaRPr lang="en-NZ" dirty="0">
              <a:latin typeface="+mj-lt"/>
            </a:endParaRPr>
          </a:p>
          <a:p>
            <a:r>
              <a:rPr lang="en-NZ" dirty="0" smtClean="0">
                <a:latin typeface="+mj-lt"/>
              </a:rPr>
              <a:t>Literary Festivals </a:t>
            </a:r>
            <a:endParaRPr lang="en-NZ" dirty="0">
              <a:latin typeface="+mj-lt"/>
            </a:endParaRPr>
          </a:p>
          <a:p>
            <a:endParaRPr lang="en-NZ" dirty="0" smtClean="0"/>
          </a:p>
          <a:p>
            <a:endParaRPr lang="en-NZ" dirty="0" smtClean="0"/>
          </a:p>
          <a:p>
            <a:endParaRPr lang="en-NZ" dirty="0"/>
          </a:p>
          <a:p>
            <a:endParaRPr lang="en-GB" dirty="0"/>
          </a:p>
        </p:txBody>
      </p:sp>
      <p:pic>
        <p:nvPicPr>
          <p:cNvPr id="3074" name="Picture 2"/>
          <p:cNvPicPr>
            <a:picLocks noGrp="1" noChangeAspect="1" noChangeArrowheads="1"/>
          </p:cNvPicPr>
          <p:nvPr>
            <p:ph sz="quarter" idx="14"/>
          </p:nvPr>
        </p:nvPicPr>
        <p:blipFill>
          <a:blip r:embed="rId2">
            <a:extLst>
              <a:ext uri="{28A0092B-C50C-407E-A947-70E740481C1C}">
                <a14:useLocalDpi xmlns:a14="http://schemas.microsoft.com/office/drawing/2010/main" val="0"/>
              </a:ext>
            </a:extLst>
          </a:blip>
          <a:srcRect/>
          <a:stretch>
            <a:fillRect/>
          </a:stretch>
        </p:blipFill>
        <p:spPr bwMode="auto">
          <a:xfrm>
            <a:off x="4067944" y="2348880"/>
            <a:ext cx="4941194" cy="331236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TextBox 4"/>
          <p:cNvSpPr txBox="1"/>
          <p:nvPr/>
        </p:nvSpPr>
        <p:spPr>
          <a:xfrm>
            <a:off x="4139952" y="5733256"/>
            <a:ext cx="4896544" cy="369332"/>
          </a:xfrm>
          <a:prstGeom prst="rect">
            <a:avLst/>
          </a:prstGeom>
          <a:noFill/>
        </p:spPr>
        <p:txBody>
          <a:bodyPr wrap="square" rtlCol="0">
            <a:spAutoFit/>
          </a:bodyPr>
          <a:lstStyle/>
          <a:p>
            <a:r>
              <a:rPr lang="en-NZ" dirty="0" smtClean="0"/>
              <a:t>The Canterbury Tales “Visitor Attraction”</a:t>
            </a:r>
            <a:endParaRPr lang="en-GB" dirty="0"/>
          </a:p>
        </p:txBody>
      </p:sp>
      <p:sp>
        <p:nvSpPr>
          <p:cNvPr id="4" name="Slide Number Placeholder 3"/>
          <p:cNvSpPr>
            <a:spLocks noGrp="1"/>
          </p:cNvSpPr>
          <p:nvPr>
            <p:ph type="sldNum" sz="quarter" idx="12"/>
          </p:nvPr>
        </p:nvSpPr>
        <p:spPr/>
        <p:txBody>
          <a:bodyPr/>
          <a:lstStyle/>
          <a:p>
            <a:fld id="{B0F8846E-F7D4-4698-8B85-1DB8FD198EEC}" type="slidenum">
              <a:rPr lang="en-GB" smtClean="0"/>
              <a:t>12</a:t>
            </a:fld>
            <a:endParaRPr lang="en-GB"/>
          </a:p>
        </p:txBody>
      </p:sp>
    </p:spTree>
    <p:extLst>
      <p:ext uri="{BB962C8B-B14F-4D97-AF65-F5344CB8AC3E}">
        <p14:creationId xmlns:p14="http://schemas.microsoft.com/office/powerpoint/2010/main" val="30618589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sz="4000" dirty="0" smtClean="0"/>
              <a:t>Dickens’ Trail in Rochester</a:t>
            </a:r>
            <a:endParaRPr lang="en-GB" sz="4000" dirty="0"/>
          </a:p>
        </p:txBody>
      </p:sp>
      <p:sp>
        <p:nvSpPr>
          <p:cNvPr id="3" name="Text Placeholder 2"/>
          <p:cNvSpPr>
            <a:spLocks noGrp="1"/>
          </p:cNvSpPr>
          <p:nvPr>
            <p:ph type="body" idx="1"/>
          </p:nvPr>
        </p:nvSpPr>
        <p:spPr>
          <a:xfrm>
            <a:off x="467544" y="2204864"/>
            <a:ext cx="8158485" cy="900688"/>
          </a:xfrm>
        </p:spPr>
        <p:txBody>
          <a:bodyPr>
            <a:noAutofit/>
          </a:bodyPr>
          <a:lstStyle/>
          <a:p>
            <a:pPr algn="l"/>
            <a:r>
              <a:rPr lang="en-NZ" sz="2000" dirty="0">
                <a:solidFill>
                  <a:schemeClr val="tx1"/>
                </a:solidFill>
                <a:latin typeface="+mj-lt"/>
              </a:rPr>
              <a:t>Descriptions of </a:t>
            </a:r>
            <a:r>
              <a:rPr lang="en-NZ" sz="2000" dirty="0" smtClean="0">
                <a:solidFill>
                  <a:schemeClr val="tx1"/>
                </a:solidFill>
                <a:latin typeface="+mj-lt"/>
              </a:rPr>
              <a:t>Rochester </a:t>
            </a:r>
            <a:r>
              <a:rPr lang="en-NZ" sz="2000" dirty="0">
                <a:solidFill>
                  <a:schemeClr val="tx1"/>
                </a:solidFill>
                <a:latin typeface="+mj-lt"/>
              </a:rPr>
              <a:t>appear in </a:t>
            </a:r>
            <a:r>
              <a:rPr lang="en-NZ" sz="2000" i="1" dirty="0" smtClean="0">
                <a:solidFill>
                  <a:schemeClr val="tx1"/>
                </a:solidFill>
                <a:latin typeface="+mj-lt"/>
              </a:rPr>
              <a:t>Pickwick Papers, Great Expectations </a:t>
            </a:r>
            <a:r>
              <a:rPr lang="en-NZ" sz="2000" dirty="0" smtClean="0">
                <a:solidFill>
                  <a:schemeClr val="tx1"/>
                </a:solidFill>
                <a:latin typeface="+mj-lt"/>
              </a:rPr>
              <a:t>and </a:t>
            </a:r>
            <a:r>
              <a:rPr lang="en-NZ" sz="2000" dirty="0">
                <a:solidFill>
                  <a:schemeClr val="tx1"/>
                </a:solidFill>
                <a:latin typeface="+mj-lt"/>
              </a:rPr>
              <a:t>(lightly fictionalised as "</a:t>
            </a:r>
            <a:r>
              <a:rPr lang="en-NZ" sz="2000" dirty="0" err="1">
                <a:solidFill>
                  <a:schemeClr val="tx1"/>
                </a:solidFill>
                <a:latin typeface="+mj-lt"/>
              </a:rPr>
              <a:t>Cloisterham</a:t>
            </a:r>
            <a:r>
              <a:rPr lang="en-NZ" sz="2000" dirty="0">
                <a:solidFill>
                  <a:schemeClr val="tx1"/>
                </a:solidFill>
                <a:latin typeface="+mj-lt"/>
              </a:rPr>
              <a:t>") </a:t>
            </a:r>
            <a:r>
              <a:rPr lang="en-NZ" sz="2000" dirty="0" smtClean="0">
                <a:solidFill>
                  <a:schemeClr val="tx1"/>
                </a:solidFill>
                <a:latin typeface="+mj-lt"/>
              </a:rPr>
              <a:t>in </a:t>
            </a:r>
            <a:r>
              <a:rPr lang="en-NZ" sz="2000" i="1" dirty="0" smtClean="0">
                <a:solidFill>
                  <a:schemeClr val="tx1"/>
                </a:solidFill>
                <a:latin typeface="+mj-lt"/>
              </a:rPr>
              <a:t>The Mystery of Edwin </a:t>
            </a:r>
            <a:r>
              <a:rPr lang="en-NZ" sz="2000" i="1" dirty="0" err="1" smtClean="0">
                <a:solidFill>
                  <a:schemeClr val="tx1"/>
                </a:solidFill>
                <a:latin typeface="+mj-lt"/>
              </a:rPr>
              <a:t>Drood</a:t>
            </a:r>
            <a:endParaRPr lang="en-GB" sz="2000" dirty="0">
              <a:solidFill>
                <a:schemeClr val="tx1"/>
              </a:solidFill>
              <a:latin typeface="+mj-lt"/>
            </a:endParaRPr>
          </a:p>
        </p:txBody>
      </p:sp>
      <p:sp>
        <p:nvSpPr>
          <p:cNvPr id="4" name="TextBox 3"/>
          <p:cNvSpPr txBox="1"/>
          <p:nvPr/>
        </p:nvSpPr>
        <p:spPr>
          <a:xfrm>
            <a:off x="395536" y="6247549"/>
            <a:ext cx="3096344" cy="369332"/>
          </a:xfrm>
          <a:prstGeom prst="rect">
            <a:avLst/>
          </a:prstGeom>
          <a:noFill/>
        </p:spPr>
        <p:txBody>
          <a:bodyPr wrap="square" rtlCol="0">
            <a:spAutoFit/>
          </a:bodyPr>
          <a:lstStyle/>
          <a:p>
            <a:r>
              <a:rPr lang="en-NZ" dirty="0" err="1" smtClean="0"/>
              <a:t>Dicken’s</a:t>
            </a:r>
            <a:r>
              <a:rPr lang="en-NZ" dirty="0" smtClean="0"/>
              <a:t> Writing Chalet</a:t>
            </a:r>
            <a:endParaRPr lang="en-GB"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3302937"/>
            <a:ext cx="2690225" cy="293150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3928" y="2996952"/>
            <a:ext cx="4883581" cy="305846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TextBox 4"/>
          <p:cNvSpPr txBox="1"/>
          <p:nvPr/>
        </p:nvSpPr>
        <p:spPr>
          <a:xfrm>
            <a:off x="3923928" y="6247549"/>
            <a:ext cx="4883581" cy="369332"/>
          </a:xfrm>
          <a:prstGeom prst="rect">
            <a:avLst/>
          </a:prstGeom>
          <a:noFill/>
        </p:spPr>
        <p:txBody>
          <a:bodyPr wrap="square" rtlCol="0">
            <a:spAutoFit/>
          </a:bodyPr>
          <a:lstStyle/>
          <a:p>
            <a:r>
              <a:rPr lang="en-NZ" dirty="0" smtClean="0"/>
              <a:t>Restoration House (aka </a:t>
            </a:r>
            <a:r>
              <a:rPr lang="en-NZ" dirty="0" err="1" smtClean="0"/>
              <a:t>Satis</a:t>
            </a:r>
            <a:r>
              <a:rPr lang="en-NZ" dirty="0" smtClean="0"/>
              <a:t> House)</a:t>
            </a:r>
            <a:endParaRPr lang="en-GB" dirty="0"/>
          </a:p>
        </p:txBody>
      </p:sp>
      <p:sp>
        <p:nvSpPr>
          <p:cNvPr id="8" name="Slide Number Placeholder 7"/>
          <p:cNvSpPr>
            <a:spLocks noGrp="1"/>
          </p:cNvSpPr>
          <p:nvPr>
            <p:ph type="sldNum" sz="quarter" idx="12"/>
          </p:nvPr>
        </p:nvSpPr>
        <p:spPr/>
        <p:txBody>
          <a:bodyPr/>
          <a:lstStyle/>
          <a:p>
            <a:fld id="{B0F8846E-F7D4-4698-8B85-1DB8FD198EEC}" type="slidenum">
              <a:rPr lang="en-GB" smtClean="0"/>
              <a:t>13</a:t>
            </a:fld>
            <a:endParaRPr lang="en-GB"/>
          </a:p>
        </p:txBody>
      </p:sp>
    </p:spTree>
    <p:extLst>
      <p:ext uri="{BB962C8B-B14F-4D97-AF65-F5344CB8AC3E}">
        <p14:creationId xmlns:p14="http://schemas.microsoft.com/office/powerpoint/2010/main" val="33145832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5221" y="3052060"/>
            <a:ext cx="5226899" cy="3456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13111"/>
            <a:ext cx="6120680" cy="29354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B0F8846E-F7D4-4698-8B85-1DB8FD198EEC}" type="slidenum">
              <a:rPr lang="en-GB" smtClean="0"/>
              <a:t>14</a:t>
            </a:fld>
            <a:endParaRPr lang="en-GB"/>
          </a:p>
        </p:txBody>
      </p:sp>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2160" y="2276872"/>
            <a:ext cx="3028950" cy="4429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6480835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4543425"/>
            <a:ext cx="9036496" cy="2228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83" y="156963"/>
            <a:ext cx="4706076" cy="43384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B0F8846E-F7D4-4698-8B85-1DB8FD198EEC}" type="slidenum">
              <a:rPr lang="en-GB" smtClean="0"/>
              <a:t>15</a:t>
            </a:fld>
            <a:endParaRPr lang="en-GB"/>
          </a:p>
        </p:txBody>
      </p:sp>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040" y="404664"/>
            <a:ext cx="4133423" cy="32756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602683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85181" y="697154"/>
            <a:ext cx="4644518" cy="41315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440668"/>
            <a:ext cx="3456384" cy="46445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71306" y="5229200"/>
            <a:ext cx="8660471" cy="1477328"/>
          </a:xfrm>
          <a:prstGeom prst="rect">
            <a:avLst/>
          </a:prstGeom>
        </p:spPr>
        <p:txBody>
          <a:bodyPr wrap="square">
            <a:spAutoFit/>
          </a:bodyPr>
          <a:lstStyle/>
          <a:p>
            <a:r>
              <a:rPr lang="en-NZ" dirty="0"/>
              <a:t>Behind it rose the ancient castle, its towers roofless, and its massive walls crumbling away, but telling us proudly of its old might and strength, as when, seven hundred years ago, it rang with the clash of arms, or resounded with the noise of feasting and revelry. </a:t>
            </a:r>
            <a:endParaRPr lang="en-NZ" dirty="0" smtClean="0"/>
          </a:p>
          <a:p>
            <a:r>
              <a:rPr lang="en-NZ" i="1" dirty="0" smtClean="0"/>
              <a:t>Pickwick Papers</a:t>
            </a:r>
            <a:endParaRPr lang="en-GB" dirty="0"/>
          </a:p>
        </p:txBody>
      </p:sp>
      <p:sp>
        <p:nvSpPr>
          <p:cNvPr id="4" name="Slide Number Placeholder 3"/>
          <p:cNvSpPr>
            <a:spLocks noGrp="1"/>
          </p:cNvSpPr>
          <p:nvPr>
            <p:ph type="sldNum" sz="quarter" idx="12"/>
          </p:nvPr>
        </p:nvSpPr>
        <p:spPr/>
        <p:txBody>
          <a:bodyPr/>
          <a:lstStyle/>
          <a:p>
            <a:fld id="{B0F8846E-F7D4-4698-8B85-1DB8FD198EEC}" type="slidenum">
              <a:rPr lang="en-GB" smtClean="0"/>
              <a:t>16</a:t>
            </a:fld>
            <a:endParaRPr lang="en-GB"/>
          </a:p>
        </p:txBody>
      </p:sp>
    </p:spTree>
    <p:extLst>
      <p:ext uri="{BB962C8B-B14F-4D97-AF65-F5344CB8AC3E}">
        <p14:creationId xmlns:p14="http://schemas.microsoft.com/office/powerpoint/2010/main" val="383712906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5971" y="1052736"/>
            <a:ext cx="7820025" cy="3019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99356" y="4617151"/>
            <a:ext cx="8568952" cy="2031325"/>
          </a:xfrm>
          <a:prstGeom prst="rect">
            <a:avLst/>
          </a:prstGeom>
        </p:spPr>
        <p:txBody>
          <a:bodyPr wrap="square">
            <a:spAutoFit/>
          </a:bodyPr>
          <a:lstStyle/>
          <a:p>
            <a:r>
              <a:rPr lang="en-NZ" dirty="0"/>
              <a:t>On either side, the banks of the Medway, covered with cornfields and pastures, with here and there a windmill, or a distant church, stretched away as far as the eye could see, presenting a rich and varied landscape, rendered more beautiful by the changing shadows which passed swiftly across it as the thin and half-formed clouds skimmed away in the light of the morning sun</a:t>
            </a:r>
            <a:r>
              <a:rPr lang="en-NZ" dirty="0" smtClean="0"/>
              <a:t>.</a:t>
            </a:r>
          </a:p>
          <a:p>
            <a:r>
              <a:rPr lang="en-NZ" dirty="0" smtClean="0"/>
              <a:t> </a:t>
            </a:r>
            <a:r>
              <a:rPr lang="en-NZ" i="1" dirty="0" smtClean="0"/>
              <a:t>Pickwick Papers</a:t>
            </a:r>
            <a:endParaRPr lang="en-GB" dirty="0"/>
          </a:p>
        </p:txBody>
      </p:sp>
      <p:sp>
        <p:nvSpPr>
          <p:cNvPr id="3" name="Slide Number Placeholder 2"/>
          <p:cNvSpPr>
            <a:spLocks noGrp="1"/>
          </p:cNvSpPr>
          <p:nvPr>
            <p:ph type="sldNum" sz="quarter" idx="12"/>
          </p:nvPr>
        </p:nvSpPr>
        <p:spPr/>
        <p:txBody>
          <a:bodyPr/>
          <a:lstStyle/>
          <a:p>
            <a:fld id="{B0F8846E-F7D4-4698-8B85-1DB8FD198EEC}" type="slidenum">
              <a:rPr lang="en-GB" smtClean="0"/>
              <a:t>17</a:t>
            </a:fld>
            <a:endParaRPr lang="en-GB"/>
          </a:p>
        </p:txBody>
      </p:sp>
    </p:spTree>
    <p:extLst>
      <p:ext uri="{BB962C8B-B14F-4D97-AF65-F5344CB8AC3E}">
        <p14:creationId xmlns:p14="http://schemas.microsoft.com/office/powerpoint/2010/main" val="220744243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9912" y="183314"/>
            <a:ext cx="5206579" cy="37725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441" y="200325"/>
            <a:ext cx="3377555" cy="37608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755576" y="4221088"/>
            <a:ext cx="7992888" cy="2400657"/>
          </a:xfrm>
          <a:prstGeom prst="rect">
            <a:avLst/>
          </a:prstGeom>
          <a:noFill/>
        </p:spPr>
        <p:txBody>
          <a:bodyPr wrap="square" rtlCol="0">
            <a:spAutoFit/>
          </a:bodyPr>
          <a:lstStyle/>
          <a:p>
            <a:pPr marL="457200" indent="-457200">
              <a:buFont typeface="Wingdings" panose="05000000000000000000" pitchFamily="2" charset="2"/>
              <a:buChar char="v"/>
            </a:pPr>
            <a:r>
              <a:rPr lang="en-NZ" sz="3200" dirty="0" smtClean="0">
                <a:latin typeface="+mj-lt"/>
              </a:rPr>
              <a:t>Rochester </a:t>
            </a:r>
            <a:r>
              <a:rPr lang="en-NZ" dirty="0" smtClean="0">
                <a:latin typeface="+mj-lt"/>
              </a:rPr>
              <a:t>honours Dickens with </a:t>
            </a:r>
            <a:r>
              <a:rPr lang="en-NZ" sz="2800" dirty="0" smtClean="0">
                <a:latin typeface="+mj-lt"/>
              </a:rPr>
              <a:t>two annual Dickens Festivals</a:t>
            </a:r>
            <a:r>
              <a:rPr lang="en-NZ" sz="2400" dirty="0" smtClean="0">
                <a:latin typeface="+mj-lt"/>
              </a:rPr>
              <a:t> </a:t>
            </a:r>
            <a:r>
              <a:rPr lang="en-NZ" dirty="0" smtClean="0">
                <a:latin typeface="+mj-lt"/>
              </a:rPr>
              <a:t>(in June and December)</a:t>
            </a:r>
          </a:p>
          <a:p>
            <a:pPr marL="457200" indent="-457200">
              <a:buFont typeface="Wingdings" panose="05000000000000000000" pitchFamily="2" charset="2"/>
              <a:buChar char="v"/>
            </a:pPr>
            <a:endParaRPr lang="en-NZ" dirty="0" smtClean="0">
              <a:latin typeface="+mj-lt"/>
            </a:endParaRPr>
          </a:p>
          <a:p>
            <a:pPr marL="285750" indent="-285750">
              <a:buFont typeface="Wingdings" panose="05000000000000000000" pitchFamily="2" charset="2"/>
              <a:buChar char="v"/>
            </a:pPr>
            <a:r>
              <a:rPr lang="en-NZ" dirty="0" smtClean="0">
                <a:latin typeface="+mj-lt"/>
              </a:rPr>
              <a:t>Some shops are named after Dickens’ characters</a:t>
            </a:r>
          </a:p>
          <a:p>
            <a:pPr marL="285750" indent="-285750">
              <a:buFont typeface="Wingdings" panose="05000000000000000000" pitchFamily="2" charset="2"/>
              <a:buChar char="v"/>
            </a:pPr>
            <a:endParaRPr lang="en-NZ" dirty="0" smtClean="0">
              <a:latin typeface="+mj-lt"/>
            </a:endParaRPr>
          </a:p>
          <a:p>
            <a:pPr marL="285750" indent="-285750">
              <a:buFont typeface="Wingdings" panose="05000000000000000000" pitchFamily="2" charset="2"/>
              <a:buChar char="v"/>
            </a:pPr>
            <a:r>
              <a:rPr lang="en-NZ" dirty="0" smtClean="0">
                <a:latin typeface="+mj-lt"/>
              </a:rPr>
              <a:t>The town museum has several exhibits about Dickens (and also interactive displays about the Medway’s prison hulks)</a:t>
            </a:r>
            <a:endParaRPr lang="en-GB" dirty="0">
              <a:latin typeface="+mj-lt"/>
            </a:endParaRPr>
          </a:p>
        </p:txBody>
      </p:sp>
      <p:sp>
        <p:nvSpPr>
          <p:cNvPr id="3" name="Slide Number Placeholder 2"/>
          <p:cNvSpPr>
            <a:spLocks noGrp="1"/>
          </p:cNvSpPr>
          <p:nvPr>
            <p:ph type="sldNum" sz="quarter" idx="12"/>
          </p:nvPr>
        </p:nvSpPr>
        <p:spPr/>
        <p:txBody>
          <a:bodyPr/>
          <a:lstStyle/>
          <a:p>
            <a:fld id="{B0F8846E-F7D4-4698-8B85-1DB8FD198EEC}" type="slidenum">
              <a:rPr lang="en-GB" smtClean="0"/>
              <a:t>18</a:t>
            </a:fld>
            <a:endParaRPr lang="en-GB"/>
          </a:p>
        </p:txBody>
      </p:sp>
    </p:spTree>
    <p:extLst>
      <p:ext uri="{BB962C8B-B14F-4D97-AF65-F5344CB8AC3E}">
        <p14:creationId xmlns:p14="http://schemas.microsoft.com/office/powerpoint/2010/main" val="192411032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2514" y="1532575"/>
            <a:ext cx="4104455" cy="27045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6" name="Picture 2" descr="Cover image for Charles Dickens's Engla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764704"/>
            <a:ext cx="4536504" cy="5384574"/>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B0F8846E-F7D4-4698-8B85-1DB8FD198EEC}" type="slidenum">
              <a:rPr lang="en-GB" smtClean="0"/>
              <a:t>19</a:t>
            </a:fld>
            <a:endParaRPr lang="en-GB"/>
          </a:p>
        </p:txBody>
      </p:sp>
    </p:spTree>
    <p:extLst>
      <p:ext uri="{BB962C8B-B14F-4D97-AF65-F5344CB8AC3E}">
        <p14:creationId xmlns:p14="http://schemas.microsoft.com/office/powerpoint/2010/main" val="21138556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pPr marL="0" indent="0">
              <a:buNone/>
            </a:pPr>
            <a:r>
              <a:rPr lang="en-NZ" dirty="0" smtClean="0"/>
              <a:t>Virginia Woolf says this about READING in her essay </a:t>
            </a:r>
            <a:r>
              <a:rPr lang="en-NZ" i="1" dirty="0" smtClean="0"/>
              <a:t>How Should One Read a Book?</a:t>
            </a:r>
          </a:p>
          <a:p>
            <a:pPr marL="0" indent="0">
              <a:buNone/>
            </a:pPr>
            <a:endParaRPr lang="en-NZ" sz="1800" i="1" dirty="0" smtClean="0"/>
          </a:p>
          <a:p>
            <a:r>
              <a:rPr lang="en-NZ" dirty="0" smtClean="0"/>
              <a:t>…</a:t>
            </a:r>
            <a:r>
              <a:rPr lang="en-NZ" dirty="0" smtClean="0">
                <a:latin typeface="+mj-lt"/>
              </a:rPr>
              <a:t>so that merely going from friend to friend, from garden to garden, from house to house, we have passed from one end of English Literature to another and wake to find ourselves here again in the present … we can make them light up the many windows of the past; we can watch the famous dead in their familiar habits and fancy sometimes that we are very close and can surprise their secrets…</a:t>
            </a:r>
            <a:endParaRPr lang="en-GB" dirty="0">
              <a:latin typeface="+mj-lt"/>
            </a:endParaRPr>
          </a:p>
        </p:txBody>
      </p:sp>
      <p:sp>
        <p:nvSpPr>
          <p:cNvPr id="3" name="Title 2"/>
          <p:cNvSpPr>
            <a:spLocks noGrp="1"/>
          </p:cNvSpPr>
          <p:nvPr>
            <p:ph type="title"/>
          </p:nvPr>
        </p:nvSpPr>
        <p:spPr/>
        <p:txBody>
          <a:bodyPr/>
          <a:lstStyle/>
          <a:p>
            <a:r>
              <a:rPr lang="en-NZ" sz="3600" b="1" dirty="0" smtClean="0"/>
              <a:t>If Only Travel Could As Easily Do What Reading Does…</a:t>
            </a:r>
            <a:endParaRPr lang="en-GB" sz="3600" b="1" dirty="0"/>
          </a:p>
        </p:txBody>
      </p:sp>
      <p:sp>
        <p:nvSpPr>
          <p:cNvPr id="4" name="Slide Number Placeholder 3"/>
          <p:cNvSpPr>
            <a:spLocks noGrp="1"/>
          </p:cNvSpPr>
          <p:nvPr>
            <p:ph type="sldNum" sz="quarter" idx="12"/>
          </p:nvPr>
        </p:nvSpPr>
        <p:spPr/>
        <p:txBody>
          <a:bodyPr/>
          <a:lstStyle/>
          <a:p>
            <a:fld id="{B0F8846E-F7D4-4698-8B85-1DB8FD198EEC}" type="slidenum">
              <a:rPr lang="en-GB" smtClean="0"/>
              <a:t>2</a:t>
            </a:fld>
            <a:endParaRPr lang="en-GB"/>
          </a:p>
        </p:txBody>
      </p:sp>
    </p:spTree>
    <p:extLst>
      <p:ext uri="{BB962C8B-B14F-4D97-AF65-F5344CB8AC3E}">
        <p14:creationId xmlns:p14="http://schemas.microsoft.com/office/powerpoint/2010/main" val="369896968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Dead Writers’ Houses</a:t>
            </a:r>
            <a:endParaRPr lang="en-GB" dirty="0"/>
          </a:p>
        </p:txBody>
      </p:sp>
      <p:sp>
        <p:nvSpPr>
          <p:cNvPr id="4" name="Content Placeholder 3"/>
          <p:cNvSpPr>
            <a:spLocks noGrp="1"/>
          </p:cNvSpPr>
          <p:nvPr>
            <p:ph sz="half" idx="2"/>
          </p:nvPr>
        </p:nvSpPr>
        <p:spPr>
          <a:xfrm>
            <a:off x="467544" y="2132856"/>
            <a:ext cx="4104456" cy="3987707"/>
          </a:xfrm>
        </p:spPr>
        <p:txBody>
          <a:bodyPr>
            <a:normAutofit/>
          </a:bodyPr>
          <a:lstStyle/>
          <a:p>
            <a:r>
              <a:rPr lang="en-NZ" dirty="0" smtClean="0"/>
              <a:t>The National Trust owns: Bateman’s, </a:t>
            </a:r>
            <a:r>
              <a:rPr lang="en-NZ" dirty="0" err="1" smtClean="0"/>
              <a:t>Sissinghurst</a:t>
            </a:r>
            <a:r>
              <a:rPr lang="en-NZ" dirty="0" smtClean="0"/>
              <a:t> and Monk’s House</a:t>
            </a:r>
            <a:r>
              <a:rPr lang="en-NZ" dirty="0"/>
              <a:t> </a:t>
            </a:r>
            <a:r>
              <a:rPr lang="en-NZ" dirty="0" smtClean="0"/>
              <a:t>(</a:t>
            </a:r>
            <a:r>
              <a:rPr lang="en-NZ" sz="1600" dirty="0" smtClean="0"/>
              <a:t>free for </a:t>
            </a:r>
            <a:r>
              <a:rPr lang="en-NZ" sz="1600" dirty="0" err="1" smtClean="0"/>
              <a:t>NZers</a:t>
            </a:r>
            <a:r>
              <a:rPr lang="en-NZ" sz="1600" dirty="0" smtClean="0"/>
              <a:t> with affiliation to Heritage NZ</a:t>
            </a:r>
            <a:r>
              <a:rPr lang="en-NZ" dirty="0" smtClean="0"/>
              <a:t>)</a:t>
            </a:r>
          </a:p>
          <a:p>
            <a:endParaRPr lang="en-NZ" dirty="0" smtClean="0"/>
          </a:p>
          <a:p>
            <a:r>
              <a:rPr lang="en-NZ" dirty="0" smtClean="0"/>
              <a:t>Charleston Farmhouse </a:t>
            </a:r>
            <a:r>
              <a:rPr lang="en-NZ" dirty="0"/>
              <a:t>is owned by a private </a:t>
            </a:r>
            <a:r>
              <a:rPr lang="en-NZ" dirty="0" smtClean="0"/>
              <a:t>trust and home to annual literature festival</a:t>
            </a:r>
            <a:endParaRPr lang="en-GB" dirty="0"/>
          </a:p>
          <a:p>
            <a:endParaRPr lang="en-GB" dirty="0"/>
          </a:p>
        </p:txBody>
      </p:sp>
      <p:sp>
        <p:nvSpPr>
          <p:cNvPr id="5" name="Text Placeholder 4"/>
          <p:cNvSpPr>
            <a:spLocks noGrp="1"/>
          </p:cNvSpPr>
          <p:nvPr>
            <p:ph type="body" sz="quarter" idx="3"/>
          </p:nvPr>
        </p:nvSpPr>
        <p:spPr>
          <a:xfrm>
            <a:off x="5076056" y="6169397"/>
            <a:ext cx="3447288" cy="658368"/>
          </a:xfrm>
        </p:spPr>
        <p:txBody>
          <a:bodyPr/>
          <a:lstStyle/>
          <a:p>
            <a:r>
              <a:rPr lang="en-NZ" dirty="0" err="1" smtClean="0"/>
              <a:t>Sissinghurst</a:t>
            </a:r>
            <a:r>
              <a:rPr lang="en-NZ" dirty="0" smtClean="0"/>
              <a:t> </a:t>
            </a:r>
            <a:endParaRPr lang="en-GB" dirty="0"/>
          </a:p>
        </p:txBody>
      </p:sp>
      <p:pic>
        <p:nvPicPr>
          <p:cNvPr id="4098" name="Picture 2"/>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rcRect/>
          <a:stretch>
            <a:fillRect/>
          </a:stretch>
        </p:blipFill>
        <p:spPr bwMode="auto">
          <a:xfrm>
            <a:off x="5004048" y="2204863"/>
            <a:ext cx="3168352" cy="41535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B0F8846E-F7D4-4698-8B85-1DB8FD198EEC}" type="slidenum">
              <a:rPr lang="en-GB" smtClean="0"/>
              <a:t>20</a:t>
            </a:fld>
            <a:endParaRPr lang="en-GB"/>
          </a:p>
        </p:txBody>
      </p:sp>
    </p:spTree>
    <p:extLst>
      <p:ext uri="{BB962C8B-B14F-4D97-AF65-F5344CB8AC3E}">
        <p14:creationId xmlns:p14="http://schemas.microsoft.com/office/powerpoint/2010/main" val="268439189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83568" y="332656"/>
            <a:ext cx="7756263" cy="1054250"/>
          </a:xfrm>
        </p:spPr>
        <p:txBody>
          <a:bodyPr/>
          <a:lstStyle/>
          <a:p>
            <a:r>
              <a:rPr lang="en-NZ" sz="4000" dirty="0" smtClean="0"/>
              <a:t>Bateman’s &amp; Rudyard Kipling</a:t>
            </a:r>
            <a:endParaRPr lang="en-GB" sz="4000" dirty="0"/>
          </a:p>
        </p:txBody>
      </p:sp>
      <p:pic>
        <p:nvPicPr>
          <p:cNvPr id="512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882" y="2142340"/>
            <a:ext cx="6013582" cy="34468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a:xfrm>
            <a:off x="0" y="6152599"/>
            <a:ext cx="2133600" cy="365125"/>
          </a:xfrm>
        </p:spPr>
        <p:txBody>
          <a:bodyPr/>
          <a:lstStyle/>
          <a:p>
            <a:pPr algn="l"/>
            <a:fld id="{B0F8846E-F7D4-4698-8B85-1DB8FD198EEC}" type="slidenum">
              <a:rPr lang="en-GB" smtClean="0"/>
              <a:pPr algn="l"/>
              <a:t>21</a:t>
            </a:fld>
            <a:endParaRPr lang="en-GB"/>
          </a:p>
        </p:txBody>
      </p:sp>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84168" y="2142341"/>
            <a:ext cx="2974222" cy="20899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84168" y="4420731"/>
            <a:ext cx="3056028" cy="19144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6085632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07092"/>
            <a:ext cx="4345055" cy="6141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8888" y="3036818"/>
            <a:ext cx="4600983" cy="3488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B0F8846E-F7D4-4698-8B85-1DB8FD198EEC}" type="slidenum">
              <a:rPr lang="en-GB" smtClean="0"/>
              <a:t>22</a:t>
            </a:fld>
            <a:endParaRPr lang="en-GB"/>
          </a:p>
        </p:txBody>
      </p:sp>
      <p:pic>
        <p:nvPicPr>
          <p:cNvPr id="51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45055" y="233844"/>
            <a:ext cx="4714816" cy="24750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7104481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8892" y="-5858"/>
            <a:ext cx="6717887" cy="38884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a:xfrm>
            <a:off x="7036684" y="332656"/>
            <a:ext cx="2133600" cy="365125"/>
          </a:xfrm>
        </p:spPr>
        <p:txBody>
          <a:bodyPr/>
          <a:lstStyle/>
          <a:p>
            <a:fld id="{B0F8846E-F7D4-4698-8B85-1DB8FD198EEC}" type="slidenum">
              <a:rPr lang="en-GB" smtClean="0"/>
              <a:t>23</a:t>
            </a:fld>
            <a:endParaRPr lang="en-GB"/>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3333851"/>
            <a:ext cx="2601596" cy="35241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7416" y="3159801"/>
            <a:ext cx="5256584" cy="36688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0793781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472608" cy="405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9530" y="2348880"/>
            <a:ext cx="4134470" cy="3024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B0F8846E-F7D4-4698-8B85-1DB8FD198EEC}" type="slidenum">
              <a:rPr lang="en-GB" smtClean="0"/>
              <a:t>24</a:t>
            </a:fld>
            <a:endParaRPr lang="en-GB"/>
          </a:p>
        </p:txBody>
      </p:sp>
      <p:pic>
        <p:nvPicPr>
          <p:cNvPr id="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873" y="4053200"/>
            <a:ext cx="4958887" cy="28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2166346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NZ" sz="4000" dirty="0" err="1" smtClean="0"/>
              <a:t>Sissinghurst</a:t>
            </a:r>
            <a:r>
              <a:rPr lang="en-NZ" sz="4000" dirty="0" smtClean="0"/>
              <a:t> &amp;</a:t>
            </a:r>
            <a:br>
              <a:rPr lang="en-NZ" sz="4000" dirty="0" smtClean="0"/>
            </a:br>
            <a:r>
              <a:rPr lang="en-NZ" sz="4000" dirty="0" smtClean="0"/>
              <a:t>Vita Sackville-West</a:t>
            </a:r>
            <a:endParaRPr lang="en-GB" sz="4000" dirty="0"/>
          </a:p>
        </p:txBody>
      </p:sp>
      <p:pic>
        <p:nvPicPr>
          <p:cNvPr id="9219"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7504" y="2132856"/>
            <a:ext cx="5402867" cy="4176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B0F8846E-F7D4-4698-8B85-1DB8FD198EEC}" type="slidenum">
              <a:rPr lang="en-GB" smtClean="0"/>
              <a:t>25</a:t>
            </a:fld>
            <a:endParaRPr lang="en-GB"/>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2666" y="2000327"/>
            <a:ext cx="3391039" cy="22322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4208" y="4275065"/>
            <a:ext cx="1946614" cy="25926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9135928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4" y="111267"/>
            <a:ext cx="4500025" cy="3245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B0F8846E-F7D4-4698-8B85-1DB8FD198EEC}" type="slidenum">
              <a:rPr lang="en-GB" smtClean="0"/>
              <a:t>26</a:t>
            </a:fld>
            <a:endParaRPr lang="en-GB"/>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4" y="3219975"/>
            <a:ext cx="4322084" cy="36077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016" y="111267"/>
            <a:ext cx="4246595" cy="29928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9170" y="3272052"/>
            <a:ext cx="4688892" cy="3528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766326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724" y="24974"/>
            <a:ext cx="3287290" cy="4449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331" y="4725888"/>
            <a:ext cx="3502077" cy="2088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a:xfrm>
            <a:off x="6876256" y="6309320"/>
            <a:ext cx="2133600" cy="365125"/>
          </a:xfrm>
        </p:spPr>
        <p:txBody>
          <a:bodyPr/>
          <a:lstStyle/>
          <a:p>
            <a:fld id="{B0F8846E-F7D4-4698-8B85-1DB8FD198EEC}" type="slidenum">
              <a:rPr lang="en-GB" smtClean="0"/>
              <a:t>27</a:t>
            </a:fld>
            <a:endParaRPr lang="en-GB"/>
          </a:p>
        </p:txBody>
      </p:sp>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1920" y="188640"/>
            <a:ext cx="4672419" cy="6309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1565923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404813"/>
            <a:ext cx="4257675" cy="5800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466725"/>
            <a:ext cx="3924300" cy="5676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B0F8846E-F7D4-4698-8B85-1DB8FD198EEC}" type="slidenum">
              <a:rPr lang="en-GB" smtClean="0"/>
              <a:t>28</a:t>
            </a:fld>
            <a:endParaRPr lang="en-GB"/>
          </a:p>
        </p:txBody>
      </p:sp>
    </p:spTree>
    <p:extLst>
      <p:ext uri="{BB962C8B-B14F-4D97-AF65-F5344CB8AC3E}">
        <p14:creationId xmlns:p14="http://schemas.microsoft.com/office/powerpoint/2010/main" val="336080823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4727"/>
            <a:ext cx="5004048" cy="34972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a:xfrm>
            <a:off x="6986380" y="188640"/>
            <a:ext cx="2133600" cy="365125"/>
          </a:xfrm>
        </p:spPr>
        <p:txBody>
          <a:bodyPr/>
          <a:lstStyle/>
          <a:p>
            <a:fld id="{B0F8846E-F7D4-4698-8B85-1DB8FD198EEC}" type="slidenum">
              <a:rPr lang="en-GB" smtClean="0"/>
              <a:t>29</a:t>
            </a:fld>
            <a:endParaRPr lang="en-GB"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4527" y="3013975"/>
            <a:ext cx="5394868" cy="38081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9952416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pic>
        <p:nvPicPr>
          <p:cNvPr id="1026" name="Picture 2" descr="Image result for virginia woolf image">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76256" y="3789040"/>
            <a:ext cx="2157791" cy="2952328"/>
          </a:xfrm>
          <a:prstGeom prst="rect">
            <a:avLst/>
          </a:prstGeom>
          <a:noFill/>
          <a:extLst>
            <a:ext uri="{909E8E84-426E-40DD-AFC4-6F175D3DCCD1}">
              <a14:hiddenFill xmlns:a14="http://schemas.microsoft.com/office/drawing/2010/main">
                <a:solidFill>
                  <a:srgbClr val="FFFFFF"/>
                </a:solidFill>
              </a14:hiddenFill>
            </a:ext>
          </a:extLst>
        </p:spPr>
      </p:pic>
      <p:sp>
        <p:nvSpPr>
          <p:cNvPr id="2" name="Content Placeholder 1"/>
          <p:cNvSpPr>
            <a:spLocks noGrp="1"/>
          </p:cNvSpPr>
          <p:nvPr>
            <p:ph idx="1"/>
          </p:nvPr>
        </p:nvSpPr>
        <p:spPr>
          <a:xfrm>
            <a:off x="699247" y="2248347"/>
            <a:ext cx="8049217" cy="3877815"/>
          </a:xfrm>
        </p:spPr>
        <p:txBody>
          <a:bodyPr>
            <a:normAutofit fontScale="70000" lnSpcReduction="20000"/>
          </a:bodyPr>
          <a:lstStyle/>
          <a:p>
            <a:pPr marL="0" indent="0">
              <a:lnSpc>
                <a:spcPct val="120000"/>
              </a:lnSpc>
              <a:buNone/>
            </a:pPr>
            <a:r>
              <a:rPr lang="en-NZ" dirty="0" smtClean="0">
                <a:solidFill>
                  <a:schemeClr val="tx1"/>
                </a:solidFill>
                <a:latin typeface="+mj-lt"/>
              </a:rPr>
              <a:t>Virginia Woolf’s </a:t>
            </a:r>
            <a:r>
              <a:rPr lang="en-NZ" i="1" dirty="0" smtClean="0">
                <a:solidFill>
                  <a:schemeClr val="tx1"/>
                </a:solidFill>
                <a:latin typeface="+mj-lt"/>
              </a:rPr>
              <a:t>TLS</a:t>
            </a:r>
            <a:r>
              <a:rPr lang="en-NZ" dirty="0" smtClean="0">
                <a:solidFill>
                  <a:schemeClr val="tx1"/>
                </a:solidFill>
                <a:latin typeface="+mj-lt"/>
              </a:rPr>
              <a:t> book review </a:t>
            </a:r>
            <a:r>
              <a:rPr lang="en-NZ" i="1" dirty="0" smtClean="0">
                <a:solidFill>
                  <a:schemeClr val="tx1"/>
                </a:solidFill>
                <a:latin typeface="+mj-lt"/>
              </a:rPr>
              <a:t>Literary </a:t>
            </a:r>
            <a:r>
              <a:rPr lang="en-NZ" i="1" dirty="0">
                <a:solidFill>
                  <a:schemeClr val="tx1"/>
                </a:solidFill>
                <a:latin typeface="+mj-lt"/>
              </a:rPr>
              <a:t>Geography </a:t>
            </a:r>
            <a:r>
              <a:rPr lang="en-NZ" dirty="0">
                <a:solidFill>
                  <a:schemeClr val="tx1"/>
                </a:solidFill>
                <a:latin typeface="+mj-lt"/>
              </a:rPr>
              <a:t>(1905) </a:t>
            </a:r>
            <a:r>
              <a:rPr lang="en-NZ" dirty="0" smtClean="0">
                <a:solidFill>
                  <a:schemeClr val="tx1"/>
                </a:solidFill>
                <a:latin typeface="+mj-lt"/>
              </a:rPr>
              <a:t>of two literary guidebooks acknowledges:</a:t>
            </a:r>
          </a:p>
          <a:p>
            <a:pPr marL="0" indent="0">
              <a:lnSpc>
                <a:spcPct val="120000"/>
              </a:lnSpc>
              <a:buNone/>
            </a:pPr>
            <a:r>
              <a:rPr lang="en-NZ" dirty="0">
                <a:solidFill>
                  <a:schemeClr val="tx1"/>
                </a:solidFill>
                <a:latin typeface="+mj-lt"/>
              </a:rPr>
              <a:t>W</a:t>
            </a:r>
            <a:r>
              <a:rPr lang="en-NZ" dirty="0" smtClean="0">
                <a:solidFill>
                  <a:schemeClr val="tx1"/>
                </a:solidFill>
                <a:latin typeface="+mj-lt"/>
              </a:rPr>
              <a:t>e are both “pilgrims from sentiment” and “scientific in our pilgrimage” to understand the influence of an author’s surroundings upon their writing.</a:t>
            </a:r>
          </a:p>
          <a:p>
            <a:pPr marL="0" indent="0">
              <a:buNone/>
            </a:pPr>
            <a:endParaRPr lang="en-NZ" dirty="0" smtClean="0">
              <a:solidFill>
                <a:schemeClr val="tx1"/>
              </a:solidFill>
              <a:latin typeface="+mj-lt"/>
            </a:endParaRPr>
          </a:p>
          <a:p>
            <a:pPr marL="0" indent="0">
              <a:buNone/>
            </a:pPr>
            <a:r>
              <a:rPr lang="en-NZ" dirty="0" smtClean="0">
                <a:solidFill>
                  <a:schemeClr val="tx1"/>
                </a:solidFill>
                <a:latin typeface="+mj-lt"/>
              </a:rPr>
              <a:t>But she warns:</a:t>
            </a:r>
          </a:p>
          <a:p>
            <a:pPr marL="0" indent="0">
              <a:buNone/>
            </a:pPr>
            <a:r>
              <a:rPr lang="en-NZ" dirty="0" smtClean="0">
                <a:solidFill>
                  <a:schemeClr val="tx1"/>
                </a:solidFill>
                <a:latin typeface="+mj-lt"/>
              </a:rPr>
              <a:t> “a writer’s country is a territory within his own brain; </a:t>
            </a:r>
          </a:p>
          <a:p>
            <a:pPr marL="0" indent="0">
              <a:buNone/>
            </a:pPr>
            <a:r>
              <a:rPr lang="en-NZ" dirty="0" smtClean="0">
                <a:solidFill>
                  <a:schemeClr val="tx1"/>
                </a:solidFill>
                <a:latin typeface="+mj-lt"/>
              </a:rPr>
              <a:t>and we run the risk of disillusionment if we try and</a:t>
            </a:r>
          </a:p>
          <a:p>
            <a:pPr marL="0" indent="0">
              <a:buNone/>
            </a:pPr>
            <a:r>
              <a:rPr lang="en-NZ" dirty="0" smtClean="0">
                <a:solidFill>
                  <a:schemeClr val="tx1"/>
                </a:solidFill>
                <a:latin typeface="+mj-lt"/>
              </a:rPr>
              <a:t> turn such phantom cities into tangible brick and mortar.”</a:t>
            </a:r>
          </a:p>
          <a:p>
            <a:pPr marL="0" indent="0">
              <a:buNone/>
            </a:pPr>
            <a:endParaRPr lang="en-NZ" dirty="0" smtClean="0">
              <a:solidFill>
                <a:schemeClr val="tx1"/>
              </a:solidFill>
              <a:latin typeface="+mj-lt"/>
            </a:endParaRPr>
          </a:p>
          <a:p>
            <a:pPr marL="0" indent="0">
              <a:buNone/>
            </a:pPr>
            <a:r>
              <a:rPr lang="en-NZ" sz="2600" dirty="0" smtClean="0">
                <a:solidFill>
                  <a:schemeClr val="tx1"/>
                </a:solidFill>
              </a:rPr>
              <a:t>Would Woolf be amused literary tourism</a:t>
            </a:r>
          </a:p>
          <a:p>
            <a:pPr marL="0" indent="0">
              <a:buNone/>
            </a:pPr>
            <a:r>
              <a:rPr lang="en-NZ" sz="2600" dirty="0">
                <a:solidFill>
                  <a:schemeClr val="tx1"/>
                </a:solidFill>
              </a:rPr>
              <a:t>t</a:t>
            </a:r>
            <a:r>
              <a:rPr lang="en-NZ" sz="2600" dirty="0" smtClean="0">
                <a:solidFill>
                  <a:schemeClr val="tx1"/>
                </a:solidFill>
              </a:rPr>
              <a:t>oday includes her own home?</a:t>
            </a:r>
            <a:endParaRPr lang="en-GB" sz="2600" dirty="0">
              <a:solidFill>
                <a:schemeClr val="tx1"/>
              </a:solidFill>
            </a:endParaRPr>
          </a:p>
        </p:txBody>
      </p:sp>
      <p:sp>
        <p:nvSpPr>
          <p:cNvPr id="3" name="Title 2"/>
          <p:cNvSpPr>
            <a:spLocks noGrp="1"/>
          </p:cNvSpPr>
          <p:nvPr>
            <p:ph type="title"/>
          </p:nvPr>
        </p:nvSpPr>
        <p:spPr/>
        <p:txBody>
          <a:bodyPr/>
          <a:lstStyle/>
          <a:p>
            <a:r>
              <a:rPr lang="en-NZ" sz="3600" b="1" dirty="0" smtClean="0"/>
              <a:t>Nothing New in Literary Pilgrimage</a:t>
            </a:r>
            <a:endParaRPr lang="en-GB" sz="3600" b="1" dirty="0"/>
          </a:p>
        </p:txBody>
      </p:sp>
      <p:sp>
        <p:nvSpPr>
          <p:cNvPr id="4" name="Slide Number Placeholder 3"/>
          <p:cNvSpPr>
            <a:spLocks noGrp="1"/>
          </p:cNvSpPr>
          <p:nvPr>
            <p:ph type="sldNum" sz="quarter" idx="12"/>
          </p:nvPr>
        </p:nvSpPr>
        <p:spPr/>
        <p:txBody>
          <a:bodyPr/>
          <a:lstStyle/>
          <a:p>
            <a:fld id="{B0F8846E-F7D4-4698-8B85-1DB8FD198EEC}" type="slidenum">
              <a:rPr lang="en-GB" smtClean="0"/>
              <a:t>3</a:t>
            </a:fld>
            <a:endParaRPr lang="en-GB"/>
          </a:p>
        </p:txBody>
      </p:sp>
    </p:spTree>
    <p:extLst>
      <p:ext uri="{BB962C8B-B14F-4D97-AF65-F5344CB8AC3E}">
        <p14:creationId xmlns:p14="http://schemas.microsoft.com/office/powerpoint/2010/main" val="50018183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785991" y="1125122"/>
            <a:ext cx="5865876" cy="39604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8886" y="190453"/>
            <a:ext cx="4418086" cy="35790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5603" y="3861048"/>
            <a:ext cx="4280917" cy="2814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B0F8846E-F7D4-4698-8B85-1DB8FD198EEC}" type="slidenum">
              <a:rPr lang="en-GB" smtClean="0"/>
              <a:t>30</a:t>
            </a:fld>
            <a:endParaRPr lang="en-GB"/>
          </a:p>
        </p:txBody>
      </p:sp>
    </p:spTree>
    <p:extLst>
      <p:ext uri="{BB962C8B-B14F-4D97-AF65-F5344CB8AC3E}">
        <p14:creationId xmlns:p14="http://schemas.microsoft.com/office/powerpoint/2010/main" val="204277811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548680"/>
            <a:ext cx="4766458" cy="30859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112" y="116632"/>
            <a:ext cx="3432133" cy="4248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descr="Cover image for Gardening at Sissinghurs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53" y="4005064"/>
            <a:ext cx="2608992" cy="253072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over image for Sissinghurst : Vita Sackville-West and the creation of a garde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5855" y="4043069"/>
            <a:ext cx="1887855" cy="2631157"/>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a:xfrm>
            <a:off x="6979491" y="6466546"/>
            <a:ext cx="2133600" cy="365125"/>
          </a:xfrm>
        </p:spPr>
        <p:txBody>
          <a:bodyPr/>
          <a:lstStyle/>
          <a:p>
            <a:fld id="{B0F8846E-F7D4-4698-8B85-1DB8FD198EEC}" type="slidenum">
              <a:rPr lang="en-GB" smtClean="0"/>
              <a:t>31</a:t>
            </a:fld>
            <a:endParaRPr lang="en-GB" dirty="0"/>
          </a:p>
        </p:txBody>
      </p:sp>
      <p:pic>
        <p:nvPicPr>
          <p:cNvPr id="6146" name="Picture 2" descr="Cover image for Sissinghurst : an unfinished histor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95423" y="4509120"/>
            <a:ext cx="1410943" cy="2170683"/>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Cover image for Planting schemes from Sissinghurs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93079" y="4442333"/>
            <a:ext cx="1868407" cy="20934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344032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NZ" sz="4000" dirty="0" smtClean="0"/>
              <a:t>Monk’s House</a:t>
            </a:r>
            <a:br>
              <a:rPr lang="en-NZ" sz="4000" dirty="0" smtClean="0"/>
            </a:br>
            <a:r>
              <a:rPr lang="en-NZ" sz="4000" dirty="0" smtClean="0"/>
              <a:t>and Virginia Woolf</a:t>
            </a:r>
            <a:endParaRPr lang="en-GB" sz="4000" dirty="0"/>
          </a:p>
        </p:txBody>
      </p:sp>
      <p:pic>
        <p:nvPicPr>
          <p:cNvPr id="1843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0" y="2060848"/>
            <a:ext cx="5630953" cy="4176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B0F8846E-F7D4-4698-8B85-1DB8FD198EEC}" type="slidenum">
              <a:rPr lang="en-GB" smtClean="0"/>
              <a:t>32</a:t>
            </a:fld>
            <a:endParaRPr lang="en-GB"/>
          </a:p>
        </p:txBody>
      </p:sp>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176" y="2132856"/>
            <a:ext cx="2494155" cy="39090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1933934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00" y="2225614"/>
            <a:ext cx="6193904" cy="46085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B0F8846E-F7D4-4698-8B85-1DB8FD198EEC}" type="slidenum">
              <a:rPr lang="en-GB" smtClean="0"/>
              <a:t>33</a:t>
            </a:fld>
            <a:endParaRPr lang="en-GB"/>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179156"/>
            <a:ext cx="4142285" cy="3528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6409217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0F8846E-F7D4-4698-8B85-1DB8FD198EEC}" type="slidenum">
              <a:rPr lang="en-GB" smtClean="0"/>
              <a:t>34</a:t>
            </a:fld>
            <a:endParaRPr lang="en-GB"/>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103" y="116632"/>
            <a:ext cx="4484935" cy="3167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34280"/>
            <a:ext cx="4092454" cy="54505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9652" y="3429000"/>
            <a:ext cx="1967836" cy="32298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3648965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6632"/>
            <a:ext cx="4648938" cy="36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a:xfrm>
            <a:off x="6876256" y="133253"/>
            <a:ext cx="2133600" cy="365125"/>
          </a:xfrm>
        </p:spPr>
        <p:txBody>
          <a:bodyPr/>
          <a:lstStyle/>
          <a:p>
            <a:fld id="{B0F8846E-F7D4-4698-8B85-1DB8FD198EEC}" type="slidenum">
              <a:rPr lang="en-GB" smtClean="0"/>
              <a:t>35</a:t>
            </a:fld>
            <a:endParaRPr lang="en-GB"/>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1920" y="3256073"/>
            <a:ext cx="5122278" cy="35888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0167" y="3140967"/>
            <a:ext cx="1962290" cy="3598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148064" y="1547500"/>
            <a:ext cx="3528392" cy="369332"/>
          </a:xfrm>
          <a:prstGeom prst="rect">
            <a:avLst/>
          </a:prstGeom>
          <a:noFill/>
        </p:spPr>
        <p:txBody>
          <a:bodyPr wrap="square" rtlCol="0">
            <a:spAutoFit/>
          </a:bodyPr>
          <a:lstStyle/>
          <a:p>
            <a:r>
              <a:rPr lang="en-NZ" dirty="0" smtClean="0"/>
              <a:t>Virginia Woolf’s Writing Shed</a:t>
            </a:r>
            <a:endParaRPr lang="en-GB" dirty="0"/>
          </a:p>
        </p:txBody>
      </p:sp>
    </p:spTree>
    <p:extLst>
      <p:ext uri="{BB962C8B-B14F-4D97-AF65-F5344CB8AC3E}">
        <p14:creationId xmlns:p14="http://schemas.microsoft.com/office/powerpoint/2010/main" val="216595613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016" y="526293"/>
            <a:ext cx="4295775" cy="579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5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526293"/>
            <a:ext cx="4229100" cy="5743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B0F8846E-F7D4-4698-8B85-1DB8FD198EEC}" type="slidenum">
              <a:rPr lang="en-GB" smtClean="0"/>
              <a:t>36</a:t>
            </a:fld>
            <a:endParaRPr lang="en-GB"/>
          </a:p>
        </p:txBody>
      </p:sp>
    </p:spTree>
    <p:extLst>
      <p:ext uri="{BB962C8B-B14F-4D97-AF65-F5344CB8AC3E}">
        <p14:creationId xmlns:p14="http://schemas.microsoft.com/office/powerpoint/2010/main" val="98973705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8104" y="129834"/>
            <a:ext cx="3351438" cy="3384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B0F8846E-F7D4-4698-8B85-1DB8FD198EEC}" type="slidenum">
              <a:rPr lang="en-GB" smtClean="0"/>
              <a:t>37</a:t>
            </a:fld>
            <a:endParaRPr lang="en-GB"/>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1" y="18225"/>
            <a:ext cx="3312368" cy="44287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descr="Cover image for Virginia Woolf : art, life and vis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3717032"/>
            <a:ext cx="2285627" cy="296834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over image for Virginia Woolf's garden : the story of the garden at Monk's hous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31029" y="3805059"/>
            <a:ext cx="2477075" cy="288032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724128" y="3514210"/>
            <a:ext cx="3312368" cy="646331"/>
          </a:xfrm>
          <a:prstGeom prst="rect">
            <a:avLst/>
          </a:prstGeom>
          <a:noFill/>
        </p:spPr>
        <p:txBody>
          <a:bodyPr wrap="square" rtlCol="0">
            <a:spAutoFit/>
          </a:bodyPr>
          <a:lstStyle/>
          <a:p>
            <a:pPr algn="r"/>
            <a:r>
              <a:rPr lang="en-NZ" dirty="0" smtClean="0"/>
              <a:t>Booklet available at Monk’s House</a:t>
            </a:r>
            <a:endParaRPr lang="en-GB" dirty="0"/>
          </a:p>
        </p:txBody>
      </p:sp>
    </p:spTree>
    <p:extLst>
      <p:ext uri="{BB962C8B-B14F-4D97-AF65-F5344CB8AC3E}">
        <p14:creationId xmlns:p14="http://schemas.microsoft.com/office/powerpoint/2010/main" val="320881575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NZ" dirty="0" smtClean="0"/>
              <a:t>Literary </a:t>
            </a:r>
            <a:r>
              <a:rPr lang="en-NZ" dirty="0"/>
              <a:t>Festivals</a:t>
            </a:r>
            <a:endParaRPr lang="en-GB" dirty="0"/>
          </a:p>
        </p:txBody>
      </p:sp>
      <p:sp>
        <p:nvSpPr>
          <p:cNvPr id="4" name="Rectangle 3"/>
          <p:cNvSpPr/>
          <p:nvPr/>
        </p:nvSpPr>
        <p:spPr>
          <a:xfrm>
            <a:off x="827584" y="2827138"/>
            <a:ext cx="4572000" cy="2677656"/>
          </a:xfrm>
          <a:prstGeom prst="rect">
            <a:avLst/>
          </a:prstGeom>
        </p:spPr>
        <p:txBody>
          <a:bodyPr>
            <a:spAutoFit/>
          </a:bodyPr>
          <a:lstStyle/>
          <a:p>
            <a:r>
              <a:rPr lang="en-NZ" sz="2800" dirty="0" smtClean="0"/>
              <a:t>There are over </a:t>
            </a:r>
            <a:r>
              <a:rPr lang="en-NZ" sz="2800" dirty="0"/>
              <a:t>350 Literary Festivals </a:t>
            </a:r>
            <a:r>
              <a:rPr lang="en-NZ" sz="2800" dirty="0" smtClean="0"/>
              <a:t>each year in the UK, mostly attracting locals and domestic tourists</a:t>
            </a:r>
          </a:p>
          <a:p>
            <a:endParaRPr lang="en-NZ" sz="2800"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2067" y="2132856"/>
            <a:ext cx="3002144" cy="3816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Slide Number Placeholder 5"/>
          <p:cNvSpPr>
            <a:spLocks noGrp="1"/>
          </p:cNvSpPr>
          <p:nvPr>
            <p:ph type="sldNum" sz="quarter" idx="12"/>
          </p:nvPr>
        </p:nvSpPr>
        <p:spPr/>
        <p:txBody>
          <a:bodyPr/>
          <a:lstStyle/>
          <a:p>
            <a:fld id="{B0F8846E-F7D4-4698-8B85-1DB8FD198EEC}" type="slidenum">
              <a:rPr lang="en-GB" smtClean="0"/>
              <a:t>38</a:t>
            </a:fld>
            <a:endParaRPr lang="en-GB"/>
          </a:p>
        </p:txBody>
      </p:sp>
      <p:sp>
        <p:nvSpPr>
          <p:cNvPr id="7" name="TextBox 6"/>
          <p:cNvSpPr txBox="1"/>
          <p:nvPr/>
        </p:nvSpPr>
        <p:spPr>
          <a:xfrm>
            <a:off x="4903782" y="6134232"/>
            <a:ext cx="3550429" cy="646331"/>
          </a:xfrm>
          <a:prstGeom prst="rect">
            <a:avLst/>
          </a:prstGeom>
          <a:noFill/>
        </p:spPr>
        <p:txBody>
          <a:bodyPr wrap="square" rtlCol="0">
            <a:spAutoFit/>
          </a:bodyPr>
          <a:lstStyle/>
          <a:p>
            <a:r>
              <a:rPr lang="en-NZ" dirty="0" smtClean="0"/>
              <a:t>Chipping </a:t>
            </a:r>
            <a:r>
              <a:rPr lang="en-NZ" dirty="0" err="1" smtClean="0"/>
              <a:t>Campden’s</a:t>
            </a:r>
            <a:r>
              <a:rPr lang="en-NZ" dirty="0" smtClean="0"/>
              <a:t> annual </a:t>
            </a:r>
          </a:p>
          <a:p>
            <a:r>
              <a:rPr lang="en-NZ" dirty="0" smtClean="0"/>
              <a:t>week- long </a:t>
            </a:r>
            <a:r>
              <a:rPr lang="en-NZ" dirty="0"/>
              <a:t>l</a:t>
            </a:r>
            <a:r>
              <a:rPr lang="en-NZ" dirty="0" smtClean="0"/>
              <a:t>iterature </a:t>
            </a:r>
            <a:r>
              <a:rPr lang="en-NZ" dirty="0"/>
              <a:t>f</a:t>
            </a:r>
            <a:r>
              <a:rPr lang="en-NZ" dirty="0" smtClean="0"/>
              <a:t>estival</a:t>
            </a:r>
            <a:endParaRPr lang="en-GB" dirty="0"/>
          </a:p>
        </p:txBody>
      </p:sp>
    </p:spTree>
    <p:extLst>
      <p:ext uri="{BB962C8B-B14F-4D97-AF65-F5344CB8AC3E}">
        <p14:creationId xmlns:p14="http://schemas.microsoft.com/office/powerpoint/2010/main" val="17933979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611560" y="6296174"/>
            <a:ext cx="3816424" cy="545267"/>
          </a:xfrm>
        </p:spPr>
        <p:txBody>
          <a:bodyPr>
            <a:normAutofit/>
          </a:bodyPr>
          <a:lstStyle/>
          <a:p>
            <a:r>
              <a:rPr lang="en-GB" sz="1800" b="1" dirty="0"/>
              <a:t>http://</a:t>
            </a:r>
            <a:r>
              <a:rPr lang="en-GB" sz="1800" b="1" dirty="0" smtClean="0"/>
              <a:t>www.literaryfestivals.co.uk</a:t>
            </a:r>
            <a:endParaRPr lang="en-GB" sz="1800" b="1" dirty="0"/>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9512" y="0"/>
            <a:ext cx="4896544" cy="61119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5436096" y="116632"/>
            <a:ext cx="3240360" cy="1354217"/>
          </a:xfrm>
          <a:prstGeom prst="rect">
            <a:avLst/>
          </a:prstGeom>
          <a:noFill/>
        </p:spPr>
        <p:txBody>
          <a:bodyPr wrap="square" rtlCol="0">
            <a:spAutoFit/>
          </a:bodyPr>
          <a:lstStyle/>
          <a:p>
            <a:pPr algn="r"/>
            <a:r>
              <a:rPr lang="en-NZ" sz="3200" dirty="0" smtClean="0">
                <a:latin typeface="+mj-lt"/>
              </a:rPr>
              <a:t>Finding </a:t>
            </a:r>
            <a:r>
              <a:rPr lang="en-NZ" sz="3200" dirty="0">
                <a:latin typeface="+mj-lt"/>
              </a:rPr>
              <a:t>a L</a:t>
            </a:r>
            <a:r>
              <a:rPr lang="en-NZ" sz="3200" dirty="0" smtClean="0">
                <a:latin typeface="+mj-lt"/>
              </a:rPr>
              <a:t>iterary </a:t>
            </a:r>
            <a:r>
              <a:rPr lang="en-NZ" sz="3200" dirty="0">
                <a:latin typeface="+mj-lt"/>
              </a:rPr>
              <a:t>F</a:t>
            </a:r>
            <a:r>
              <a:rPr lang="en-NZ" sz="3200" dirty="0" smtClean="0">
                <a:latin typeface="+mj-lt"/>
              </a:rPr>
              <a:t>estival</a:t>
            </a:r>
            <a:r>
              <a:rPr lang="en-NZ" dirty="0"/>
              <a:t/>
            </a:r>
            <a:br>
              <a:rPr lang="en-NZ" dirty="0"/>
            </a:br>
            <a:endParaRPr lang="en-GB" dirty="0"/>
          </a:p>
        </p:txBody>
      </p:sp>
      <p:sp>
        <p:nvSpPr>
          <p:cNvPr id="9" name="TextBox 8"/>
          <p:cNvSpPr txBox="1"/>
          <p:nvPr/>
        </p:nvSpPr>
        <p:spPr>
          <a:xfrm>
            <a:off x="5724128" y="1470849"/>
            <a:ext cx="2952328" cy="5355312"/>
          </a:xfrm>
          <a:prstGeom prst="rect">
            <a:avLst/>
          </a:prstGeom>
          <a:noFill/>
        </p:spPr>
        <p:txBody>
          <a:bodyPr wrap="square" rtlCol="0">
            <a:spAutoFit/>
          </a:bodyPr>
          <a:lstStyle/>
          <a:p>
            <a:pPr marL="285750" indent="-285750">
              <a:buFont typeface="Wingdings" panose="05000000000000000000" pitchFamily="2" charset="2"/>
              <a:buChar char="v"/>
            </a:pPr>
            <a:r>
              <a:rPr lang="en-NZ" dirty="0" smtClean="0">
                <a:latin typeface="+mj-lt"/>
              </a:rPr>
              <a:t>Timing: most run March to October</a:t>
            </a:r>
          </a:p>
          <a:p>
            <a:pPr marL="285750" indent="-285750">
              <a:buFont typeface="Wingdings" panose="05000000000000000000" pitchFamily="2" charset="2"/>
              <a:buChar char="v"/>
            </a:pPr>
            <a:endParaRPr lang="en-NZ" dirty="0">
              <a:latin typeface="+mj-lt"/>
            </a:endParaRPr>
          </a:p>
          <a:p>
            <a:pPr marL="285750" indent="-285750">
              <a:buFont typeface="Wingdings" panose="05000000000000000000" pitchFamily="2" charset="2"/>
              <a:buChar char="v"/>
            </a:pPr>
            <a:r>
              <a:rPr lang="en-NZ" dirty="0" smtClean="0">
                <a:latin typeface="+mj-lt"/>
              </a:rPr>
              <a:t>Themes : Some Linked to Specific Writers</a:t>
            </a:r>
          </a:p>
          <a:p>
            <a:pPr marL="285750" indent="-285750">
              <a:buFont typeface="Wingdings" panose="05000000000000000000" pitchFamily="2" charset="2"/>
              <a:buChar char="v"/>
            </a:pPr>
            <a:endParaRPr lang="en-NZ" dirty="0" smtClean="0">
              <a:latin typeface="+mj-lt"/>
            </a:endParaRPr>
          </a:p>
          <a:p>
            <a:pPr marL="285750" indent="-285750">
              <a:buFont typeface="Wingdings" panose="05000000000000000000" pitchFamily="2" charset="2"/>
              <a:buChar char="v"/>
            </a:pPr>
            <a:r>
              <a:rPr lang="en-NZ" dirty="0" smtClean="0">
                <a:latin typeface="+mj-lt"/>
              </a:rPr>
              <a:t>Levels: e.g. Children’s,</a:t>
            </a:r>
          </a:p>
          <a:p>
            <a:pPr marL="285750" indent="-285750">
              <a:buFont typeface="Wingdings" panose="05000000000000000000" pitchFamily="2" charset="2"/>
              <a:buChar char="v"/>
            </a:pPr>
            <a:endParaRPr lang="en-NZ" dirty="0">
              <a:latin typeface="+mj-lt"/>
            </a:endParaRPr>
          </a:p>
          <a:p>
            <a:pPr marL="285750" indent="-285750">
              <a:buFont typeface="Wingdings" panose="05000000000000000000" pitchFamily="2" charset="2"/>
              <a:buChar char="v"/>
            </a:pPr>
            <a:r>
              <a:rPr lang="en-NZ" dirty="0" smtClean="0">
                <a:latin typeface="+mj-lt"/>
              </a:rPr>
              <a:t>International focus or Local  Town or City</a:t>
            </a:r>
          </a:p>
          <a:p>
            <a:pPr marL="285750" indent="-285750">
              <a:buFont typeface="Wingdings" panose="05000000000000000000" pitchFamily="2" charset="2"/>
              <a:buChar char="v"/>
            </a:pPr>
            <a:endParaRPr lang="en-NZ" dirty="0">
              <a:latin typeface="+mj-lt"/>
            </a:endParaRPr>
          </a:p>
          <a:p>
            <a:pPr marL="285750" indent="-285750">
              <a:buFont typeface="Wingdings" panose="05000000000000000000" pitchFamily="2" charset="2"/>
              <a:buChar char="v"/>
            </a:pPr>
            <a:r>
              <a:rPr lang="en-NZ" dirty="0" smtClean="0">
                <a:latin typeface="+mj-lt"/>
              </a:rPr>
              <a:t>Use local buildings, or stately homes, or big marquees</a:t>
            </a:r>
          </a:p>
          <a:p>
            <a:pPr marL="285750" indent="-285750">
              <a:buFont typeface="Wingdings" panose="05000000000000000000" pitchFamily="2" charset="2"/>
              <a:buChar char="v"/>
            </a:pPr>
            <a:endParaRPr lang="en-NZ" dirty="0">
              <a:latin typeface="+mj-lt"/>
            </a:endParaRPr>
          </a:p>
          <a:p>
            <a:pPr marL="285750" indent="-285750">
              <a:buFont typeface="Wingdings" panose="05000000000000000000" pitchFamily="2" charset="2"/>
              <a:buChar char="v"/>
            </a:pPr>
            <a:r>
              <a:rPr lang="en-NZ" dirty="0" smtClean="0">
                <a:latin typeface="+mj-lt"/>
                <a:cs typeface="Times New Roman"/>
              </a:rPr>
              <a:t>££ Some very pricey</a:t>
            </a:r>
            <a:endParaRPr lang="en-NZ" dirty="0" smtClean="0">
              <a:latin typeface="+mj-lt"/>
            </a:endParaRPr>
          </a:p>
          <a:p>
            <a:pPr marL="285750" indent="-285750">
              <a:buFont typeface="Wingdings" panose="05000000000000000000" pitchFamily="2" charset="2"/>
              <a:buChar char="v"/>
            </a:pPr>
            <a:endParaRPr lang="en-NZ" dirty="0">
              <a:latin typeface="+mj-lt"/>
            </a:endParaRPr>
          </a:p>
          <a:p>
            <a:pPr marL="285750" indent="-285750">
              <a:buFont typeface="Wingdings" panose="05000000000000000000" pitchFamily="2" charset="2"/>
              <a:buChar char="v"/>
            </a:pPr>
            <a:r>
              <a:rPr lang="en-NZ" dirty="0" smtClean="0">
                <a:latin typeface="+mj-lt"/>
              </a:rPr>
              <a:t>Available nearby accommodation</a:t>
            </a:r>
          </a:p>
        </p:txBody>
      </p:sp>
    </p:spTree>
    <p:extLst>
      <p:ext uri="{BB962C8B-B14F-4D97-AF65-F5344CB8AC3E}">
        <p14:creationId xmlns:p14="http://schemas.microsoft.com/office/powerpoint/2010/main" val="31885949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48713" y="5949280"/>
            <a:ext cx="5774325" cy="830997"/>
          </a:xfrm>
          <a:prstGeom prst="rect">
            <a:avLst/>
          </a:prstGeom>
          <a:noFill/>
        </p:spPr>
        <p:txBody>
          <a:bodyPr wrap="square" rtlCol="0">
            <a:spAutoFit/>
          </a:bodyPr>
          <a:lstStyle/>
          <a:p>
            <a:r>
              <a:rPr lang="en-GB" sz="2400" b="1" dirty="0" smtClean="0">
                <a:latin typeface="+mj-lt"/>
              </a:rPr>
              <a:t>https://www.visitengland.com/things-to-do/literary-inspired-weekend</a:t>
            </a:r>
            <a:r>
              <a:rPr lang="en-GB" sz="2400" dirty="0" smtClean="0"/>
              <a:t>#</a:t>
            </a:r>
            <a:endParaRPr lang="en-GB" sz="2400"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7953" y="1381425"/>
            <a:ext cx="5661584" cy="41288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Box 2"/>
          <p:cNvSpPr txBox="1"/>
          <p:nvPr/>
        </p:nvSpPr>
        <p:spPr>
          <a:xfrm>
            <a:off x="899592" y="404664"/>
            <a:ext cx="8064897" cy="707886"/>
          </a:xfrm>
          <a:prstGeom prst="rect">
            <a:avLst/>
          </a:prstGeom>
          <a:noFill/>
        </p:spPr>
        <p:txBody>
          <a:bodyPr wrap="square" rtlCol="0">
            <a:spAutoFit/>
          </a:bodyPr>
          <a:lstStyle/>
          <a:p>
            <a:pPr algn="ctr"/>
            <a:r>
              <a:rPr lang="en-NZ" sz="4000" dirty="0" smtClean="0">
                <a:solidFill>
                  <a:schemeClr val="tx2"/>
                </a:solidFill>
                <a:latin typeface="+mj-lt"/>
              </a:rPr>
              <a:t>Where to Start With Planning  </a:t>
            </a:r>
            <a:endParaRPr lang="en-GB" sz="4000" dirty="0">
              <a:solidFill>
                <a:schemeClr val="tx2"/>
              </a:solidFill>
              <a:latin typeface="+mj-lt"/>
            </a:endParaRPr>
          </a:p>
        </p:txBody>
      </p:sp>
      <p:pic>
        <p:nvPicPr>
          <p:cNvPr id="12290" name="Picture 2" descr="Cover image for A reader's guide to writers Britai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556792"/>
            <a:ext cx="2407331" cy="3426806"/>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B0F8846E-F7D4-4698-8B85-1DB8FD198EEC}" type="slidenum">
              <a:rPr lang="en-GB" smtClean="0"/>
              <a:t>4</a:t>
            </a:fld>
            <a:endParaRPr lang="en-GB"/>
          </a:p>
        </p:txBody>
      </p:sp>
    </p:spTree>
    <p:extLst>
      <p:ext uri="{BB962C8B-B14F-4D97-AF65-F5344CB8AC3E}">
        <p14:creationId xmlns:p14="http://schemas.microsoft.com/office/powerpoint/2010/main" val="369918063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759" y="116632"/>
            <a:ext cx="6743700" cy="4362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1390" y="4512471"/>
            <a:ext cx="6324178" cy="369332"/>
          </a:xfrm>
          <a:prstGeom prst="rect">
            <a:avLst/>
          </a:prstGeom>
          <a:noFill/>
        </p:spPr>
        <p:txBody>
          <a:bodyPr wrap="square" rtlCol="0">
            <a:spAutoFit/>
          </a:bodyPr>
          <a:lstStyle/>
          <a:p>
            <a:r>
              <a:rPr lang="en-GB" b="1" dirty="0" smtClean="0"/>
              <a:t>https://www.thewordtravels.com/literary-festivals.html</a:t>
            </a:r>
            <a:endParaRPr lang="en-GB" b="1" dirty="0"/>
          </a:p>
        </p:txBody>
      </p:sp>
      <p:sp>
        <p:nvSpPr>
          <p:cNvPr id="3" name="Slide Number Placeholder 2"/>
          <p:cNvSpPr>
            <a:spLocks noGrp="1"/>
          </p:cNvSpPr>
          <p:nvPr>
            <p:ph type="sldNum" sz="quarter" idx="12"/>
          </p:nvPr>
        </p:nvSpPr>
        <p:spPr/>
        <p:txBody>
          <a:bodyPr/>
          <a:lstStyle/>
          <a:p>
            <a:fld id="{B0F8846E-F7D4-4698-8B85-1DB8FD198EEC}" type="slidenum">
              <a:rPr lang="en-GB" smtClean="0"/>
              <a:t>40</a:t>
            </a:fld>
            <a:endParaRPr lang="en-GB"/>
          </a:p>
        </p:txBody>
      </p:sp>
      <p:sp>
        <p:nvSpPr>
          <p:cNvPr id="5" name="TextBox 4"/>
          <p:cNvSpPr txBox="1"/>
          <p:nvPr/>
        </p:nvSpPr>
        <p:spPr>
          <a:xfrm>
            <a:off x="251520" y="5085184"/>
            <a:ext cx="7920880" cy="1692771"/>
          </a:xfrm>
          <a:prstGeom prst="rect">
            <a:avLst/>
          </a:prstGeom>
          <a:noFill/>
        </p:spPr>
        <p:txBody>
          <a:bodyPr wrap="square" rtlCol="0">
            <a:spAutoFit/>
          </a:bodyPr>
          <a:lstStyle/>
          <a:p>
            <a:r>
              <a:rPr lang="en-NZ" sz="2400" dirty="0" smtClean="0">
                <a:latin typeface="+mj-lt"/>
              </a:rPr>
              <a:t>Some literary festivals are very BIG</a:t>
            </a:r>
          </a:p>
          <a:p>
            <a:r>
              <a:rPr lang="en-NZ" sz="2000" dirty="0" smtClean="0">
                <a:latin typeface="+mj-lt"/>
              </a:rPr>
              <a:t>Bath: 10 days, </a:t>
            </a:r>
            <a:r>
              <a:rPr lang="en-NZ" sz="2000" b="1" dirty="0" smtClean="0">
                <a:latin typeface="+mj-lt"/>
              </a:rPr>
              <a:t>15,000</a:t>
            </a:r>
            <a:r>
              <a:rPr lang="en-NZ" sz="2000" dirty="0" smtClean="0">
                <a:latin typeface="+mj-lt"/>
              </a:rPr>
              <a:t> visitors</a:t>
            </a:r>
          </a:p>
          <a:p>
            <a:r>
              <a:rPr lang="en-NZ" sz="2000" dirty="0" smtClean="0">
                <a:latin typeface="+mj-lt"/>
              </a:rPr>
              <a:t>Hay-on-Wye: 10 days, </a:t>
            </a:r>
            <a:r>
              <a:rPr lang="en-NZ" sz="2000" b="1" dirty="0" smtClean="0">
                <a:latin typeface="+mj-lt"/>
              </a:rPr>
              <a:t>80,000</a:t>
            </a:r>
            <a:r>
              <a:rPr lang="en-NZ" sz="2000" dirty="0" smtClean="0">
                <a:latin typeface="+mj-lt"/>
              </a:rPr>
              <a:t> visitors (more than 30 years)</a:t>
            </a:r>
          </a:p>
          <a:p>
            <a:r>
              <a:rPr lang="en-NZ" sz="2000" dirty="0" smtClean="0">
                <a:latin typeface="+mj-lt"/>
              </a:rPr>
              <a:t>Edinburgh International Book Festival: 17 days, 800 writers, 750 events and </a:t>
            </a:r>
            <a:r>
              <a:rPr lang="en-NZ" sz="2000" b="1" dirty="0" smtClean="0">
                <a:latin typeface="+mj-lt"/>
              </a:rPr>
              <a:t>250,000</a:t>
            </a:r>
            <a:r>
              <a:rPr lang="en-NZ" sz="2000" dirty="0" smtClean="0">
                <a:latin typeface="+mj-lt"/>
              </a:rPr>
              <a:t> visitors</a:t>
            </a:r>
          </a:p>
        </p:txBody>
      </p:sp>
    </p:spTree>
    <p:extLst>
      <p:ext uri="{BB962C8B-B14F-4D97-AF65-F5344CB8AC3E}">
        <p14:creationId xmlns:p14="http://schemas.microsoft.com/office/powerpoint/2010/main" val="200733113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NZ" sz="4000" dirty="0" smtClean="0"/>
              <a:t>Charleston &amp; Vanessa Bell</a:t>
            </a:r>
            <a:endParaRPr lang="en-GB" sz="4000" dirty="0"/>
          </a:p>
        </p:txBody>
      </p:sp>
      <p:pic>
        <p:nvPicPr>
          <p:cNvPr id="2560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83" y="2104536"/>
            <a:ext cx="5497746" cy="3672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a:xfrm>
            <a:off x="107504" y="6021288"/>
            <a:ext cx="2133600" cy="365125"/>
          </a:xfrm>
        </p:spPr>
        <p:txBody>
          <a:bodyPr/>
          <a:lstStyle/>
          <a:p>
            <a:pPr algn="l"/>
            <a:fld id="{B0F8846E-F7D4-4698-8B85-1DB8FD198EEC}" type="slidenum">
              <a:rPr lang="en-GB" smtClean="0"/>
              <a:pPr algn="l"/>
              <a:t>41</a:t>
            </a:fld>
            <a:endParaRPr lang="en-GB" dirty="0"/>
          </a:p>
        </p:txBody>
      </p:sp>
      <p:pic>
        <p:nvPicPr>
          <p:cNvPr id="5"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69570" y="2112176"/>
            <a:ext cx="2664296" cy="231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00999" y="4653136"/>
            <a:ext cx="3401438" cy="20510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4416496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215652" y="6240079"/>
            <a:ext cx="2133600" cy="216024"/>
          </a:xfrm>
        </p:spPr>
        <p:txBody>
          <a:bodyPr/>
          <a:lstStyle/>
          <a:p>
            <a:pPr algn="l"/>
            <a:fld id="{B0F8846E-F7D4-4698-8B85-1DB8FD198EEC}" type="slidenum">
              <a:rPr lang="en-GB" smtClean="0"/>
              <a:pPr algn="l"/>
              <a:t>42</a:t>
            </a:fld>
            <a:endParaRPr lang="en-GB" dirty="0"/>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529" y="188033"/>
            <a:ext cx="4127348" cy="57903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3457" y="3284984"/>
            <a:ext cx="4737216" cy="32732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1132" y="138882"/>
            <a:ext cx="4081866" cy="31461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3296767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58646" y="49339"/>
            <a:ext cx="2866982" cy="25661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B0F8846E-F7D4-4698-8B85-1DB8FD198EEC}" type="slidenum">
              <a:rPr lang="en-GB" smtClean="0"/>
              <a:t>43</a:t>
            </a:fld>
            <a:endParaRPr lang="en-GB"/>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9" y="-10071"/>
            <a:ext cx="3147557" cy="42059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5178" y="49339"/>
            <a:ext cx="3131840" cy="40870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494" y="4259382"/>
            <a:ext cx="2324100" cy="259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2627784" y="4437112"/>
            <a:ext cx="2880320" cy="1200329"/>
          </a:xfrm>
          <a:prstGeom prst="rect">
            <a:avLst/>
          </a:prstGeom>
          <a:noFill/>
        </p:spPr>
        <p:txBody>
          <a:bodyPr wrap="square" rtlCol="0">
            <a:spAutoFit/>
          </a:bodyPr>
          <a:lstStyle/>
          <a:p>
            <a:r>
              <a:rPr lang="en-NZ" dirty="0"/>
              <a:t>New ed. of this book due for publication Sept. 2018</a:t>
            </a:r>
            <a:endParaRPr lang="en-GB" dirty="0"/>
          </a:p>
          <a:p>
            <a:endParaRPr lang="en-GB" dirty="0"/>
          </a:p>
        </p:txBody>
      </p:sp>
    </p:spTree>
    <p:extLst>
      <p:ext uri="{BB962C8B-B14F-4D97-AF65-F5344CB8AC3E}">
        <p14:creationId xmlns:p14="http://schemas.microsoft.com/office/powerpoint/2010/main" val="231688581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260648"/>
            <a:ext cx="4549998" cy="5760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a:xfrm>
            <a:off x="107504" y="6237312"/>
            <a:ext cx="2133600" cy="361263"/>
          </a:xfrm>
        </p:spPr>
        <p:txBody>
          <a:bodyPr/>
          <a:lstStyle/>
          <a:p>
            <a:pPr algn="l"/>
            <a:fld id="{B0F8846E-F7D4-4698-8B85-1DB8FD198EEC}" type="slidenum">
              <a:rPr lang="en-GB" smtClean="0"/>
              <a:pPr algn="l"/>
              <a:t>44</a:t>
            </a:fld>
            <a:endParaRPr lang="en-GB"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0988" y="260648"/>
            <a:ext cx="4189009" cy="2892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70988" y="3501008"/>
            <a:ext cx="4189009" cy="30160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4997860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57" y="3217048"/>
            <a:ext cx="4044701" cy="2588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Slide Number Placeholder 1"/>
          <p:cNvSpPr>
            <a:spLocks noGrp="1"/>
          </p:cNvSpPr>
          <p:nvPr>
            <p:ph type="sldNum" sz="quarter" idx="12"/>
          </p:nvPr>
        </p:nvSpPr>
        <p:spPr/>
        <p:txBody>
          <a:bodyPr/>
          <a:lstStyle/>
          <a:p>
            <a:fld id="{B0F8846E-F7D4-4698-8B85-1DB8FD198EEC}" type="slidenum">
              <a:rPr lang="en-GB" smtClean="0"/>
              <a:t>45</a:t>
            </a:fld>
            <a:endParaRPr lang="en-GB"/>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68562" y="209244"/>
            <a:ext cx="4461115" cy="57400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661" y="55726"/>
            <a:ext cx="4159717" cy="28538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1355341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109" y="188640"/>
            <a:ext cx="5440996" cy="33547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8085" y="3574710"/>
            <a:ext cx="5296211" cy="3096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descr="Cover image for Charleston saved, 1979-1989 : one of the most difficult and imaginative feats of restora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3673936"/>
            <a:ext cx="2097983" cy="2997118"/>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https://images-na.ssl-images-amazon.com/images/I/61UhB59y1vL._SX388_BO1,204,203,200_.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2160" y="499741"/>
            <a:ext cx="2130182" cy="2725541"/>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B0F8846E-F7D4-4698-8B85-1DB8FD198EEC}" type="slidenum">
              <a:rPr lang="en-GB" smtClean="0"/>
              <a:t>46</a:t>
            </a:fld>
            <a:endParaRPr lang="en-GB"/>
          </a:p>
        </p:txBody>
      </p:sp>
    </p:spTree>
    <p:extLst>
      <p:ext uri="{BB962C8B-B14F-4D97-AF65-F5344CB8AC3E}">
        <p14:creationId xmlns:p14="http://schemas.microsoft.com/office/powerpoint/2010/main" val="419237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pic>
        <p:nvPicPr>
          <p:cNvPr id="13314" name="Picture 2" descr="Cover image for The writer's garden : how gardens inspired our best-loved autho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969" y="182426"/>
            <a:ext cx="2806464" cy="2736303"/>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Cover image for Writers' hous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824" y="182426"/>
            <a:ext cx="2218907" cy="2958542"/>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Cover image for Freud's couch, Scott's buttocks, Brontë's grav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43808" y="3333622"/>
            <a:ext cx="2105106" cy="326373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over image for Novel destinations : a travel guide to literary landmarks from Jane Austen's Bath to Ernest Hemingway's Key Wes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504" y="3329608"/>
            <a:ext cx="2573349" cy="3267744"/>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B0F8846E-F7D4-4698-8B85-1DB8FD198EEC}" type="slidenum">
              <a:rPr lang="en-GB" smtClean="0"/>
              <a:t>47</a:t>
            </a:fld>
            <a:endParaRPr lang="en-GB"/>
          </a:p>
        </p:txBody>
      </p:sp>
      <p:sp>
        <p:nvSpPr>
          <p:cNvPr id="3" name="TextBox 2"/>
          <p:cNvSpPr txBox="1"/>
          <p:nvPr/>
        </p:nvSpPr>
        <p:spPr>
          <a:xfrm>
            <a:off x="5508104" y="908720"/>
            <a:ext cx="3168352" cy="3539430"/>
          </a:xfrm>
          <a:prstGeom prst="rect">
            <a:avLst/>
          </a:prstGeom>
          <a:noFill/>
        </p:spPr>
        <p:txBody>
          <a:bodyPr wrap="square" rtlCol="0">
            <a:spAutoFit/>
          </a:bodyPr>
          <a:lstStyle/>
          <a:p>
            <a:r>
              <a:rPr lang="en-NZ" sz="3200" dirty="0" smtClean="0">
                <a:latin typeface="+mj-lt"/>
              </a:rPr>
              <a:t>Other Books </a:t>
            </a:r>
            <a:r>
              <a:rPr lang="en-NZ" sz="3200" dirty="0" smtClean="0">
                <a:latin typeface="+mj-lt"/>
              </a:rPr>
              <a:t>on</a:t>
            </a:r>
            <a:r>
              <a:rPr lang="en-NZ" sz="3200" dirty="0" smtClean="0">
                <a:latin typeface="+mj-lt"/>
              </a:rPr>
              <a:t> </a:t>
            </a:r>
          </a:p>
          <a:p>
            <a:r>
              <a:rPr lang="en-NZ" sz="3200" dirty="0" smtClean="0">
                <a:latin typeface="+mj-lt"/>
              </a:rPr>
              <a:t>Literary Tourism</a:t>
            </a:r>
          </a:p>
          <a:p>
            <a:r>
              <a:rPr lang="en-NZ" sz="3200" dirty="0" smtClean="0">
                <a:latin typeface="+mj-lt"/>
              </a:rPr>
              <a:t>in </a:t>
            </a:r>
            <a:r>
              <a:rPr lang="en-NZ" sz="3200" smtClean="0">
                <a:latin typeface="+mj-lt"/>
              </a:rPr>
              <a:t>the UK </a:t>
            </a:r>
            <a:endParaRPr lang="en-NZ" sz="3200" dirty="0" smtClean="0">
              <a:latin typeface="+mj-lt"/>
            </a:endParaRPr>
          </a:p>
          <a:p>
            <a:r>
              <a:rPr lang="en-NZ" sz="3200" dirty="0" smtClean="0">
                <a:latin typeface="+mj-lt"/>
              </a:rPr>
              <a:t>available  </a:t>
            </a:r>
            <a:r>
              <a:rPr lang="en-NZ" sz="3200" dirty="0" smtClean="0">
                <a:latin typeface="+mj-lt"/>
              </a:rPr>
              <a:t>at </a:t>
            </a:r>
          </a:p>
          <a:p>
            <a:r>
              <a:rPr lang="en-NZ" sz="3200" dirty="0" smtClean="0">
                <a:latin typeface="+mj-lt"/>
              </a:rPr>
              <a:t>Dunedin Public Libraries</a:t>
            </a:r>
            <a:endParaRPr lang="en-GB" sz="3200" dirty="0">
              <a:latin typeface="+mj-lt"/>
            </a:endParaRPr>
          </a:p>
        </p:txBody>
      </p:sp>
    </p:spTree>
    <p:extLst>
      <p:ext uri="{BB962C8B-B14F-4D97-AF65-F5344CB8AC3E}">
        <p14:creationId xmlns:p14="http://schemas.microsoft.com/office/powerpoint/2010/main" val="96932916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404664"/>
            <a:ext cx="4608512" cy="60013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508104" y="1484784"/>
            <a:ext cx="3240360" cy="1692771"/>
          </a:xfrm>
          <a:prstGeom prst="rect">
            <a:avLst/>
          </a:prstGeom>
          <a:noFill/>
        </p:spPr>
        <p:txBody>
          <a:bodyPr wrap="square" rtlCol="0">
            <a:spAutoFit/>
          </a:bodyPr>
          <a:lstStyle/>
          <a:p>
            <a:r>
              <a:rPr lang="en-GB" sz="2800" dirty="0"/>
              <a:t>http://</a:t>
            </a:r>
            <a:r>
              <a:rPr lang="en-GB" sz="2400" dirty="0"/>
              <a:t>literarytourist.org/2018/01/31/interactive-literary-map-england-can-use</a:t>
            </a:r>
            <a:r>
              <a:rPr lang="en-GB" sz="2800" dirty="0"/>
              <a:t>/</a:t>
            </a:r>
          </a:p>
        </p:txBody>
      </p:sp>
      <p:sp>
        <p:nvSpPr>
          <p:cNvPr id="3" name="Slide Number Placeholder 2"/>
          <p:cNvSpPr>
            <a:spLocks noGrp="1"/>
          </p:cNvSpPr>
          <p:nvPr>
            <p:ph type="sldNum" sz="quarter" idx="12"/>
          </p:nvPr>
        </p:nvSpPr>
        <p:spPr/>
        <p:txBody>
          <a:bodyPr/>
          <a:lstStyle/>
          <a:p>
            <a:fld id="{B0F8846E-F7D4-4698-8B85-1DB8FD198EEC}" type="slidenum">
              <a:rPr lang="en-GB" smtClean="0"/>
              <a:t>5</a:t>
            </a:fld>
            <a:endParaRPr lang="en-GB"/>
          </a:p>
        </p:txBody>
      </p:sp>
    </p:spTree>
    <p:extLst>
      <p:ext uri="{BB962C8B-B14F-4D97-AF65-F5344CB8AC3E}">
        <p14:creationId xmlns:p14="http://schemas.microsoft.com/office/powerpoint/2010/main" val="261867096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404664"/>
            <a:ext cx="7756263" cy="1054250"/>
          </a:xfrm>
        </p:spPr>
        <p:txBody>
          <a:bodyPr/>
          <a:lstStyle/>
          <a:p>
            <a:r>
              <a:rPr lang="en-NZ" sz="4000" dirty="0" smtClean="0"/>
              <a:t>Recommended Reading</a:t>
            </a:r>
            <a:endParaRPr lang="en-GB" sz="4000" dirty="0"/>
          </a:p>
        </p:txBody>
      </p:sp>
      <p:sp>
        <p:nvSpPr>
          <p:cNvPr id="3" name="Text Placeholder 2"/>
          <p:cNvSpPr>
            <a:spLocks noGrp="1"/>
          </p:cNvSpPr>
          <p:nvPr>
            <p:ph type="body" idx="1"/>
          </p:nvPr>
        </p:nvSpPr>
        <p:spPr>
          <a:xfrm>
            <a:off x="539552" y="2204864"/>
            <a:ext cx="3442446" cy="1944216"/>
          </a:xfrm>
        </p:spPr>
        <p:txBody>
          <a:bodyPr wrap="square" anchor="t">
            <a:noAutofit/>
          </a:bodyPr>
          <a:lstStyle/>
          <a:p>
            <a:pPr algn="l"/>
            <a:r>
              <a:rPr lang="en-NZ" sz="2800" i="1" dirty="0" smtClean="0">
                <a:solidFill>
                  <a:schemeClr val="tx1"/>
                </a:solidFill>
                <a:latin typeface="+mj-lt"/>
              </a:rPr>
              <a:t>Treasured Island </a:t>
            </a:r>
            <a:r>
              <a:rPr lang="en-NZ" sz="2800" dirty="0" smtClean="0">
                <a:solidFill>
                  <a:schemeClr val="tx1"/>
                </a:solidFill>
                <a:latin typeface="+mj-lt"/>
              </a:rPr>
              <a:t>by Frank Barrett (AA, 2015)</a:t>
            </a:r>
            <a:endParaRPr lang="en-GB" sz="2800" dirty="0">
              <a:solidFill>
                <a:schemeClr val="tx1"/>
              </a:solidFill>
              <a:latin typeface="+mj-lt"/>
            </a:endParaRPr>
          </a:p>
        </p:txBody>
      </p:sp>
      <p:sp>
        <p:nvSpPr>
          <p:cNvPr id="5" name="Text Placeholder 4"/>
          <p:cNvSpPr>
            <a:spLocks noGrp="1"/>
          </p:cNvSpPr>
          <p:nvPr>
            <p:ph type="body" sz="quarter" idx="3"/>
          </p:nvPr>
        </p:nvSpPr>
        <p:spPr>
          <a:xfrm>
            <a:off x="4211960" y="2132856"/>
            <a:ext cx="4680520" cy="1450456"/>
          </a:xfrm>
        </p:spPr>
        <p:txBody>
          <a:bodyPr>
            <a:noAutofit/>
          </a:bodyPr>
          <a:lstStyle/>
          <a:p>
            <a:pPr algn="l"/>
            <a:r>
              <a:rPr lang="en-NZ" sz="2800" i="1" dirty="0" smtClean="0">
                <a:solidFill>
                  <a:schemeClr val="tx1"/>
                </a:solidFill>
                <a:latin typeface="+mj-lt"/>
              </a:rPr>
              <a:t>Writers’ Houses: Where Great Books Began </a:t>
            </a:r>
            <a:r>
              <a:rPr lang="en-NZ" sz="2800" dirty="0" smtClean="0">
                <a:solidFill>
                  <a:schemeClr val="tx1"/>
                </a:solidFill>
                <a:latin typeface="+mj-lt"/>
              </a:rPr>
              <a:t>by Nick </a:t>
            </a:r>
            <a:r>
              <a:rPr lang="en-NZ" sz="2800" dirty="0" err="1" smtClean="0">
                <a:solidFill>
                  <a:schemeClr val="tx1"/>
                </a:solidFill>
                <a:latin typeface="+mj-lt"/>
              </a:rPr>
              <a:t>Channer</a:t>
            </a:r>
            <a:r>
              <a:rPr lang="en-NZ" sz="2800" dirty="0" smtClean="0">
                <a:solidFill>
                  <a:schemeClr val="tx1"/>
                </a:solidFill>
                <a:latin typeface="+mj-lt"/>
              </a:rPr>
              <a:t> (Robert Hale, 2015)</a:t>
            </a:r>
            <a:endParaRPr lang="en-GB" sz="2800" dirty="0">
              <a:solidFill>
                <a:schemeClr val="tx1"/>
              </a:solidFill>
              <a:latin typeface="+mj-lt"/>
            </a:endParaRPr>
          </a:p>
        </p:txBody>
      </p:sp>
      <p:pic>
        <p:nvPicPr>
          <p:cNvPr id="1026"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1835696" y="3645024"/>
            <a:ext cx="1872208" cy="2889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rcRect/>
          <a:stretch>
            <a:fillRect/>
          </a:stretch>
        </p:blipFill>
        <p:spPr bwMode="auto">
          <a:xfrm>
            <a:off x="6660232" y="3717032"/>
            <a:ext cx="2025041" cy="280831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7" name="Picture 4" descr="Image result for library quote harry potter">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5534" y="116632"/>
            <a:ext cx="1208635" cy="1706594"/>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B0F8846E-F7D4-4698-8B85-1DB8FD198EEC}" type="slidenum">
              <a:rPr lang="en-GB" smtClean="0"/>
              <a:t>6</a:t>
            </a:fld>
            <a:endParaRPr lang="en-GB"/>
          </a:p>
        </p:txBody>
      </p:sp>
    </p:spTree>
    <p:extLst>
      <p:ext uri="{BB962C8B-B14F-4D97-AF65-F5344CB8AC3E}">
        <p14:creationId xmlns:p14="http://schemas.microsoft.com/office/powerpoint/2010/main" val="140875716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5536" y="332656"/>
            <a:ext cx="5112568" cy="6324808"/>
          </a:xfrm>
          <a:prstGeom prst="rect">
            <a:avLst/>
          </a:prstGeom>
        </p:spPr>
        <p:txBody>
          <a:bodyPr wrap="square">
            <a:spAutoFit/>
          </a:bodyPr>
          <a:lstStyle/>
          <a:p>
            <a:pPr marL="285750" indent="-285750">
              <a:lnSpc>
                <a:spcPct val="150000"/>
              </a:lnSpc>
              <a:buFont typeface="Wingdings" panose="05000000000000000000" pitchFamily="2" charset="2"/>
              <a:buChar char="v"/>
            </a:pPr>
            <a:r>
              <a:rPr lang="en-NZ" dirty="0" smtClean="0">
                <a:latin typeface="+mj-lt"/>
              </a:rPr>
              <a:t>There were </a:t>
            </a:r>
            <a:r>
              <a:rPr lang="en-NZ" b="1" dirty="0" smtClean="0">
                <a:latin typeface="+mj-lt"/>
              </a:rPr>
              <a:t>33.3 million </a:t>
            </a:r>
            <a:r>
              <a:rPr lang="en-NZ" dirty="0" smtClean="0">
                <a:latin typeface="+mj-lt"/>
              </a:rPr>
              <a:t>visits to the </a:t>
            </a:r>
            <a:r>
              <a:rPr lang="en-NZ" b="1" dirty="0" smtClean="0">
                <a:latin typeface="+mj-lt"/>
              </a:rPr>
              <a:t>UK</a:t>
            </a:r>
            <a:r>
              <a:rPr lang="en-NZ" dirty="0" smtClean="0">
                <a:latin typeface="+mj-lt"/>
              </a:rPr>
              <a:t> in the first ten months of the year (up 5% on January – October 2016) and 39.3 million visits in the 12 months to October </a:t>
            </a:r>
            <a:r>
              <a:rPr lang="en-NZ" b="1" dirty="0" smtClean="0">
                <a:latin typeface="+mj-lt"/>
              </a:rPr>
              <a:t>2017</a:t>
            </a:r>
            <a:r>
              <a:rPr lang="en-NZ" dirty="0" smtClean="0">
                <a:latin typeface="+mj-lt"/>
              </a:rPr>
              <a:t> (up 7% on the 12 months to October 2016). </a:t>
            </a:r>
          </a:p>
          <a:p>
            <a:pPr marL="285750" indent="-285750">
              <a:lnSpc>
                <a:spcPct val="150000"/>
              </a:lnSpc>
              <a:buFont typeface="Wingdings" panose="05000000000000000000" pitchFamily="2" charset="2"/>
              <a:buChar char="v"/>
            </a:pPr>
            <a:endParaRPr lang="en-NZ" dirty="0" smtClean="0">
              <a:latin typeface="+mj-lt"/>
            </a:endParaRPr>
          </a:p>
          <a:p>
            <a:pPr marL="285750" indent="-285750">
              <a:lnSpc>
                <a:spcPct val="150000"/>
              </a:lnSpc>
              <a:buFont typeface="Wingdings" panose="05000000000000000000" pitchFamily="2" charset="2"/>
              <a:buChar char="v"/>
            </a:pPr>
            <a:r>
              <a:rPr lang="en-NZ" dirty="0" smtClean="0">
                <a:latin typeface="+mj-lt"/>
              </a:rPr>
              <a:t>Spending: October </a:t>
            </a:r>
            <a:r>
              <a:rPr lang="en-NZ" b="1" dirty="0" smtClean="0">
                <a:latin typeface="+mj-lt"/>
              </a:rPr>
              <a:t>2017</a:t>
            </a:r>
            <a:r>
              <a:rPr lang="en-NZ" dirty="0" smtClean="0">
                <a:latin typeface="+mj-lt"/>
              </a:rPr>
              <a:t> spending rose 1% compared to October 2016 to reach £1.9 billion</a:t>
            </a:r>
            <a:r>
              <a:rPr lang="en-NZ" dirty="0" smtClean="0"/>
              <a:t>.</a:t>
            </a:r>
          </a:p>
          <a:p>
            <a:pPr marL="285750" indent="-285750">
              <a:lnSpc>
                <a:spcPct val="150000"/>
              </a:lnSpc>
              <a:buFont typeface="Wingdings" panose="05000000000000000000" pitchFamily="2" charset="2"/>
              <a:buChar char="v"/>
            </a:pPr>
            <a:endParaRPr lang="en-NZ" dirty="0"/>
          </a:p>
          <a:p>
            <a:pPr marL="285750" indent="-285750">
              <a:lnSpc>
                <a:spcPct val="150000"/>
              </a:lnSpc>
              <a:buFont typeface="Wingdings" panose="05000000000000000000" pitchFamily="2" charset="2"/>
              <a:buChar char="v"/>
            </a:pPr>
            <a:r>
              <a:rPr lang="en-NZ" b="1" dirty="0" smtClean="0">
                <a:latin typeface="+mj-lt"/>
              </a:rPr>
              <a:t>Britain</a:t>
            </a:r>
            <a:r>
              <a:rPr lang="en-NZ" dirty="0" smtClean="0">
                <a:latin typeface="+mj-lt"/>
              </a:rPr>
              <a:t> will have a </a:t>
            </a:r>
            <a:r>
              <a:rPr lang="en-NZ" b="1" dirty="0" smtClean="0">
                <a:latin typeface="+mj-lt"/>
              </a:rPr>
              <a:t>tourism</a:t>
            </a:r>
            <a:r>
              <a:rPr lang="en-NZ" dirty="0" smtClean="0">
                <a:latin typeface="+mj-lt"/>
              </a:rPr>
              <a:t> industry </a:t>
            </a:r>
            <a:r>
              <a:rPr lang="en-NZ" b="1" dirty="0" smtClean="0">
                <a:latin typeface="+mj-lt"/>
              </a:rPr>
              <a:t>worth</a:t>
            </a:r>
            <a:r>
              <a:rPr lang="en-NZ" dirty="0" smtClean="0">
                <a:latin typeface="+mj-lt"/>
              </a:rPr>
              <a:t> over </a:t>
            </a:r>
            <a:r>
              <a:rPr lang="en-NZ" b="1" dirty="0" smtClean="0">
                <a:latin typeface="+mj-lt"/>
              </a:rPr>
              <a:t>£257 billion </a:t>
            </a:r>
            <a:r>
              <a:rPr lang="en-NZ" dirty="0" smtClean="0">
                <a:latin typeface="+mj-lt"/>
              </a:rPr>
              <a:t>by 2025 – just under 10% of </a:t>
            </a:r>
            <a:r>
              <a:rPr lang="en-NZ" b="1" dirty="0" smtClean="0">
                <a:latin typeface="+mj-lt"/>
              </a:rPr>
              <a:t>UK</a:t>
            </a:r>
            <a:r>
              <a:rPr lang="en-NZ" dirty="0" smtClean="0">
                <a:latin typeface="+mj-lt"/>
              </a:rPr>
              <a:t> GDP and supporting almost 3.8 million jobs, which is around 11% of the total </a:t>
            </a:r>
            <a:r>
              <a:rPr lang="en-NZ" b="1" dirty="0" smtClean="0">
                <a:latin typeface="+mj-lt"/>
              </a:rPr>
              <a:t>UK</a:t>
            </a:r>
            <a:r>
              <a:rPr lang="en-NZ" dirty="0" smtClean="0">
                <a:latin typeface="+mj-lt"/>
              </a:rPr>
              <a:t> number.</a:t>
            </a:r>
            <a:r>
              <a:rPr lang="en-NZ" sz="1600" dirty="0" smtClean="0">
                <a:latin typeface="+mj-lt"/>
              </a:rPr>
              <a:t> </a:t>
            </a:r>
            <a:r>
              <a:rPr lang="en-NZ" sz="1600" i="1" dirty="0" smtClean="0">
                <a:latin typeface="+mj-lt"/>
              </a:rPr>
              <a:t>Wikipedia</a:t>
            </a:r>
            <a:endParaRPr lang="en-GB" sz="1600" i="1" dirty="0">
              <a:latin typeface="+mj-lt"/>
            </a:endParaRPr>
          </a:p>
        </p:txBody>
      </p:sp>
      <p:sp>
        <p:nvSpPr>
          <p:cNvPr id="3" name="Rectangle 2"/>
          <p:cNvSpPr/>
          <p:nvPr/>
        </p:nvSpPr>
        <p:spPr>
          <a:xfrm>
            <a:off x="5796136" y="476672"/>
            <a:ext cx="3024336" cy="4247317"/>
          </a:xfrm>
          <a:prstGeom prst="rect">
            <a:avLst/>
          </a:prstGeom>
          <a:noFill/>
        </p:spPr>
        <p:txBody>
          <a:bodyPr wrap="square" lIns="91440" tIns="45720" rIns="91440" bIns="45720">
            <a:spAutoFit/>
          </a:bodyPr>
          <a:lstStyle/>
          <a:p>
            <a:pPr algn="ctr"/>
            <a:r>
              <a:rPr lang="en-US" sz="5400" b="1" dirty="0" smtClean="0">
                <a:ln w="1905"/>
                <a:solidFill>
                  <a:schemeClr val="tx2">
                    <a:lumMod val="75000"/>
                  </a:schemeClr>
                </a:solidFill>
                <a:effectLst>
                  <a:innerShdw blurRad="69850" dist="43180" dir="5400000">
                    <a:srgbClr val="000000">
                      <a:alpha val="65000"/>
                    </a:srgbClr>
                  </a:innerShdw>
                </a:effectLst>
                <a:latin typeface="+mj-lt"/>
              </a:rPr>
              <a:t>Quick</a:t>
            </a:r>
          </a:p>
          <a:p>
            <a:pPr algn="ctr"/>
            <a:r>
              <a:rPr lang="en-US" sz="5400" b="1" dirty="0" smtClean="0">
                <a:ln w="1905"/>
                <a:solidFill>
                  <a:schemeClr val="tx2">
                    <a:lumMod val="75000"/>
                  </a:schemeClr>
                </a:solidFill>
                <a:effectLst>
                  <a:innerShdw blurRad="69850" dist="43180" dir="5400000">
                    <a:srgbClr val="000000">
                      <a:alpha val="65000"/>
                    </a:srgbClr>
                  </a:innerShdw>
                </a:effectLst>
                <a:latin typeface="+mj-lt"/>
              </a:rPr>
              <a:t>Tourism Statistics</a:t>
            </a:r>
          </a:p>
          <a:p>
            <a:pPr algn="ctr"/>
            <a:r>
              <a:rPr lang="en-US" sz="5400" b="1" dirty="0" smtClean="0">
                <a:ln w="1905"/>
                <a:solidFill>
                  <a:schemeClr val="tx2">
                    <a:lumMod val="75000"/>
                  </a:schemeClr>
                </a:solidFill>
                <a:effectLst>
                  <a:innerShdw blurRad="69850" dist="43180" dir="5400000">
                    <a:srgbClr val="000000">
                      <a:alpha val="65000"/>
                    </a:srgbClr>
                  </a:innerShdw>
                </a:effectLst>
                <a:latin typeface="+mj-lt"/>
              </a:rPr>
              <a:t> for the UK</a:t>
            </a:r>
            <a:endParaRPr lang="en-US" sz="5400" b="1" cap="none" spc="0" dirty="0">
              <a:ln w="1905"/>
              <a:solidFill>
                <a:schemeClr val="tx2">
                  <a:lumMod val="75000"/>
                </a:schemeClr>
              </a:solidFill>
              <a:effectLst>
                <a:innerShdw blurRad="69850" dist="43180" dir="5400000">
                  <a:srgbClr val="000000">
                    <a:alpha val="65000"/>
                  </a:srgbClr>
                </a:innerShdw>
              </a:effectLst>
              <a:latin typeface="+mj-lt"/>
            </a:endParaRPr>
          </a:p>
        </p:txBody>
      </p:sp>
      <p:sp>
        <p:nvSpPr>
          <p:cNvPr id="4" name="Slide Number Placeholder 3"/>
          <p:cNvSpPr>
            <a:spLocks noGrp="1"/>
          </p:cNvSpPr>
          <p:nvPr>
            <p:ph type="sldNum" sz="quarter" idx="12"/>
          </p:nvPr>
        </p:nvSpPr>
        <p:spPr/>
        <p:txBody>
          <a:bodyPr/>
          <a:lstStyle/>
          <a:p>
            <a:fld id="{B0F8846E-F7D4-4698-8B85-1DB8FD198EEC}" type="slidenum">
              <a:rPr lang="en-GB" smtClean="0"/>
              <a:t>7</a:t>
            </a:fld>
            <a:endParaRPr lang="en-GB"/>
          </a:p>
        </p:txBody>
      </p:sp>
    </p:spTree>
    <p:extLst>
      <p:ext uri="{BB962C8B-B14F-4D97-AF65-F5344CB8AC3E}">
        <p14:creationId xmlns:p14="http://schemas.microsoft.com/office/powerpoint/2010/main" val="193941035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5976" y="1052737"/>
            <a:ext cx="4487723" cy="1008112"/>
          </a:xfrm>
        </p:spPr>
        <p:txBody>
          <a:bodyPr/>
          <a:lstStyle/>
          <a:p>
            <a:pPr algn="ctr"/>
            <a:r>
              <a:rPr lang="en-NZ" sz="4000" dirty="0" smtClean="0">
                <a:solidFill>
                  <a:schemeClr val="tx1"/>
                </a:solidFill>
              </a:rPr>
              <a:t>Literary Tourism </a:t>
            </a:r>
            <a:br>
              <a:rPr lang="en-NZ" sz="4000" dirty="0" smtClean="0">
                <a:solidFill>
                  <a:schemeClr val="tx1"/>
                </a:solidFill>
              </a:rPr>
            </a:br>
            <a:r>
              <a:rPr lang="en-NZ" sz="4000" i="1" dirty="0" smtClean="0">
                <a:solidFill>
                  <a:schemeClr val="tx1"/>
                </a:solidFill>
              </a:rPr>
              <a:t>Plays</a:t>
            </a:r>
            <a:r>
              <a:rPr lang="en-NZ" sz="4000" dirty="0" smtClean="0">
                <a:solidFill>
                  <a:schemeClr val="tx1"/>
                </a:solidFill>
              </a:rPr>
              <a:t> its Part</a:t>
            </a:r>
            <a:endParaRPr lang="en-GB" sz="4000" dirty="0">
              <a:solidFill>
                <a:schemeClr val="tx1"/>
              </a:solidFill>
            </a:endParaRPr>
          </a:p>
        </p:txBody>
      </p:sp>
      <p:sp>
        <p:nvSpPr>
          <p:cNvPr id="3" name="Content Placeholder 2"/>
          <p:cNvSpPr>
            <a:spLocks noGrp="1"/>
          </p:cNvSpPr>
          <p:nvPr>
            <p:ph idx="1"/>
          </p:nvPr>
        </p:nvSpPr>
        <p:spPr>
          <a:xfrm>
            <a:off x="395536" y="332656"/>
            <a:ext cx="3879999" cy="6048672"/>
          </a:xfrm>
        </p:spPr>
        <p:txBody>
          <a:bodyPr/>
          <a:lstStyle/>
          <a:p>
            <a:r>
              <a:rPr lang="en-NZ" dirty="0"/>
              <a:t>Heritage tourism is a vital part of the UK economy. In 2015, domestic and international tourists made 192 million trips to visit the UK’s cultural, historic and natural heritage assets</a:t>
            </a:r>
            <a:r>
              <a:rPr lang="en-NZ" dirty="0" smtClean="0"/>
              <a:t>.</a:t>
            </a:r>
          </a:p>
          <a:p>
            <a:pPr lvl="1"/>
            <a:r>
              <a:rPr lang="en-GB" sz="1400" dirty="0"/>
              <a:t>https://www.oxfordeconomics.com/recent-releases/the-impact-of-heritage-tourism-for-the-uk-economy</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5976" y="2348880"/>
            <a:ext cx="4487723" cy="3177149"/>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4" name="Slide Number Placeholder 3"/>
          <p:cNvSpPr>
            <a:spLocks noGrp="1"/>
          </p:cNvSpPr>
          <p:nvPr>
            <p:ph type="sldNum" sz="quarter" idx="12"/>
          </p:nvPr>
        </p:nvSpPr>
        <p:spPr/>
        <p:txBody>
          <a:bodyPr/>
          <a:lstStyle/>
          <a:p>
            <a:fld id="{B0F8846E-F7D4-4698-8B85-1DB8FD198EEC}" type="slidenum">
              <a:rPr lang="en-GB" smtClean="0"/>
              <a:t>8</a:t>
            </a:fld>
            <a:endParaRPr lang="en-GB"/>
          </a:p>
        </p:txBody>
      </p:sp>
      <p:sp>
        <p:nvSpPr>
          <p:cNvPr id="5" name="TextBox 4"/>
          <p:cNvSpPr txBox="1"/>
          <p:nvPr/>
        </p:nvSpPr>
        <p:spPr>
          <a:xfrm>
            <a:off x="4427984" y="5877272"/>
            <a:ext cx="4320480" cy="646331"/>
          </a:xfrm>
          <a:prstGeom prst="rect">
            <a:avLst/>
          </a:prstGeom>
          <a:noFill/>
        </p:spPr>
        <p:txBody>
          <a:bodyPr wrap="square" rtlCol="0">
            <a:spAutoFit/>
          </a:bodyPr>
          <a:lstStyle/>
          <a:p>
            <a:r>
              <a:rPr lang="en-NZ" dirty="0" smtClean="0"/>
              <a:t>Shakespeare’s </a:t>
            </a:r>
            <a:r>
              <a:rPr lang="en-NZ" i="1" dirty="0" smtClean="0"/>
              <a:t>Globe Theatre </a:t>
            </a:r>
            <a:r>
              <a:rPr lang="en-NZ" dirty="0" smtClean="0"/>
              <a:t>- reconstructed</a:t>
            </a:r>
            <a:endParaRPr lang="en-GB" dirty="0"/>
          </a:p>
        </p:txBody>
      </p:sp>
    </p:spTree>
    <p:extLst>
      <p:ext uri="{BB962C8B-B14F-4D97-AF65-F5344CB8AC3E}">
        <p14:creationId xmlns:p14="http://schemas.microsoft.com/office/powerpoint/2010/main" val="35101404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extBox 1"/>
          <p:cNvSpPr txBox="1"/>
          <p:nvPr/>
        </p:nvSpPr>
        <p:spPr>
          <a:xfrm>
            <a:off x="316035" y="260648"/>
            <a:ext cx="4471989" cy="3231654"/>
          </a:xfrm>
          <a:prstGeom prst="rect">
            <a:avLst/>
          </a:prstGeom>
          <a:noFill/>
        </p:spPr>
        <p:txBody>
          <a:bodyPr wrap="square" rtlCol="0">
            <a:spAutoFit/>
          </a:bodyPr>
          <a:lstStyle/>
          <a:p>
            <a:r>
              <a:rPr lang="en-NZ" sz="2800" dirty="0">
                <a:latin typeface="+mj-lt"/>
              </a:rPr>
              <a:t>A</a:t>
            </a:r>
            <a:r>
              <a:rPr lang="en-NZ" sz="2800" dirty="0" smtClean="0">
                <a:latin typeface="+mj-lt"/>
              </a:rPr>
              <a:t>light just about anywhere in the UK and you can find a literary link, from dots on private homes through to commercial operations</a:t>
            </a:r>
            <a:r>
              <a:rPr lang="en-NZ" sz="2800" dirty="0" smtClean="0"/>
              <a:t>.</a:t>
            </a:r>
          </a:p>
          <a:p>
            <a:endParaRPr lang="en-NZ" dirty="0"/>
          </a:p>
          <a:p>
            <a:endParaRPr lang="en-GB"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3437950"/>
            <a:ext cx="3562350" cy="2657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748364"/>
            <a:ext cx="3790950" cy="5314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B0F8846E-F7D4-4698-8B85-1DB8FD198EEC}" type="slidenum">
              <a:rPr lang="en-GB" smtClean="0"/>
              <a:t>9</a:t>
            </a:fld>
            <a:endParaRPr lang="en-GB"/>
          </a:p>
        </p:txBody>
      </p:sp>
    </p:spTree>
    <p:extLst>
      <p:ext uri="{BB962C8B-B14F-4D97-AF65-F5344CB8AC3E}">
        <p14:creationId xmlns:p14="http://schemas.microsoft.com/office/powerpoint/2010/main" val="400433276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Hardcover">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Apothecary">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Hardcover">
      <a:fillStyleLst>
        <a:solidFill>
          <a:schemeClr val="phClr"/>
        </a:solidFill>
        <a:solidFill>
          <a:schemeClr val="phClr">
            <a:tint val="68000"/>
            <a:shade val="94000"/>
            <a:satMod val="300000"/>
            <a:lumMod val="110000"/>
          </a:schemeClr>
        </a:solidFill>
        <a:gradFill rotWithShape="1">
          <a:gsLst>
            <a:gs pos="0">
              <a:schemeClr val="phClr">
                <a:tint val="94000"/>
                <a:satMod val="180000"/>
                <a:lumMod val="98000"/>
              </a:schemeClr>
            </a:gs>
            <a:gs pos="100000">
              <a:schemeClr val="phClr">
                <a:satMod val="130000"/>
              </a:schemeClr>
            </a:gs>
          </a:gsLst>
          <a:lin ang="5160000" scaled="0"/>
        </a:gradFill>
      </a:fillStyleLst>
      <a:lnStyleLst>
        <a:ln w="12700" cap="flat" cmpd="sng" algn="ctr">
          <a:solidFill>
            <a:schemeClr val="phClr">
              <a:shade val="90000"/>
              <a:lumMod val="90000"/>
            </a:schemeClr>
          </a:solidFill>
          <a:prstDash val="solid"/>
        </a:ln>
        <a:ln w="19050" cap="flat" cmpd="sng" algn="ctr">
          <a:solidFill>
            <a:schemeClr val="phClr">
              <a:shade val="75000"/>
              <a:lumMod val="90000"/>
            </a:schemeClr>
          </a:solidFill>
          <a:prstDash val="solid"/>
        </a:ln>
        <a:ln w="25400" cap="flat" cmpd="sng" algn="ctr">
          <a:solidFill>
            <a:schemeClr val="phClr"/>
          </a:solidFill>
          <a:prstDash val="solid"/>
        </a:ln>
      </a:lnStyleLst>
      <a:effectStyleLst>
        <a:effectStyle>
          <a:effectLst>
            <a:outerShdw blurRad="38100" dist="12700" dir="5400000" rotWithShape="0">
              <a:srgbClr val="000000">
                <a:alpha val="15000"/>
              </a:srgbClr>
            </a:outerShdw>
          </a:effectLst>
        </a:effectStyle>
        <a:effectStyle>
          <a:effectLst>
            <a:outerShdw blurRad="50800" dist="25400" dir="5400000" rotWithShape="0">
              <a:srgbClr val="000000">
                <a:alpha val="46000"/>
              </a:srgbClr>
            </a:outerShdw>
          </a:effectLst>
        </a:effectStyle>
        <a:effectStyle>
          <a:effectLst>
            <a:outerShdw blurRad="50800" dist="25400" dir="5400000" rotWithShape="0">
              <a:srgbClr val="000000">
                <a:alpha val="48000"/>
              </a:srgbClr>
            </a:outerShdw>
          </a:effectLst>
          <a:scene3d>
            <a:camera prst="orthographicFront">
              <a:rot lat="0" lon="0" rev="0"/>
            </a:camera>
            <a:lightRig rig="threePt" dir="tl">
              <a:rot lat="0" lon="0" rev="2400000"/>
            </a:lightRig>
          </a:scene3d>
          <a:sp3d>
            <a:bevelT w="25400" h="25400"/>
          </a:sp3d>
        </a:effectStyle>
      </a:effectStyleLst>
      <a:bgFillStyleLst>
        <a:solidFill>
          <a:schemeClr val="phClr">
            <a:tint val="96000"/>
            <a:lumMod val="110000"/>
          </a:schemeClr>
        </a:solidFill>
        <a:blipFill rotWithShape="1">
          <a:blip xmlns:r="http://schemas.openxmlformats.org/officeDocument/2006/relationships" r:embed="rId1">
            <a:duotone>
              <a:schemeClr val="phClr">
                <a:tint val="93000"/>
                <a:shade val="20000"/>
              </a:schemeClr>
              <a:schemeClr val="phClr">
                <a:tint val="90000"/>
                <a:shade val="85000"/>
                <a:satMod val="115000"/>
              </a:schemeClr>
            </a:duotone>
          </a:blip>
          <a:tile tx="0" ty="0" sx="60000" sy="60000" flip="none" algn="tl"/>
        </a:blipFill>
        <a:blipFill rotWithShape="1">
          <a:blip xmlns:r="http://schemas.openxmlformats.org/officeDocument/2006/relationships" r:embed="rId2">
            <a:duotone>
              <a:schemeClr val="phClr">
                <a:shade val="50000"/>
                <a:satMod val="340000"/>
                <a:lumMod val="40000"/>
              </a:schemeClr>
              <a:schemeClr val="phClr">
                <a:tint val="92000"/>
                <a:shade val="94000"/>
                <a:hueMod val="110000"/>
                <a:satMod val="236000"/>
                <a:lumMod val="12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Black Tie</Template>
  <TotalTime>2118</TotalTime>
  <Words>1172</Words>
  <Application>Microsoft Office PowerPoint</Application>
  <PresentationFormat>On-screen Show (4:3)</PresentationFormat>
  <Paragraphs>170</Paragraphs>
  <Slides>47</Slides>
  <Notes>0</Notes>
  <HiddenSlides>0</HiddenSlides>
  <MMClips>0</MMClips>
  <ScaleCrop>false</ScaleCrop>
  <HeadingPairs>
    <vt:vector size="4" baseType="variant">
      <vt:variant>
        <vt:lpstr>Theme</vt:lpstr>
      </vt:variant>
      <vt:variant>
        <vt:i4>1</vt:i4>
      </vt:variant>
      <vt:variant>
        <vt:lpstr>Slide Titles</vt:lpstr>
      </vt:variant>
      <vt:variant>
        <vt:i4>47</vt:i4>
      </vt:variant>
    </vt:vector>
  </HeadingPairs>
  <TitlesOfParts>
    <vt:vector size="48" baseType="lpstr">
      <vt:lpstr>Hardcover</vt:lpstr>
      <vt:lpstr> Literary Tourism in the UK</vt:lpstr>
      <vt:lpstr>If Only Travel Could As Easily Do What Reading Does…</vt:lpstr>
      <vt:lpstr>Nothing New in Literary Pilgrimage</vt:lpstr>
      <vt:lpstr>PowerPoint Presentation</vt:lpstr>
      <vt:lpstr>PowerPoint Presentation</vt:lpstr>
      <vt:lpstr>Recommended Reading</vt:lpstr>
      <vt:lpstr>PowerPoint Presentation</vt:lpstr>
      <vt:lpstr>Literary Tourism  Plays its Part</vt:lpstr>
      <vt:lpstr>PowerPoint Presentation</vt:lpstr>
      <vt:lpstr>PowerPoint Presentation</vt:lpstr>
      <vt:lpstr>PowerPoint Presentation</vt:lpstr>
      <vt:lpstr>Varieties of Literary Tourism </vt:lpstr>
      <vt:lpstr>Dickens’ Trail in Rochester</vt:lpstr>
      <vt:lpstr>PowerPoint Presentation</vt:lpstr>
      <vt:lpstr>PowerPoint Presentation</vt:lpstr>
      <vt:lpstr>PowerPoint Presentation</vt:lpstr>
      <vt:lpstr>PowerPoint Presentation</vt:lpstr>
      <vt:lpstr>PowerPoint Presentation</vt:lpstr>
      <vt:lpstr>PowerPoint Presentation</vt:lpstr>
      <vt:lpstr>Dead Writers’ Houses</vt:lpstr>
      <vt:lpstr>Bateman’s &amp; Rudyard Kipling</vt:lpstr>
      <vt:lpstr>PowerPoint Presentation</vt:lpstr>
      <vt:lpstr>PowerPoint Presentation</vt:lpstr>
      <vt:lpstr>PowerPoint Presentation</vt:lpstr>
      <vt:lpstr>Sissinghurst &amp; Vita Sackville-West</vt:lpstr>
      <vt:lpstr>PowerPoint Presentation</vt:lpstr>
      <vt:lpstr>PowerPoint Presentation</vt:lpstr>
      <vt:lpstr>PowerPoint Presentation</vt:lpstr>
      <vt:lpstr>PowerPoint Presentation</vt:lpstr>
      <vt:lpstr>PowerPoint Presentation</vt:lpstr>
      <vt:lpstr>PowerPoint Presentation</vt:lpstr>
      <vt:lpstr>Monk’s House and Virginia Woolf</vt:lpstr>
      <vt:lpstr>PowerPoint Presentation</vt:lpstr>
      <vt:lpstr>PowerPoint Presentation</vt:lpstr>
      <vt:lpstr>PowerPoint Presentation</vt:lpstr>
      <vt:lpstr>PowerPoint Presentation</vt:lpstr>
      <vt:lpstr>PowerPoint Presentation</vt:lpstr>
      <vt:lpstr>Literary Festivals</vt:lpstr>
      <vt:lpstr>PowerPoint Presentation</vt:lpstr>
      <vt:lpstr>PowerPoint Presentation</vt:lpstr>
      <vt:lpstr>Charleston &amp; Vanessa Bell</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Jackie</dc:creator>
  <cp:lastModifiedBy>Jackie</cp:lastModifiedBy>
  <cp:revision>172</cp:revision>
  <dcterms:created xsi:type="dcterms:W3CDTF">2018-06-02T03:06:07Z</dcterms:created>
  <dcterms:modified xsi:type="dcterms:W3CDTF">2018-06-25T11:49:48Z</dcterms:modified>
</cp:coreProperties>
</file>